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983" r:id="rId2"/>
    <p:sldId id="1064" r:id="rId3"/>
    <p:sldId id="1065" r:id="rId4"/>
    <p:sldId id="996" r:id="rId5"/>
    <p:sldId id="1026" r:id="rId6"/>
    <p:sldId id="1040" r:id="rId7"/>
    <p:sldId id="1027" r:id="rId8"/>
    <p:sldId id="1047" r:id="rId9"/>
    <p:sldId id="1046" r:id="rId10"/>
    <p:sldId id="1048" r:id="rId11"/>
    <p:sldId id="1051" r:id="rId12"/>
    <p:sldId id="1066" r:id="rId13"/>
    <p:sldId id="1068" r:id="rId14"/>
    <p:sldId id="1069" r:id="rId15"/>
    <p:sldId id="1070" r:id="rId16"/>
    <p:sldId id="1029" r:id="rId17"/>
    <p:sldId id="1031" r:id="rId18"/>
    <p:sldId id="1019" r:id="rId19"/>
    <p:sldId id="1016" r:id="rId20"/>
    <p:sldId id="1071" r:id="rId21"/>
    <p:sldId id="1060" r:id="rId22"/>
    <p:sldId id="1030" r:id="rId23"/>
    <p:sldId id="1033" r:id="rId24"/>
    <p:sldId id="1034" r:id="rId25"/>
    <p:sldId id="1035" r:id="rId26"/>
    <p:sldId id="1017" r:id="rId27"/>
    <p:sldId id="1013" r:id="rId28"/>
    <p:sldId id="1039" r:id="rId29"/>
    <p:sldId id="1022" r:id="rId30"/>
    <p:sldId id="1023" r:id="rId31"/>
    <p:sldId id="1038" r:id="rId32"/>
  </p:sldIdLst>
  <p:sldSz cx="10287000" cy="6858000" type="35mm"/>
  <p:notesSz cx="10210800" cy="70866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90D7E8"/>
    <a:srgbClr val="FF6600"/>
    <a:srgbClr val="FF9933"/>
    <a:srgbClr val="FFFF00"/>
    <a:srgbClr val="6600CC"/>
    <a:srgbClr val="FF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5944" autoAdjust="0"/>
  </p:normalViewPr>
  <p:slideViewPr>
    <p:cSldViewPr>
      <p:cViewPr>
        <p:scale>
          <a:sx n="75" d="100"/>
          <a:sy n="75" d="100"/>
        </p:scale>
        <p:origin x="-1788" y="-22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9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25950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67" tIns="47284" rIns="94567" bIns="47284" numCol="1" anchor="t" anchorCtr="0" compatLnSpc="1">
            <a:prstTxWarp prst="textNoShape">
              <a:avLst/>
            </a:prstTxWarp>
          </a:bodyPr>
          <a:lstStyle>
            <a:lvl1pPr defTabSz="94615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81675" y="0"/>
            <a:ext cx="442753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67" tIns="47284" rIns="94567" bIns="4728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75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31000"/>
            <a:ext cx="4425950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67" tIns="47284" rIns="94567" bIns="47284" numCol="1" anchor="b" anchorCtr="0" compatLnSpc="1">
            <a:prstTxWarp prst="textNoShape">
              <a:avLst/>
            </a:prstTxWarp>
          </a:bodyPr>
          <a:lstStyle>
            <a:lvl1pPr defTabSz="94615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75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81675" y="6731000"/>
            <a:ext cx="442753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67" tIns="47284" rIns="94567" bIns="4728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b="0">
                <a:latin typeface="Times New Roman" pitchFamily="18" charset="0"/>
              </a:defRPr>
            </a:lvl1pPr>
          </a:lstStyle>
          <a:p>
            <a:fld id="{3F9C8820-1226-4889-A6F2-B14472DECA1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25950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67" tIns="47284" rIns="94567" bIns="47284" numCol="1" anchor="t" anchorCtr="0" compatLnSpc="1">
            <a:prstTxWarp prst="textNoShape">
              <a:avLst/>
            </a:prstTxWarp>
          </a:bodyPr>
          <a:lstStyle>
            <a:lvl1pPr defTabSz="946150">
              <a:defRPr sz="1200" b="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84850" y="0"/>
            <a:ext cx="4425950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67" tIns="47284" rIns="94567" bIns="4728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b="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45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113088" y="531813"/>
            <a:ext cx="3986212" cy="265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2075" y="3365500"/>
            <a:ext cx="7486650" cy="3189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67" tIns="47284" rIns="94567" bIns="472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32588"/>
            <a:ext cx="4425950" cy="354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67" tIns="47284" rIns="94567" bIns="47284" numCol="1" anchor="b" anchorCtr="0" compatLnSpc="1">
            <a:prstTxWarp prst="textNoShape">
              <a:avLst/>
            </a:prstTxWarp>
          </a:bodyPr>
          <a:lstStyle>
            <a:lvl1pPr defTabSz="946150">
              <a:defRPr sz="1200" b="0"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84850" y="6732588"/>
            <a:ext cx="4425950" cy="354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567" tIns="47284" rIns="94567" bIns="4728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b="0">
                <a:latin typeface="Times New Roman" pitchFamily="18" charset="0"/>
              </a:defRPr>
            </a:lvl1pPr>
          </a:lstStyle>
          <a:p>
            <a:fld id="{FC7EFD74-337C-48B1-B502-4706E05F6D54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CF87D6-63FD-4400-A200-AFE50E2BB69F}" type="slidenum">
              <a:rPr lang="es-ES" altLang="es-ES_tradnl">
                <a:cs typeface="Arial" charset="0"/>
              </a:rPr>
              <a:pPr/>
              <a:t>1</a:t>
            </a:fld>
            <a:endParaRPr lang="es-ES" altLang="es-ES_tradnl">
              <a:cs typeface="Arial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13088" y="533400"/>
            <a:ext cx="3984625" cy="26558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075" y="3365500"/>
            <a:ext cx="7486650" cy="3187700"/>
          </a:xfrm>
          <a:noFill/>
        </p:spPr>
        <p:txBody>
          <a:bodyPr/>
          <a:lstStyle/>
          <a:p>
            <a:pPr eaLnBrk="1" hangingPunct="1"/>
            <a:endParaRPr lang="es-ES_tradnl" alt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4E68E1-E34D-4690-9103-98AAE0F7719D}" type="slidenum">
              <a:rPr lang="es-ES" altLang="es-ES_tradnl">
                <a:cs typeface="Arial" charset="0"/>
              </a:rPr>
              <a:pPr/>
              <a:t>10</a:t>
            </a:fld>
            <a:endParaRPr lang="es-ES" altLang="es-ES_tradnl">
              <a:cs typeface="Arial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F4035F-01C2-4B50-8350-EFBB3377CC0E}" type="slidenum">
              <a:rPr lang="es-ES" altLang="es-ES_tradnl">
                <a:cs typeface="Arial" charset="0"/>
              </a:rPr>
              <a:pPr/>
              <a:t>11</a:t>
            </a:fld>
            <a:endParaRPr lang="es-ES" altLang="es-ES_tradnl">
              <a:cs typeface="Arial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F12525-918A-4ADB-A074-9D0F7C23BA34}" type="slidenum">
              <a:rPr lang="es-ES" altLang="es-ES_tradnl">
                <a:cs typeface="Arial" charset="0"/>
              </a:rPr>
              <a:pPr/>
              <a:t>12</a:t>
            </a:fld>
            <a:endParaRPr lang="es-ES" altLang="es-ES_tradnl">
              <a:cs typeface="Arial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5F4A9C-1ED0-4D2C-A8D1-15F316C59084}" type="slidenum">
              <a:rPr lang="es-ES" altLang="es-ES_tradnl">
                <a:cs typeface="Arial" charset="0"/>
              </a:rPr>
              <a:pPr/>
              <a:t>13</a:t>
            </a:fld>
            <a:endParaRPr lang="es-ES" altLang="es-ES_tradnl">
              <a:cs typeface="Arial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04CFA0-745A-45DD-8200-44FC5E0F9FAA}" type="slidenum">
              <a:rPr lang="es-ES" altLang="es-ES_tradnl">
                <a:cs typeface="Arial" charset="0"/>
              </a:rPr>
              <a:pPr/>
              <a:t>14</a:t>
            </a:fld>
            <a:endParaRPr lang="es-ES" altLang="es-ES_tradnl">
              <a:cs typeface="Arial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13088" y="533400"/>
            <a:ext cx="3984625" cy="26558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075" y="3365500"/>
            <a:ext cx="7486650" cy="3187700"/>
          </a:xfrm>
          <a:noFill/>
        </p:spPr>
        <p:txBody>
          <a:bodyPr/>
          <a:lstStyle/>
          <a:p>
            <a:pPr eaLnBrk="1" hangingPunct="1"/>
            <a:endParaRPr lang="es-ES_tradnl" alt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33EEF2-4111-42A0-B53D-E39CE1229B7A}" type="slidenum">
              <a:rPr lang="es-ES" altLang="es-ES_tradnl">
                <a:cs typeface="Arial" charset="0"/>
              </a:rPr>
              <a:pPr/>
              <a:t>16</a:t>
            </a:fld>
            <a:endParaRPr lang="es-ES" altLang="es-ES_tradnl">
              <a:cs typeface="Arial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73D142-613D-4EF6-AA69-5F084026F2EE}" type="slidenum">
              <a:rPr lang="es-ES" altLang="es-ES_tradnl">
                <a:cs typeface="Arial" charset="0"/>
              </a:rPr>
              <a:pPr/>
              <a:t>17</a:t>
            </a:fld>
            <a:endParaRPr lang="es-ES" altLang="es-ES_tradnl">
              <a:cs typeface="Arial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8546DD-2111-4659-9CA6-B58459DEA1F6}" type="slidenum">
              <a:rPr lang="es-ES" altLang="es-ES_tradnl">
                <a:cs typeface="Arial" charset="0"/>
              </a:rPr>
              <a:pPr/>
              <a:t>18</a:t>
            </a:fld>
            <a:endParaRPr lang="es-ES" altLang="es-ES_tradnl">
              <a:cs typeface="Arial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BBCEAF-5917-4F15-AF2B-967BFBFEF3E9}" type="slidenum">
              <a:rPr lang="es-ES" altLang="es-ES_tradnl">
                <a:cs typeface="Arial" charset="0"/>
              </a:rPr>
              <a:pPr/>
              <a:t>19</a:t>
            </a:fld>
            <a:endParaRPr lang="es-ES" altLang="es-ES_tradnl">
              <a:cs typeface="Arial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EC8A07-EA04-4CB7-A9BD-439584E786F7}" type="slidenum">
              <a:rPr lang="es-ES" altLang="es-ES_tradnl">
                <a:cs typeface="Arial" charset="0"/>
              </a:rPr>
              <a:pPr/>
              <a:t>20</a:t>
            </a:fld>
            <a:endParaRPr lang="es-ES" altLang="es-ES_tradnl">
              <a:cs typeface="Arial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altLang="es-ES_tradnl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F3AE4A-076F-4B13-BF63-2984F249AD6A}" type="slidenum">
              <a:rPr lang="es-ES" altLang="es-ES_tradnl">
                <a:cs typeface="Arial" charset="0"/>
              </a:rPr>
              <a:pPr/>
              <a:t>2</a:t>
            </a:fld>
            <a:endParaRPr lang="es-ES" altLang="es-ES_tradnl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23B276-AA31-4E3C-A6B7-05200EA71184}" type="slidenum">
              <a:rPr lang="es-ES" altLang="es-ES_tradnl">
                <a:cs typeface="Arial" charset="0"/>
              </a:rPr>
              <a:pPr/>
              <a:t>21</a:t>
            </a:fld>
            <a:endParaRPr lang="es-ES" altLang="es-ES_tradnl">
              <a:cs typeface="Arial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3FFE3F-20A7-487A-84C4-1ED3AF29E293}" type="slidenum">
              <a:rPr lang="es-ES" altLang="es-ES_tradnl">
                <a:cs typeface="Arial" charset="0"/>
              </a:rPr>
              <a:pPr/>
              <a:t>22</a:t>
            </a:fld>
            <a:endParaRPr lang="es-ES" altLang="es-ES_tradnl">
              <a:cs typeface="Arial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05A2BE-232C-4695-8D56-6B1DCE777E51}" type="slidenum">
              <a:rPr lang="es-ES" altLang="es-ES_tradnl">
                <a:cs typeface="Arial" charset="0"/>
              </a:rPr>
              <a:pPr/>
              <a:t>23</a:t>
            </a:fld>
            <a:endParaRPr lang="es-ES" altLang="es-ES_tradnl">
              <a:cs typeface="Arial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138CDF-AF86-4CC7-B138-363FB11DF67E}" type="slidenum">
              <a:rPr lang="es-ES" altLang="es-ES_tradnl">
                <a:cs typeface="Arial" charset="0"/>
              </a:rPr>
              <a:pPr/>
              <a:t>24</a:t>
            </a:fld>
            <a:endParaRPr lang="es-ES" altLang="es-ES_tradnl">
              <a:cs typeface="Arial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33285E-309E-47EB-B8B5-19629940195E}" type="slidenum">
              <a:rPr lang="es-ES" altLang="es-ES_tradnl">
                <a:cs typeface="Arial" charset="0"/>
              </a:rPr>
              <a:pPr/>
              <a:t>25</a:t>
            </a:fld>
            <a:endParaRPr lang="es-ES" altLang="es-ES_tradnl">
              <a:cs typeface="Arial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4DCD49-FB80-41F0-A9C1-DF85C4C00901}" type="slidenum">
              <a:rPr lang="es-ES" altLang="es-ES_tradnl">
                <a:cs typeface="Arial" charset="0"/>
              </a:rPr>
              <a:pPr/>
              <a:t>26</a:t>
            </a:fld>
            <a:endParaRPr lang="es-ES" altLang="es-ES_tradnl">
              <a:cs typeface="Arial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BC89A2-8440-4EBB-B831-1E3DC59B02B3}" type="slidenum">
              <a:rPr lang="es-ES" altLang="es-ES_tradnl">
                <a:cs typeface="Arial" charset="0"/>
              </a:rPr>
              <a:pPr/>
              <a:t>27</a:t>
            </a:fld>
            <a:endParaRPr lang="es-ES" altLang="es-ES_tradnl">
              <a:cs typeface="Arial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CA540D-A70E-4804-81E3-769D421D9916}" type="slidenum">
              <a:rPr lang="es-ES" altLang="es-ES_tradnl">
                <a:cs typeface="Arial" charset="0"/>
              </a:rPr>
              <a:pPr/>
              <a:t>28</a:t>
            </a:fld>
            <a:endParaRPr lang="es-ES" altLang="es-ES_tradnl">
              <a:cs typeface="Arial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2572B5-1D82-46E8-B731-1818066C5AAF}" type="slidenum">
              <a:rPr lang="es-ES" altLang="es-ES_tradnl">
                <a:cs typeface="Arial" charset="0"/>
              </a:rPr>
              <a:pPr/>
              <a:t>29</a:t>
            </a:fld>
            <a:endParaRPr lang="es-ES" altLang="es-ES_tradnl">
              <a:cs typeface="Arial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E80DB3-7252-4F93-B2FE-F30244F1EC75}" type="slidenum">
              <a:rPr lang="es-ES" altLang="es-ES_tradnl">
                <a:cs typeface="Arial" charset="0"/>
              </a:rPr>
              <a:pPr/>
              <a:t>30</a:t>
            </a:fld>
            <a:endParaRPr lang="es-ES" altLang="es-ES_tradnl">
              <a:cs typeface="Arial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E58D39-63E2-42D9-A0AF-50B8F35E7327}" type="slidenum">
              <a:rPr lang="es-ES" altLang="es-ES_tradnl">
                <a:cs typeface="Arial" charset="0"/>
              </a:rPr>
              <a:pPr/>
              <a:t>3</a:t>
            </a:fld>
            <a:endParaRPr lang="es-ES" altLang="es-ES_tradnl">
              <a:cs typeface="Arial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103258-510A-4697-81A7-F3C2EA140768}" type="slidenum">
              <a:rPr lang="es-ES" altLang="es-ES_tradnl">
                <a:cs typeface="Arial" charset="0"/>
              </a:rPr>
              <a:pPr/>
              <a:t>31</a:t>
            </a:fld>
            <a:endParaRPr lang="es-ES" altLang="es-ES_tradnl">
              <a:cs typeface="Arial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4F94B4-3853-4E02-84EE-C53141EB20BA}" type="slidenum">
              <a:rPr lang="es-ES" altLang="es-ES_tradnl">
                <a:cs typeface="Arial" charset="0"/>
              </a:rPr>
              <a:pPr/>
              <a:t>4</a:t>
            </a:fld>
            <a:endParaRPr lang="es-ES" altLang="es-ES_tradnl">
              <a:cs typeface="Arial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13088" y="533400"/>
            <a:ext cx="3984625" cy="26558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075" y="3365500"/>
            <a:ext cx="7486650" cy="3187700"/>
          </a:xfrm>
          <a:noFill/>
        </p:spPr>
        <p:txBody>
          <a:bodyPr/>
          <a:lstStyle/>
          <a:p>
            <a:pPr eaLnBrk="1" hangingPunct="1"/>
            <a:endParaRPr lang="es-ES_tradnl" alt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71863F-5B50-46CB-9C26-D41CD8783B58}" type="slidenum">
              <a:rPr lang="es-ES" altLang="es-ES_tradnl">
                <a:cs typeface="Arial" charset="0"/>
              </a:rPr>
              <a:pPr/>
              <a:t>5</a:t>
            </a:fld>
            <a:endParaRPr lang="es-ES" altLang="es-ES_tradnl">
              <a:cs typeface="Arial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E71EA2-C8D9-4395-A29C-33BC6F5C25CB}" type="slidenum">
              <a:rPr lang="es-ES" altLang="es-ES_tradnl">
                <a:cs typeface="Arial" charset="0"/>
              </a:rPr>
              <a:pPr/>
              <a:t>6</a:t>
            </a:fld>
            <a:endParaRPr lang="es-ES" altLang="es-ES_tradnl">
              <a:cs typeface="Arial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13088" y="533400"/>
            <a:ext cx="3984625" cy="26558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075" y="3365500"/>
            <a:ext cx="7486650" cy="3187700"/>
          </a:xfrm>
          <a:noFill/>
        </p:spPr>
        <p:txBody>
          <a:bodyPr/>
          <a:lstStyle/>
          <a:p>
            <a:pPr eaLnBrk="1" hangingPunct="1"/>
            <a:endParaRPr lang="es-ES_tradnl" alt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218912-C2E0-412E-B539-367E212DD901}" type="slidenum">
              <a:rPr lang="es-ES" altLang="es-ES_tradnl">
                <a:cs typeface="Arial" charset="0"/>
              </a:rPr>
              <a:pPr/>
              <a:t>7</a:t>
            </a:fld>
            <a:endParaRPr lang="es-ES" altLang="es-ES_tradnl">
              <a:cs typeface="Arial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2A9A01-0A49-4BF9-8F21-CCEB7433DEC0}" type="slidenum">
              <a:rPr lang="es-ES" altLang="es-ES_tradnl">
                <a:cs typeface="Arial" charset="0"/>
              </a:rPr>
              <a:pPr/>
              <a:t>8</a:t>
            </a:fld>
            <a:endParaRPr lang="es-ES" altLang="es-ES_tradnl">
              <a:cs typeface="Arial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8DD6B7-B57E-4E00-942F-FD68E140AEA2}" type="slidenum">
              <a:rPr lang="es-ES" altLang="es-ES_tradnl">
                <a:cs typeface="Arial" charset="0"/>
              </a:rPr>
              <a:pPr/>
              <a:t>9</a:t>
            </a:fld>
            <a:endParaRPr lang="es-ES" altLang="es-ES_tradnl">
              <a:cs typeface="Arial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90F98-9617-4A9D-8474-695C98D037F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BF983-4B01-4F3C-9369-29A4717C89E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62E38-8E52-493C-82D6-153CF90434F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24D04-C23F-44CE-9F32-4D8D322BAE6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60B6-E231-4D9D-97B2-E711D9C94062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A79AF-78AF-448A-ADC3-7C992063B919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454F1-66F9-44D6-928B-A7B1ED3DA46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A2331-BB0D-40C5-A5F3-8CA2BD0C353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A1E44-2E22-415F-8FF2-11B60E0BB21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D19-392F-4900-99D8-631FE1546D9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08485-940D-42F8-85D6-DBC87ADAA3A1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smtClean="0"/>
              <a:t>Haga clic para modificar el estilo de texto del patrón</a:t>
            </a:r>
          </a:p>
          <a:p>
            <a:pPr lvl="1"/>
            <a:r>
              <a:rPr lang="es-ES_tradnl" altLang="es-ES_tradnl" smtClean="0"/>
              <a:t>Segundo nivel</a:t>
            </a:r>
          </a:p>
          <a:p>
            <a:pPr lvl="2"/>
            <a:r>
              <a:rPr lang="es-ES_tradnl" altLang="es-ES_tradnl" smtClean="0"/>
              <a:t>Tercer nivel</a:t>
            </a:r>
          </a:p>
          <a:p>
            <a:pPr lvl="3"/>
            <a:r>
              <a:rPr lang="es-ES_tradnl" altLang="es-ES_tradnl" smtClean="0"/>
              <a:t>Cuarto nivel</a:t>
            </a:r>
          </a:p>
          <a:p>
            <a:pPr lvl="4"/>
            <a:r>
              <a:rPr lang="es-ES_tradnl" alt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4C3D082D-05BF-4C8F-91CE-78636830D76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3"/>
            <a:ext cx="105727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19088" y="260648"/>
            <a:ext cx="9625012" cy="129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ts val="4700"/>
              </a:lnSpc>
              <a:spcBef>
                <a:spcPct val="50000"/>
              </a:spcBef>
              <a:defRPr/>
            </a:pPr>
            <a:r>
              <a:rPr lang="es-ES_tradnl" sz="5600" cap="all" dirty="0">
                <a:ln w="9000" cmpd="sng">
                  <a:solidFill>
                    <a:srgbClr val="90D7E8"/>
                  </a:solidFill>
                  <a:prstDash val="solid"/>
                </a:ln>
                <a:solidFill>
                  <a:srgbClr val="003366"/>
                </a:solidFill>
                <a:effectLst>
                  <a:outerShdw blurRad="203200" dist="25400" dir="5400000" algn="ctr" rotWithShape="0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DIOS VERSUS DARWIN</a:t>
            </a:r>
            <a:r>
              <a:rPr lang="es-ES_tradnl" sz="5400" cap="all" dirty="0">
                <a:ln w="9000" cmpd="sng">
                  <a:solidFill>
                    <a:srgbClr val="90D7E8"/>
                  </a:solidFill>
                  <a:prstDash val="solid"/>
                </a:ln>
                <a:solidFill>
                  <a:srgbClr val="003366"/>
                </a:solidFill>
                <a:effectLst>
                  <a:outerShdw blurRad="203200" dist="25400" dir="5400000" algn="ctr" rotWithShape="0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/>
            </a:r>
            <a:br>
              <a:rPr lang="es-ES_tradnl" sz="5400" cap="all" dirty="0">
                <a:ln w="9000" cmpd="sng">
                  <a:solidFill>
                    <a:srgbClr val="90D7E8"/>
                  </a:solidFill>
                  <a:prstDash val="solid"/>
                </a:ln>
                <a:solidFill>
                  <a:srgbClr val="003366"/>
                </a:solidFill>
                <a:effectLst>
                  <a:outerShdw blurRad="203200" dist="25400" dir="5400000" algn="ctr" rotWithShape="0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</a:br>
            <a:r>
              <a:rPr lang="es-ES_tradnl" sz="4800" cap="all" dirty="0">
                <a:ln w="9000" cmpd="sng">
                  <a:solidFill>
                    <a:srgbClr val="90D7E8"/>
                  </a:solidFill>
                  <a:prstDash val="solid"/>
                </a:ln>
                <a:solidFill>
                  <a:srgbClr val="003366"/>
                </a:solidFill>
                <a:effectLst>
                  <a:outerShdw blurRad="203200" dist="25400" dir="5400000" algn="ctr" rotWithShape="0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¿Evolución o creación?</a:t>
            </a:r>
            <a:endParaRPr lang="es-ES_tradnl" sz="5400" dirty="0">
              <a:ln w="9000" cmpd="sng">
                <a:solidFill>
                  <a:srgbClr val="90D7E8"/>
                </a:solidFill>
                <a:prstDash val="solid"/>
              </a:ln>
              <a:solidFill>
                <a:srgbClr val="003366"/>
              </a:solidFill>
              <a:effectLst>
                <a:outerShdw blurRad="203200" dist="25400" dir="5400000" algn="ctr" rotWithShape="0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7325" y="1412776"/>
            <a:ext cx="6952352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3200" cap="all" dirty="0">
                <a:ln w="9000" cmpd="sng">
                  <a:solidFill>
                    <a:srgbClr val="90D7E8"/>
                  </a:solidFill>
                  <a:prstDash val="solid"/>
                </a:ln>
                <a:solidFill>
                  <a:srgbClr val="0033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Por Enrique Sánchez Motos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438" y="214313"/>
            <a:ext cx="9932987" cy="5976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ES" sz="4400">
                <a:solidFill>
                  <a:srgbClr val="003366"/>
                </a:solidFill>
              </a:rPr>
              <a:t>     Charles DARWIN </a:t>
            </a:r>
            <a:r>
              <a:rPr lang="es-ES">
                <a:solidFill>
                  <a:srgbClr val="003366"/>
                </a:solidFill>
              </a:rPr>
              <a:t>(1809-1882)  (1859 especies y 1871 hombre)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        Como de cada especie </a:t>
            </a:r>
            <a:r>
              <a:rPr lang="es-ES" sz="2800">
                <a:solidFill>
                  <a:srgbClr val="FF6600"/>
                </a:solidFill>
              </a:rPr>
              <a:t>nacen muchos más individuos de los que pueden sobrevivir</a:t>
            </a:r>
            <a:r>
              <a:rPr lang="es-ES" sz="2800">
                <a:solidFill>
                  <a:srgbClr val="003366"/>
                </a:solidFill>
              </a:rPr>
              <a:t>, y como, en consecuencia, </a:t>
            </a:r>
            <a:r>
              <a:rPr lang="es-ES" sz="2800">
                <a:solidFill>
                  <a:srgbClr val="FF6600"/>
                </a:solidFill>
              </a:rPr>
              <a:t>hay una lucha por la vida</a:t>
            </a:r>
            <a:r>
              <a:rPr lang="es-ES" sz="2800">
                <a:solidFill>
                  <a:srgbClr val="003366"/>
                </a:solidFill>
              </a:rPr>
              <a:t>, que se repite frecuentemente, se sigue que todo ser, si varía, por débilmente que sea, </a:t>
            </a:r>
            <a:r>
              <a:rPr lang="es-ES" sz="2800">
                <a:solidFill>
                  <a:srgbClr val="FF6600"/>
                </a:solidFill>
              </a:rPr>
              <a:t>de algún modo provechoso para él</a:t>
            </a:r>
            <a:r>
              <a:rPr lang="es-ES" sz="2800">
                <a:solidFill>
                  <a:srgbClr val="003366"/>
                </a:solidFill>
              </a:rPr>
              <a:t> bajo las complejas y a veces variables condiciones de la vida, tendrá mayor probabilidad de sobrevivir y, de ser así, será naturalmente seleccionado. Según el poderoso principio de la herencia, toda variedad seleccionada </a:t>
            </a:r>
            <a:r>
              <a:rPr lang="es-ES" sz="2800">
                <a:solidFill>
                  <a:srgbClr val="FF6600"/>
                </a:solidFill>
              </a:rPr>
              <a:t>tenderá a propagar su nueva y modificada forma.</a:t>
            </a:r>
          </a:p>
          <a:p>
            <a:pPr marL="609600" indent="-609600">
              <a:lnSpc>
                <a:spcPct val="80000"/>
              </a:lnSpc>
            </a:pPr>
            <a:endParaRPr lang="es-ES" sz="2800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        Darwin continuó desarrollando un papel muy activo en las tareas de su parroquia, pero hacia </a:t>
            </a:r>
            <a:r>
              <a:rPr lang="es-ES" sz="2800">
                <a:solidFill>
                  <a:srgbClr val="FF6600"/>
                </a:solidFill>
              </a:rPr>
              <a:t>1849 </a:t>
            </a:r>
            <a:r>
              <a:rPr lang="es-ES" sz="2800">
                <a:solidFill>
                  <a:srgbClr val="003366"/>
                </a:solidFill>
              </a:rPr>
              <a:t>comenzó a dedicar el tiempo que su familia pasaba en el templo a dar paseos en soledad. Aunque era reticente a manifestar su opinión sobre cuestiones religiosas, en </a:t>
            </a:r>
            <a:r>
              <a:rPr lang="es-ES" sz="2800">
                <a:solidFill>
                  <a:srgbClr val="FF6600"/>
                </a:solidFill>
              </a:rPr>
              <a:t>1879 </a:t>
            </a:r>
            <a:r>
              <a:rPr lang="es-ES" sz="2800">
                <a:solidFill>
                  <a:srgbClr val="003366"/>
                </a:solidFill>
              </a:rPr>
              <a:t>afirmó que nunca se había considerado un </a:t>
            </a:r>
            <a:r>
              <a:rPr lang="es-ES" sz="2800">
                <a:solidFill>
                  <a:srgbClr val="FF6600"/>
                </a:solidFill>
              </a:rPr>
              <a:t>ateo, </a:t>
            </a:r>
            <a:r>
              <a:rPr lang="es-ES" sz="2800">
                <a:solidFill>
                  <a:srgbClr val="003366"/>
                </a:solidFill>
              </a:rPr>
              <a:t>y que el término </a:t>
            </a:r>
            <a:r>
              <a:rPr lang="es-ES" sz="2800">
                <a:solidFill>
                  <a:srgbClr val="FF6600"/>
                </a:solidFill>
              </a:rPr>
              <a:t>agnóstico </a:t>
            </a:r>
            <a:r>
              <a:rPr lang="es-ES" sz="2800">
                <a:solidFill>
                  <a:srgbClr val="003366"/>
                </a:solidFill>
              </a:rPr>
              <a:t>"sería una descripción más correcta de mi estado de ánimo"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571500"/>
            <a:ext cx="9932988" cy="5976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ES" sz="4400">
                <a:solidFill>
                  <a:srgbClr val="003366"/>
                </a:solidFill>
              </a:rPr>
              <a:t>     Thomas Henry Huxley </a:t>
            </a:r>
            <a:r>
              <a:rPr lang="es-ES">
                <a:solidFill>
                  <a:srgbClr val="003366"/>
                </a:solidFill>
              </a:rPr>
              <a:t>(1825-1895)</a:t>
            </a:r>
            <a:br>
              <a:rPr lang="es-ES">
                <a:solidFill>
                  <a:srgbClr val="003366"/>
                </a:solidFill>
              </a:rPr>
            </a:br>
            <a:endParaRPr lang="es-ES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        Fue un </a:t>
            </a:r>
            <a:r>
              <a:rPr lang="es-ES" sz="2800">
                <a:solidFill>
                  <a:srgbClr val="FF6600"/>
                </a:solidFill>
              </a:rPr>
              <a:t>biólogo británico, </a:t>
            </a:r>
            <a:r>
              <a:rPr lang="es-ES" sz="2800">
                <a:solidFill>
                  <a:srgbClr val="003366"/>
                </a:solidFill>
              </a:rPr>
              <a:t>conocido como el Bulldog de Darwin por su defensa de la </a:t>
            </a:r>
            <a:r>
              <a:rPr lang="es-ES" sz="2800">
                <a:solidFill>
                  <a:srgbClr val="FF6600"/>
                </a:solidFill>
              </a:rPr>
              <a:t>teoría de la evolución </a:t>
            </a:r>
            <a:r>
              <a:rPr lang="es-ES" sz="2800">
                <a:solidFill>
                  <a:srgbClr val="003366"/>
                </a:solidFill>
              </a:rPr>
              <a:t>de Charles Darwin.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       </a:t>
            </a:r>
            <a:br>
              <a:rPr lang="es-ES" sz="2800">
                <a:solidFill>
                  <a:srgbClr val="003366"/>
                </a:solidFill>
              </a:rPr>
            </a:br>
            <a:r>
              <a:rPr lang="es-ES" sz="2800">
                <a:solidFill>
                  <a:srgbClr val="003366"/>
                </a:solidFill>
              </a:rPr>
              <a:t>En su famoso debate en 1860 con el obispo de Oxford, Samuel </a:t>
            </a:r>
            <a:r>
              <a:rPr lang="es-ES" sz="2800">
                <a:solidFill>
                  <a:srgbClr val="FF6600"/>
                </a:solidFill>
              </a:rPr>
              <a:t>Wilberforce, </a:t>
            </a:r>
            <a:r>
              <a:rPr lang="es-ES" sz="2800">
                <a:solidFill>
                  <a:srgbClr val="003366"/>
                </a:solidFill>
              </a:rPr>
              <a:t>cuando el obispo preguntó a él si era heredero del mono de manera materna o paterna, aunque no está recogido </a:t>
            </a:r>
            <a:br>
              <a:rPr lang="es-ES" sz="2800">
                <a:solidFill>
                  <a:srgbClr val="003366"/>
                </a:solidFill>
              </a:rPr>
            </a:br>
            <a:r>
              <a:rPr lang="es-ES" sz="2800">
                <a:solidFill>
                  <a:srgbClr val="003366"/>
                </a:solidFill>
              </a:rPr>
              <a:t>lo que respondió de forma exacta, parece que contestó algo así: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       "</a:t>
            </a:r>
            <a:r>
              <a:rPr lang="es-ES" sz="2800">
                <a:solidFill>
                  <a:srgbClr val="FF6600"/>
                </a:solidFill>
              </a:rPr>
              <a:t>Si tuviera que elegir </a:t>
            </a:r>
            <a:r>
              <a:rPr lang="es-ES" sz="2800">
                <a:solidFill>
                  <a:srgbClr val="003366"/>
                </a:solidFill>
              </a:rPr>
              <a:t>por antepasado, </a:t>
            </a:r>
            <a:r>
              <a:rPr lang="es-ES" sz="2800">
                <a:solidFill>
                  <a:srgbClr val="FF6600"/>
                </a:solidFill>
              </a:rPr>
              <a:t>entre un pobre mono y un hombre </a:t>
            </a:r>
            <a:r>
              <a:rPr lang="es-ES" sz="2800">
                <a:solidFill>
                  <a:srgbClr val="003366"/>
                </a:solidFill>
              </a:rPr>
              <a:t>magníficamente dotado por la naturaleza y de gran influencia, que utiliza </a:t>
            </a:r>
            <a:r>
              <a:rPr lang="es-ES" sz="2800">
                <a:solidFill>
                  <a:srgbClr val="FF6600"/>
                </a:solidFill>
              </a:rPr>
              <a:t>sus dones para ridiculizar una discusión científica </a:t>
            </a:r>
            <a:r>
              <a:rPr lang="es-ES" sz="2800">
                <a:solidFill>
                  <a:srgbClr val="003366"/>
                </a:solidFill>
              </a:rPr>
              <a:t>y para desacreditar a quienes buscaran humildemente la verdad, </a:t>
            </a:r>
            <a:r>
              <a:rPr lang="es-ES" sz="2800">
                <a:solidFill>
                  <a:srgbClr val="FF6600"/>
                </a:solidFill>
              </a:rPr>
              <a:t>preferiría descender del mono</a:t>
            </a:r>
            <a:r>
              <a:rPr lang="es-ES" sz="2800">
                <a:solidFill>
                  <a:srgbClr val="003366"/>
                </a:solidFill>
              </a:rPr>
              <a:t>”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7188" y="-214313"/>
            <a:ext cx="9644062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ES" sz="4400">
                <a:solidFill>
                  <a:srgbClr val="003366"/>
                </a:solidFill>
              </a:rPr>
              <a:t>     </a:t>
            </a:r>
          </a:p>
          <a:p>
            <a:pPr marL="609600" indent="-609600">
              <a:lnSpc>
                <a:spcPct val="80000"/>
              </a:lnSpc>
            </a:pPr>
            <a:r>
              <a:rPr lang="es-ES" sz="4400">
                <a:solidFill>
                  <a:srgbClr val="003366"/>
                </a:solidFill>
              </a:rPr>
              <a:t>MENDEL </a:t>
            </a:r>
            <a:r>
              <a:rPr lang="es-ES">
                <a:solidFill>
                  <a:srgbClr val="003366"/>
                </a:solidFill>
              </a:rPr>
              <a:t>(1822-1884) )</a:t>
            </a:r>
            <a:br>
              <a:rPr lang="es-ES">
                <a:solidFill>
                  <a:srgbClr val="003366"/>
                </a:solidFill>
              </a:rPr>
            </a:br>
            <a:endParaRPr lang="es-ES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Publicó en 1866 pero sus ideas fueron </a:t>
            </a:r>
            <a:r>
              <a:rPr lang="es-ES" sz="2800">
                <a:solidFill>
                  <a:srgbClr val="FF6600"/>
                </a:solidFill>
              </a:rPr>
              <a:t>ignoradas hasta 1900</a:t>
            </a:r>
            <a:r>
              <a:rPr lang="es-ES" sz="2800">
                <a:solidFill>
                  <a:srgbClr val="003366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Su idea esencial es que los caracteres se transmiten por los genes.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8625" y="2357438"/>
            <a:ext cx="96440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Huxley, el gran defensor de Darwin dijo: “Nosotros pretendemos no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sujetar nuestra fe a una  u otra especulación, sino mantener unos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conceptos claros y definidos que puedan ponerse frente a los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hechos y que sean de validez probada.”</a:t>
            </a:r>
          </a:p>
          <a:p>
            <a:pPr marL="609600" indent="-609600">
              <a:lnSpc>
                <a:spcPct val="80000"/>
              </a:lnSpc>
            </a:pPr>
            <a:endParaRPr lang="es-ES" sz="2800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s-ES" sz="2800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FF6600"/>
                </a:solidFill>
              </a:rPr>
              <a:t>Esa misma frase de Huxley, la asumo yo también  </a:t>
            </a:r>
            <a:r>
              <a:rPr lang="es-ES" sz="2800">
                <a:solidFill>
                  <a:srgbClr val="003366"/>
                </a:solidFill>
              </a:rPr>
              <a:t>y afirmo que: 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“No pretendo basarme en una  u otra especulación, sino mantener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unos </a:t>
            </a:r>
            <a:r>
              <a:rPr lang="es-ES" sz="2800">
                <a:solidFill>
                  <a:srgbClr val="FF6600"/>
                </a:solidFill>
              </a:rPr>
              <a:t>conceptos claros y definidos </a:t>
            </a:r>
            <a:r>
              <a:rPr lang="es-ES" sz="2800">
                <a:solidFill>
                  <a:srgbClr val="003366"/>
                </a:solidFill>
              </a:rPr>
              <a:t>que puedan ponerse frente a los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hechos y </a:t>
            </a:r>
            <a:r>
              <a:rPr lang="es-ES" sz="2800">
                <a:solidFill>
                  <a:srgbClr val="FF6600"/>
                </a:solidFill>
              </a:rPr>
              <a:t>que sean de validez probada</a:t>
            </a:r>
            <a:r>
              <a:rPr lang="es-ES" sz="2800">
                <a:solidFill>
                  <a:srgbClr val="003366"/>
                </a:solidFill>
              </a:rPr>
              <a:t>”</a:t>
            </a:r>
          </a:p>
          <a:p>
            <a:pPr marL="609600" indent="-609600">
              <a:lnSpc>
                <a:spcPct val="80000"/>
              </a:lnSpc>
            </a:pPr>
            <a:endParaRPr lang="es-ES" sz="2800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s-ES" sz="28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47710" y="71414"/>
            <a:ext cx="9625012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4000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Volvamos ahora al principio….</a:t>
            </a:r>
            <a:br>
              <a:rPr lang="es-ES" sz="4000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</a:br>
            <a:r>
              <a:rPr lang="es-ES" sz="4000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¿QUÉ es LA EVOLUCION?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5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7188" y="1555750"/>
            <a:ext cx="9625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2800">
                <a:solidFill>
                  <a:srgbClr val="003366"/>
                </a:solidFill>
              </a:rPr>
              <a:t>Veamos algunos ejemplos de evolución</a:t>
            </a:r>
            <a:endParaRPr lang="es-ES_tradnl" sz="5400">
              <a:solidFill>
                <a:srgbClr val="003366"/>
              </a:solidFill>
            </a:endParaRPr>
          </a:p>
        </p:txBody>
      </p:sp>
      <p:pic>
        <p:nvPicPr>
          <p:cNvPr id="25604" name="Picture 16" descr="600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2222500"/>
            <a:ext cx="25146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7" descr="600-2"/>
          <p:cNvPicPr>
            <a:picLocks noChangeAspect="1" noChangeArrowheads="1"/>
          </p:cNvPicPr>
          <p:nvPr/>
        </p:nvPicPr>
        <p:blipFill>
          <a:blip r:embed="rId4" cstate="print"/>
          <a:srcRect t="36916"/>
          <a:stretch>
            <a:fillRect/>
          </a:stretch>
        </p:blipFill>
        <p:spPr bwMode="auto">
          <a:xfrm>
            <a:off x="3535363" y="2365375"/>
            <a:ext cx="28575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850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7238" y="2436813"/>
            <a:ext cx="2679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 descr="14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7613" y="4794250"/>
            <a:ext cx="2643187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 descr="cordoba_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5175" y="4794250"/>
            <a:ext cx="40322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 rot="16200000">
            <a:off x="2877346" y="2731368"/>
            <a:ext cx="720725" cy="976313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16200000">
            <a:off x="3901297" y="5231698"/>
            <a:ext cx="720725" cy="976313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6473065" y="2666276"/>
            <a:ext cx="720725" cy="976313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 rot="3598327">
            <a:off x="5118055" y="2712043"/>
            <a:ext cx="720725" cy="3411856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otor 1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26431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motor diesel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1275" y="442913"/>
            <a:ext cx="22685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motor alt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6213" y="525463"/>
            <a:ext cx="21574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1413" name="AutoShape 5"/>
          <p:cNvSpPr>
            <a:spLocks noChangeArrowheads="1"/>
          </p:cNvSpPr>
          <p:nvPr/>
        </p:nvSpPr>
        <p:spPr bwMode="auto">
          <a:xfrm rot="16200000">
            <a:off x="3009097" y="826255"/>
            <a:ext cx="720725" cy="976313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6200000">
            <a:off x="6580997" y="841338"/>
            <a:ext cx="720725" cy="976313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35" name="Picture 4" descr="127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750" y="4408488"/>
            <a:ext cx="28813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6" descr="600-2"/>
          <p:cNvPicPr>
            <a:picLocks noChangeAspect="1" noChangeArrowheads="1"/>
          </p:cNvPicPr>
          <p:nvPr/>
        </p:nvPicPr>
        <p:blipFill>
          <a:blip r:embed="rId7" cstate="print"/>
          <a:srcRect t="33002"/>
          <a:stretch>
            <a:fillRect/>
          </a:stretch>
        </p:blipFill>
        <p:spPr bwMode="auto">
          <a:xfrm>
            <a:off x="1017588" y="2505075"/>
            <a:ext cx="28400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7" descr="850-3"/>
          <p:cNvPicPr>
            <a:picLocks noChangeAspect="1" noChangeArrowheads="1"/>
          </p:cNvPicPr>
          <p:nvPr/>
        </p:nvPicPr>
        <p:blipFill>
          <a:blip r:embed="rId8" cstate="print"/>
          <a:srcRect l="11487" b="36150"/>
          <a:stretch>
            <a:fillRect/>
          </a:stretch>
        </p:blipFill>
        <p:spPr bwMode="auto">
          <a:xfrm>
            <a:off x="6046788" y="2692400"/>
            <a:ext cx="27400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8" descr="ritmo-6"/>
          <p:cNvPicPr>
            <a:picLocks noChangeAspect="1" noChangeArrowheads="1"/>
          </p:cNvPicPr>
          <p:nvPr/>
        </p:nvPicPr>
        <p:blipFill>
          <a:blip r:embed="rId9" cstate="print"/>
          <a:srcRect t="14844"/>
          <a:stretch>
            <a:fillRect/>
          </a:stretch>
        </p:blipFill>
        <p:spPr bwMode="auto">
          <a:xfrm>
            <a:off x="6073775" y="4429125"/>
            <a:ext cx="32131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 rot="3322577">
            <a:off x="4591374" y="3316246"/>
            <a:ext cx="720725" cy="2225551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16200000">
            <a:off x="4533104" y="2324883"/>
            <a:ext cx="720725" cy="1928826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 rot="16200000">
            <a:off x="4711699" y="4646618"/>
            <a:ext cx="720725" cy="1857388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85813" y="214313"/>
            <a:ext cx="89296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800">
                <a:solidFill>
                  <a:srgbClr val="003366"/>
                </a:solidFill>
              </a:rPr>
              <a:t>Por tanto, aquí tenemos ejemplos conocidos y más que </a:t>
            </a:r>
            <a:br>
              <a:rPr lang="es-ES" sz="2800">
                <a:solidFill>
                  <a:srgbClr val="003366"/>
                </a:solidFill>
              </a:rPr>
            </a:br>
            <a:r>
              <a:rPr lang="es-ES" sz="2800">
                <a:solidFill>
                  <a:srgbClr val="003366"/>
                </a:solidFill>
              </a:rPr>
              <a:t>suficientes que muestran que la evolución  es una evidencia…</a:t>
            </a:r>
            <a:br>
              <a:rPr lang="es-ES" sz="2800">
                <a:solidFill>
                  <a:srgbClr val="003366"/>
                </a:solidFill>
              </a:rPr>
            </a:br>
            <a:r>
              <a:rPr lang="es-ES" sz="1800">
                <a:solidFill>
                  <a:srgbClr val="003366"/>
                </a:solidFill>
              </a:rPr>
              <a:t/>
            </a:r>
            <a:br>
              <a:rPr lang="es-ES" sz="1800">
                <a:solidFill>
                  <a:srgbClr val="003366"/>
                </a:solidFill>
              </a:rPr>
            </a:br>
            <a:r>
              <a:rPr lang="es-ES" sz="2800">
                <a:solidFill>
                  <a:srgbClr val="003366"/>
                </a:solidFill>
              </a:rPr>
              <a:t>Pero, los evolucionistas dirán que esa no es la evolución </a:t>
            </a:r>
            <a:br>
              <a:rPr lang="es-ES" sz="2800">
                <a:solidFill>
                  <a:srgbClr val="003366"/>
                </a:solidFill>
              </a:rPr>
            </a:br>
            <a:r>
              <a:rPr lang="es-ES" sz="2800">
                <a:solidFill>
                  <a:srgbClr val="003366"/>
                </a:solidFill>
              </a:rPr>
              <a:t>de la que ellos hablan…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142875" y="3122613"/>
            <a:ext cx="9286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es-ES_tradnl" altLang="es-ES_tradnl" sz="3600"/>
              <a:t>        </a:t>
            </a:r>
            <a:r>
              <a:rPr lang="es-ES_tradnl" altLang="es-ES_tradnl" sz="3600">
                <a:solidFill>
                  <a:srgbClr val="003366"/>
                </a:solidFill>
              </a:rPr>
              <a:t>Y tendrán razón porque detrás </a:t>
            </a:r>
            <a:br>
              <a:rPr lang="es-ES_tradnl" altLang="es-ES_tradnl" sz="3600">
                <a:solidFill>
                  <a:srgbClr val="003366"/>
                </a:solidFill>
              </a:rPr>
            </a:br>
            <a:r>
              <a:rPr lang="es-ES_tradnl" altLang="es-ES_tradnl" sz="3600">
                <a:solidFill>
                  <a:srgbClr val="003366"/>
                </a:solidFill>
              </a:rPr>
              <a:t>de esos procesos ha habido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402" y="3714752"/>
            <a:ext cx="9286940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 algn="ctr">
              <a:defRPr/>
            </a:pPr>
            <a:r>
              <a:rPr lang="es-ES_tradnl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</a:p>
          <a:p>
            <a:pPr marL="609600" indent="-609600" algn="ctr">
              <a:defRPr/>
            </a:pPr>
            <a:r>
              <a:rPr lang="es-ES_tradnl" sz="4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es-ES_tradnl" sz="4800" dirty="0">
                <a:ln w="1143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DISEÑADORES INTELIGENTES…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http://www.iprofesional.com/adjuntos/jpg/2012/11/369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969" y="1394717"/>
            <a:ext cx="6601803" cy="4820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14313"/>
            <a:ext cx="1028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4000" dirty="0">
                <a:ln w="10541" cmpd="sng">
                  <a:noFill/>
                  <a:prstDash val="solid"/>
                </a:ln>
                <a:solidFill>
                  <a:srgbClr val="003366"/>
                </a:solidFill>
                <a:latin typeface="+mj-lt"/>
              </a:rPr>
              <a:t>El equipo de diseñadores de SEAT: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1071563" y="1857375"/>
            <a:ext cx="8143875" cy="15716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-214313" y="549275"/>
            <a:ext cx="1007268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      En efecto, la </a:t>
            </a:r>
            <a:r>
              <a:rPr lang="es-ES_tradnl" altLang="es-ES_tradnl" sz="3200">
                <a:solidFill>
                  <a:srgbClr val="FF6600"/>
                </a:solidFill>
              </a:rPr>
              <a:t>hipótesis fundamental </a:t>
            </a:r>
            <a:r>
              <a:rPr lang="es-ES_tradnl" altLang="es-ES_tradnl" sz="3200">
                <a:solidFill>
                  <a:srgbClr val="003366"/>
                </a:solidFill>
              </a:rPr>
              <a:t>de lo que hoy se</a:t>
            </a:r>
            <a:br>
              <a:rPr lang="es-ES_tradnl" altLang="es-ES_tradnl" sz="3200">
                <a:solidFill>
                  <a:srgbClr val="003366"/>
                </a:solidFill>
              </a:rPr>
            </a:br>
            <a:r>
              <a:rPr lang="es-ES_tradnl" altLang="es-ES_tradnl" sz="3200">
                <a:solidFill>
                  <a:srgbClr val="003366"/>
                </a:solidFill>
              </a:rPr>
              <a:t>denomina TEORÍA DE LA EVOLUCIÓN sería como sigue:</a:t>
            </a: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-428625" y="2071688"/>
            <a:ext cx="107156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s-ES" altLang="es-ES_tradnl" sz="3200">
                <a:solidFill>
                  <a:srgbClr val="003366"/>
                </a:solidFill>
              </a:rPr>
              <a:t>                  La evolución se ha producido </a:t>
            </a:r>
            <a:r>
              <a:rPr lang="es-ES" altLang="es-ES_tradnl" sz="3200">
                <a:solidFill>
                  <a:srgbClr val="FF6600"/>
                </a:solidFill>
              </a:rPr>
              <a:t>por efecto del Azar </a:t>
            </a:r>
            <a:br>
              <a:rPr lang="es-ES" altLang="es-ES_tradnl" sz="3200">
                <a:solidFill>
                  <a:srgbClr val="FF6600"/>
                </a:solidFill>
              </a:rPr>
            </a:br>
            <a:r>
              <a:rPr lang="es-ES" altLang="es-ES_tradnl" sz="3200">
                <a:solidFill>
                  <a:srgbClr val="FF6600"/>
                </a:solidFill>
              </a:rPr>
              <a:t>           </a:t>
            </a:r>
            <a:r>
              <a:rPr lang="es-ES" altLang="es-ES_tradnl" sz="3200">
                <a:solidFill>
                  <a:srgbClr val="003366"/>
                </a:solidFill>
              </a:rPr>
              <a:t>actuando sobre las Leyes de la Naturaleza en el </a:t>
            </a:r>
            <a:br>
              <a:rPr lang="es-ES" altLang="es-ES_tradnl" sz="3200">
                <a:solidFill>
                  <a:srgbClr val="003366"/>
                </a:solidFill>
              </a:rPr>
            </a:br>
            <a:r>
              <a:rPr lang="es-ES" altLang="es-ES_tradnl" sz="3200">
                <a:solidFill>
                  <a:srgbClr val="003366"/>
                </a:solidFill>
              </a:rPr>
              <a:t>           contexto de la Selección Natural</a:t>
            </a:r>
          </a:p>
          <a:p>
            <a:pPr marL="609600" indent="-609600">
              <a:lnSpc>
                <a:spcPct val="80000"/>
              </a:lnSpc>
            </a:pPr>
            <a:r>
              <a:rPr lang="es-ES" altLang="es-ES_tradnl" sz="4000">
                <a:solidFill>
                  <a:srgbClr val="003366"/>
                </a:solidFill>
              </a:rPr>
              <a:t>      </a:t>
            </a:r>
          </a:p>
          <a:p>
            <a:pPr marL="609600" indent="-609600">
              <a:lnSpc>
                <a:spcPct val="80000"/>
              </a:lnSpc>
            </a:pPr>
            <a:r>
              <a:rPr lang="es-ES" altLang="es-ES_tradnl" sz="4000">
                <a:solidFill>
                  <a:srgbClr val="003366"/>
                </a:solidFill>
              </a:rPr>
              <a:t>      </a:t>
            </a:r>
            <a:r>
              <a:rPr lang="es-ES" altLang="es-ES_tradnl" sz="4000">
                <a:solidFill>
                  <a:srgbClr val="FF6600"/>
                </a:solidFill>
              </a:rPr>
              <a:t>(</a:t>
            </a:r>
            <a:r>
              <a:rPr lang="es-ES" altLang="es-ES_tradnl" sz="3800">
                <a:solidFill>
                  <a:srgbClr val="FF6600"/>
                </a:solidFill>
              </a:rPr>
              <a:t>Por tanto, no ha habido Diseñadores inteligentes</a:t>
            </a:r>
          </a:p>
          <a:p>
            <a:pPr marL="609600" indent="-609600">
              <a:lnSpc>
                <a:spcPct val="80000"/>
              </a:lnSpc>
            </a:pPr>
            <a:r>
              <a:rPr lang="es-ES" altLang="es-ES_tradnl" sz="3800">
                <a:solidFill>
                  <a:srgbClr val="FF6600"/>
                </a:solidFill>
              </a:rPr>
              <a:t>       que la impulsen)</a:t>
            </a:r>
          </a:p>
          <a:p>
            <a:pPr marL="609600" indent="-609600">
              <a:lnSpc>
                <a:spcPct val="80000"/>
              </a:lnSpc>
            </a:pPr>
            <a:endParaRPr lang="es-ES_tradnl" altLang="es-ES_tradnl" sz="3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http://mandyevebarnett.files.wordpress.com/2013/11/evolution-of-hum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3" name="Rectangle 13"/>
          <p:cNvSpPr>
            <a:spLocks noChangeArrowheads="1"/>
          </p:cNvSpPr>
          <p:nvPr/>
        </p:nvSpPr>
        <p:spPr bwMode="auto">
          <a:xfrm>
            <a:off x="823020" y="1071546"/>
            <a:ext cx="8424862" cy="14465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s-ES_tradnl" altLang="ja-JP" sz="4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Cada uno tiene derecho </a:t>
            </a:r>
            <a:br>
              <a:rPr kumimoji="1" lang="es-ES_tradnl" altLang="ja-JP" sz="4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_tradnl" altLang="ja-JP" sz="4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a CREER lo que quiera</a:t>
            </a:r>
            <a:endParaRPr kumimoji="1" lang="en-US" sz="4400" dirty="0">
              <a:ln w="11430">
                <a:solidFill>
                  <a:srgbClr val="FFFF00"/>
                </a:solidFill>
              </a:ln>
              <a:solidFill>
                <a:srgbClr val="FF66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965896" y="2714620"/>
            <a:ext cx="8424862" cy="14465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s-ES" altLang="ja-JP" sz="4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Las CREENCIAS no tienen </a:t>
            </a:r>
            <a:br>
              <a:rPr kumimoji="1" lang="es-ES" altLang="ja-JP" sz="4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" altLang="ja-JP" sz="4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por qué ser racionales. 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71474" y="4255195"/>
            <a:ext cx="10501386" cy="20313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s-ES" altLang="ja-JP" sz="42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Las CREENCIAS no tienen por qué </a:t>
            </a:r>
            <a:br>
              <a:rPr kumimoji="1" lang="es-ES" altLang="ja-JP" sz="42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" altLang="ja-JP" sz="42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ser coherentes con las observaciones realizadas en el mundo físico.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47710" y="71414"/>
            <a:ext cx="9625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4800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Siglo XX</a:t>
            </a:r>
            <a:endParaRPr lang="es-ES_tradnl" sz="4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7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33" grpId="0" build="allAtOnce"/>
      <p:bldP spid="8" grpId="0" build="allAtOnce"/>
      <p:bldP spid="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http://spaceflight1.nasa.gov/gallery/images/station/crew-22/hires/iss022e066886.jpg"/>
          <p:cNvPicPr>
            <a:picLocks noChangeAspect="1" noChangeArrowheads="1"/>
          </p:cNvPicPr>
          <p:nvPr/>
        </p:nvPicPr>
        <p:blipFill>
          <a:blip r:embed="rId3" cstate="print"/>
          <a:srcRect b="4356"/>
          <a:stretch>
            <a:fillRect/>
          </a:stretch>
        </p:blipFill>
        <p:spPr bwMode="auto">
          <a:xfrm>
            <a:off x="0" y="0"/>
            <a:ext cx="1049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1471613" y="1268413"/>
            <a:ext cx="698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47710" y="71414"/>
            <a:ext cx="9625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4800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Siglo XX</a:t>
            </a:r>
            <a:endParaRPr lang="es-ES_tradnl" sz="4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0" y="3219450"/>
            <a:ext cx="105013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s-ES" altLang="es-ES_tradnl" sz="5400" dirty="0" smtClean="0">
                <a:ln w="19050">
                  <a:solidFill>
                    <a:schemeClr val="bg1"/>
                  </a:solidFill>
                </a:ln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Conflicto entre </a:t>
            </a:r>
            <a:r>
              <a:rPr lang="es-ES" altLang="es-ES_tradnl" sz="5400" dirty="0" smtClean="0">
                <a:ln w="19050">
                  <a:solidFill>
                    <a:schemeClr val="bg1"/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RAZÓN </a:t>
            </a:r>
            <a:r>
              <a:rPr lang="es-ES" altLang="es-ES_tradnl" sz="5400" dirty="0" smtClean="0">
                <a:ln w="19050">
                  <a:solidFill>
                    <a:schemeClr val="bg1"/>
                  </a:solidFill>
                </a:ln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</a:t>
            </a:r>
            <a:r>
              <a:rPr lang="es-ES" altLang="es-ES_tradnl" sz="5400" dirty="0" smtClean="0">
                <a:ln w="19050">
                  <a:solidFill>
                    <a:schemeClr val="bg1"/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DOGMA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s-ES_tradnl" sz="4800" dirty="0" smtClean="0">
                <a:ln w="19050">
                  <a:solidFill>
                    <a:schemeClr val="bg1"/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Dogma</a:t>
            </a:r>
            <a:r>
              <a:rPr lang="es-ES" altLang="es-ES_tradnl" sz="4800" dirty="0" smtClean="0">
                <a:ln w="19050">
                  <a:solidFill>
                    <a:schemeClr val="bg1"/>
                  </a:solidFill>
                </a:ln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 doctrina que no admite réplica</a:t>
            </a:r>
            <a:br>
              <a:rPr lang="es-ES" altLang="es-ES_tradnl" sz="4800" dirty="0" smtClean="0">
                <a:ln w="19050">
                  <a:solidFill>
                    <a:schemeClr val="bg1"/>
                  </a:solidFill>
                </a:ln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s-ES" altLang="es-ES_tradnl" sz="4800" dirty="0" smtClean="0">
              <a:ln w="19050">
                <a:solidFill>
                  <a:schemeClr val="bg1"/>
                </a:solidFill>
              </a:ln>
              <a:solidFill>
                <a:srgbClr val="0033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s-ES_tradnl" sz="4800" dirty="0" smtClean="0">
                <a:ln w="19050">
                  <a:solidFill>
                    <a:schemeClr val="bg1"/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Razón</a:t>
            </a:r>
            <a:r>
              <a:rPr lang="es-ES" altLang="es-ES_tradnl" sz="4800" dirty="0" smtClean="0">
                <a:ln w="19050">
                  <a:solidFill>
                    <a:schemeClr val="bg1"/>
                  </a:solidFill>
                </a:ln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 facultad que busca respuestas       </a:t>
            </a:r>
            <a:br>
              <a:rPr lang="es-ES" altLang="es-ES_tradnl" sz="4800" dirty="0" smtClean="0">
                <a:ln w="19050">
                  <a:solidFill>
                    <a:schemeClr val="bg1"/>
                  </a:solidFill>
                </a:ln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" altLang="es-ES_tradnl" sz="4800" dirty="0" smtClean="0">
                <a:ln w="19050">
                  <a:solidFill>
                    <a:schemeClr val="bg1"/>
                  </a:solidFill>
                </a:ln>
                <a:solidFill>
                  <a:srgbClr val="00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mediante el uso de la lógica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0525" y="3429000"/>
            <a:ext cx="9729788" cy="2447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09600" indent="-609600"/>
            <a:endParaRPr lang="es-ES_tradnl" sz="2800" b="0">
              <a:solidFill>
                <a:srgbClr val="FFC00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630863"/>
            <a:ext cx="10287000" cy="12271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/>
        </p:spPr>
        <p:txBody>
          <a:bodyPr/>
          <a:lstStyle/>
          <a:p>
            <a:pPr marL="609600" indent="-609600" algn="ctr"/>
            <a:r>
              <a:rPr lang="es-ES_tradnl" sz="2800">
                <a:solidFill>
                  <a:srgbClr val="003366"/>
                </a:solidFill>
              </a:rPr>
              <a:t>Me temo que Dios perdió por goleada.</a:t>
            </a:r>
            <a:br>
              <a:rPr lang="es-ES_tradnl" sz="2800">
                <a:solidFill>
                  <a:srgbClr val="003366"/>
                </a:solidFill>
              </a:rPr>
            </a:br>
            <a:r>
              <a:rPr lang="es-ES_tradnl" sz="2800">
                <a:solidFill>
                  <a:srgbClr val="003366"/>
                </a:solidFill>
              </a:rPr>
              <a:t>Hoy jugamos el partido de vuelta…</a:t>
            </a:r>
          </a:p>
          <a:p>
            <a:pPr marL="609600" indent="-609600" algn="ctr"/>
            <a:endParaRPr lang="es-ES_tradnl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128588"/>
            <a:ext cx="8537575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http://mandyevebarnett.files.wordpress.com/2013/11/evolution-of-hum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33" name="Rectangle 13"/>
          <p:cNvSpPr>
            <a:spLocks noChangeArrowheads="1"/>
          </p:cNvSpPr>
          <p:nvPr/>
        </p:nvSpPr>
        <p:spPr bwMode="auto">
          <a:xfrm>
            <a:off x="0" y="1299977"/>
            <a:ext cx="10287000" cy="113877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s-ES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Hay CREENCIAS DOGMATICAS </a:t>
            </a:r>
            <a:br>
              <a:rPr kumimoji="1" lang="es-ES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Y CREENCIAS NO DOGMATICAS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3071810"/>
            <a:ext cx="10287000" cy="113877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s-ES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Hay CREENCIAS basadas en la FE religiosa </a:t>
            </a:r>
            <a:br>
              <a:rPr kumimoji="1" lang="es-ES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que son dogmáticas y que no admiten réplica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71474" y="4786322"/>
            <a:ext cx="10501386" cy="113877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s-ES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Hay CREENCIAS basadas en la CIENCIA </a:t>
            </a:r>
            <a:br>
              <a:rPr kumimoji="1" lang="es-ES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que son dogmáticas y que no admiten réplica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47710" y="71414"/>
            <a:ext cx="9625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4800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Siglo XX</a:t>
            </a:r>
            <a:endParaRPr lang="es-ES_tradnl" sz="4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7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33" grpId="0" build="allAtOnce"/>
      <p:bldP spid="8" grpId="0" build="allAtOnce"/>
      <p:bldP spid="9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642938" y="4786313"/>
            <a:ext cx="8786812" cy="15716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8625" y="357188"/>
            <a:ext cx="9644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Huxley, el gran defensor de Darwin dijo: “Nosotros pretendemos no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sujetar nuestra fe a una  u otra especulación, sino mantener unos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conceptos claros y definidos que puedan ponerse frente a los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hechos y que sean de validez probada.”</a:t>
            </a:r>
          </a:p>
          <a:p>
            <a:pPr marL="609600" indent="-609600"/>
            <a:endParaRPr lang="es-ES_tradnl" sz="2800"/>
          </a:p>
          <a:p>
            <a:pPr marL="609600" indent="-609600">
              <a:lnSpc>
                <a:spcPct val="80000"/>
              </a:lnSpc>
            </a:pPr>
            <a:endParaRPr lang="es-ES" sz="2800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s-ES" sz="2800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es-ES" sz="2800">
              <a:solidFill>
                <a:srgbClr val="003366"/>
              </a:solidFill>
            </a:endParaRPr>
          </a:p>
        </p:txBody>
      </p:sp>
      <p:sp>
        <p:nvSpPr>
          <p:cNvPr id="33796" name="5 Rectángulo"/>
          <p:cNvSpPr>
            <a:spLocks noChangeArrowheads="1"/>
          </p:cNvSpPr>
          <p:nvPr/>
        </p:nvSpPr>
        <p:spPr bwMode="auto">
          <a:xfrm>
            <a:off x="0" y="2000250"/>
            <a:ext cx="1028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_tradnl" sz="3200">
                <a:solidFill>
                  <a:srgbClr val="003366"/>
                </a:solidFill>
              </a:rPr>
              <a:t> Cuando la hipótesis de partida se explica a través </a:t>
            </a:r>
            <a:br>
              <a:rPr lang="es-ES_tradnl" altLang="es-ES_tradnl" sz="3200">
                <a:solidFill>
                  <a:srgbClr val="003366"/>
                </a:solidFill>
              </a:rPr>
            </a:br>
            <a:r>
              <a:rPr lang="es-ES_tradnl" altLang="es-ES_tradnl" sz="3200">
                <a:solidFill>
                  <a:srgbClr val="003366"/>
                </a:solidFill>
              </a:rPr>
              <a:t>de una teoría y ésta se contrasta científicamente </a:t>
            </a:r>
            <a:br>
              <a:rPr lang="es-ES_tradnl" altLang="es-ES_tradnl" sz="3200">
                <a:solidFill>
                  <a:srgbClr val="003366"/>
                </a:solidFill>
              </a:rPr>
            </a:br>
            <a:r>
              <a:rPr lang="es-ES_tradnl" altLang="es-ES_tradnl" sz="3200">
                <a:solidFill>
                  <a:srgbClr val="003366"/>
                </a:solidFill>
              </a:rPr>
              <a:t>mediante la experimentación o la observación</a:t>
            </a:r>
            <a:endParaRPr lang="es-ES" altLang="es-ES_tradnl" sz="3200"/>
          </a:p>
        </p:txBody>
      </p:sp>
      <p:sp>
        <p:nvSpPr>
          <p:cNvPr id="7" name="6 Rectángulo"/>
          <p:cNvSpPr/>
          <p:nvPr/>
        </p:nvSpPr>
        <p:spPr>
          <a:xfrm>
            <a:off x="428592" y="4714884"/>
            <a:ext cx="9215502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800" dirty="0">
                <a:ln w="1143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Deja de ser una CREENCIA y se considera una VERDAD CIENTÍFICA</a:t>
            </a:r>
          </a:p>
        </p:txBody>
      </p:sp>
      <p:sp>
        <p:nvSpPr>
          <p:cNvPr id="33798" name="7 Rectángulo"/>
          <p:cNvSpPr>
            <a:spLocks noChangeArrowheads="1"/>
          </p:cNvSpPr>
          <p:nvPr/>
        </p:nvSpPr>
        <p:spPr bwMode="auto">
          <a:xfrm>
            <a:off x="152400" y="3773488"/>
            <a:ext cx="1028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_tradnl" sz="3200">
                <a:solidFill>
                  <a:srgbClr val="003366"/>
                </a:solidFill>
              </a:rPr>
              <a:t> </a:t>
            </a:r>
            <a:r>
              <a:rPr lang="es-ES" altLang="es-ES_tradnl" sz="3200">
                <a:solidFill>
                  <a:srgbClr val="003366"/>
                </a:solidFill>
              </a:rPr>
              <a:t>LA HIPÓTESIS SE CONSIDERA PROBADA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928688" y="1428750"/>
            <a:ext cx="8358187" cy="15716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819" name="2 Rectángulo"/>
          <p:cNvSpPr>
            <a:spLocks noChangeArrowheads="1"/>
          </p:cNvSpPr>
          <p:nvPr/>
        </p:nvSpPr>
        <p:spPr bwMode="auto">
          <a:xfrm>
            <a:off x="785813" y="428625"/>
            <a:ext cx="9215437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s-ES_tradnl" altLang="es-ES_tradnl" sz="3200">
                <a:solidFill>
                  <a:srgbClr val="003366"/>
                </a:solidFill>
              </a:rPr>
              <a:t>La</a:t>
            </a:r>
            <a:r>
              <a:rPr lang="es-ES_tradnl" altLang="es-ES_tradnl" sz="3200"/>
              <a:t> </a:t>
            </a:r>
            <a:r>
              <a:rPr lang="es-ES_tradnl" altLang="es-ES_tradnl" sz="3200">
                <a:solidFill>
                  <a:srgbClr val="FF6600"/>
                </a:solidFill>
              </a:rPr>
              <a:t>hipótesis fundamental </a:t>
            </a:r>
            <a:r>
              <a:rPr lang="es-ES_tradnl" altLang="es-ES_tradnl" sz="3200">
                <a:solidFill>
                  <a:srgbClr val="003366"/>
                </a:solidFill>
              </a:rPr>
              <a:t>de la Teoría de la Evolución:</a:t>
            </a:r>
          </a:p>
          <a:p>
            <a:pPr marL="609600" indent="-609600"/>
            <a:endParaRPr lang="es-ES_tradnl" altLang="es-ES_tradnl" sz="3200"/>
          </a:p>
          <a:p>
            <a:pPr marL="609600" indent="-609600"/>
            <a:r>
              <a:rPr lang="es-ES_tradnl" altLang="es-ES_tradnl" sz="3200">
                <a:solidFill>
                  <a:srgbClr val="003366"/>
                </a:solidFill>
              </a:rPr>
              <a:t>    La evolución se ha producido por </a:t>
            </a:r>
            <a:r>
              <a:rPr lang="es-ES_tradnl" altLang="es-ES_tradnl" sz="3200">
                <a:solidFill>
                  <a:srgbClr val="FF6600"/>
                </a:solidFill>
              </a:rPr>
              <a:t>efecto del Azar</a:t>
            </a:r>
            <a:r>
              <a:rPr lang="es-ES_tradnl" altLang="es-ES_tradnl" sz="3200"/>
              <a:t>,</a:t>
            </a:r>
          </a:p>
          <a:p>
            <a:pPr marL="609600" indent="-609600"/>
            <a:r>
              <a:rPr lang="es-ES_tradnl" altLang="es-ES_tradnl" sz="3200">
                <a:solidFill>
                  <a:srgbClr val="003366"/>
                </a:solidFill>
              </a:rPr>
              <a:t>    actuando sobre las Leyes de la Naturaleza, en el</a:t>
            </a:r>
          </a:p>
          <a:p>
            <a:pPr marL="609600" indent="-609600"/>
            <a:r>
              <a:rPr lang="es-ES_tradnl" altLang="es-ES_tradnl" sz="3200">
                <a:solidFill>
                  <a:srgbClr val="003366"/>
                </a:solidFill>
              </a:rPr>
              <a:t>    contexto de la </a:t>
            </a:r>
            <a:r>
              <a:rPr lang="es-ES_tradnl" altLang="es-ES_tradnl" sz="3200">
                <a:solidFill>
                  <a:srgbClr val="FF6600"/>
                </a:solidFill>
              </a:rPr>
              <a:t>Selección Natural</a:t>
            </a:r>
          </a:p>
          <a:p>
            <a:pPr marL="609600" indent="-609600"/>
            <a:endParaRPr lang="es-ES" altLang="es-ES_tradnl" sz="3200">
              <a:solidFill>
                <a:srgbClr val="003366"/>
              </a:solidFill>
            </a:endParaRPr>
          </a:p>
          <a:p>
            <a:pPr marL="609600" indent="-609600"/>
            <a:r>
              <a:rPr lang="es-ES" altLang="es-ES_tradnl" sz="3200">
                <a:solidFill>
                  <a:srgbClr val="003366"/>
                </a:solidFill>
              </a:rPr>
              <a:t>Ramas principales de la ciencia que deben evaluar </a:t>
            </a:r>
          </a:p>
          <a:p>
            <a:pPr marL="609600" indent="-609600"/>
            <a:r>
              <a:rPr lang="es-ES" altLang="es-ES_tradnl" sz="3200">
                <a:solidFill>
                  <a:srgbClr val="003366"/>
                </a:solidFill>
              </a:rPr>
              <a:t>la teoría de la evolución:</a:t>
            </a:r>
          </a:p>
          <a:p>
            <a:pPr marL="609600" indent="-609600"/>
            <a:r>
              <a:rPr lang="es-ES" altLang="es-ES_tradnl" sz="4400">
                <a:solidFill>
                  <a:srgbClr val="003366"/>
                </a:solidFill>
              </a:rPr>
              <a:t>1º Paleontología </a:t>
            </a:r>
          </a:p>
          <a:p>
            <a:pPr marL="609600" indent="-609600"/>
            <a:r>
              <a:rPr lang="es-ES" altLang="es-ES_tradnl" sz="4400">
                <a:solidFill>
                  <a:srgbClr val="003366"/>
                </a:solidFill>
              </a:rPr>
              <a:t>2º Genética</a:t>
            </a:r>
          </a:p>
          <a:p>
            <a:pPr marL="609600" indent="-609600"/>
            <a:r>
              <a:rPr lang="es-ES" altLang="es-ES_tradnl" sz="4400">
                <a:solidFill>
                  <a:srgbClr val="003366"/>
                </a:solidFill>
              </a:rPr>
              <a:t>3º Bioquímica</a:t>
            </a:r>
            <a:endParaRPr lang="es-ES_tradnl" altLang="es-ES_tradnl" sz="44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Rectángulo"/>
          <p:cNvSpPr>
            <a:spLocks noChangeArrowheads="1"/>
          </p:cNvSpPr>
          <p:nvPr/>
        </p:nvSpPr>
        <p:spPr bwMode="auto">
          <a:xfrm>
            <a:off x="357188" y="581025"/>
            <a:ext cx="9215437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La</a:t>
            </a:r>
            <a:r>
              <a:rPr lang="es-ES_tradnl" altLang="es-ES_tradnl" sz="3200"/>
              <a:t> </a:t>
            </a:r>
            <a:r>
              <a:rPr lang="es-ES_tradnl" altLang="es-ES_tradnl" sz="3200">
                <a:solidFill>
                  <a:srgbClr val="FF6600"/>
                </a:solidFill>
              </a:rPr>
              <a:t>Paleontología</a:t>
            </a:r>
            <a:r>
              <a:rPr lang="es-ES_tradnl" altLang="es-ES_tradnl" sz="3200"/>
              <a:t> </a:t>
            </a:r>
            <a:r>
              <a:rPr lang="es-ES_tradnl" altLang="es-ES_tradnl" sz="3200">
                <a:solidFill>
                  <a:srgbClr val="003366"/>
                </a:solidFill>
              </a:rPr>
              <a:t>estudia el pasado de la vida en la Tierra</a:t>
            </a: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FF6600"/>
                </a:solidFill>
              </a:rPr>
              <a:t>a través de los fósiles</a:t>
            </a:r>
            <a:r>
              <a:rPr lang="es-ES_tradnl" altLang="es-ES_tradnl" sz="3200"/>
              <a:t>. </a:t>
            </a:r>
          </a:p>
          <a:p>
            <a:pPr marL="609600" indent="-609600">
              <a:lnSpc>
                <a:spcPct val="80000"/>
              </a:lnSpc>
            </a:pPr>
            <a:endParaRPr lang="es-ES_tradnl" altLang="es-ES_tradnl" sz="3200">
              <a:solidFill>
                <a:srgbClr val="003366"/>
              </a:solidFill>
            </a:endParaRPr>
          </a:p>
          <a:p>
            <a:pPr marL="609600" indent="-609600" algn="ctr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Complementa las observaciones sobre </a:t>
            </a:r>
            <a:br>
              <a:rPr lang="es-ES_tradnl" altLang="es-ES_tradnl" sz="3200">
                <a:solidFill>
                  <a:srgbClr val="003366"/>
                </a:solidFill>
              </a:rPr>
            </a:br>
            <a:r>
              <a:rPr lang="es-ES_tradnl" altLang="es-ES_tradnl" sz="3200">
                <a:solidFill>
                  <a:srgbClr val="FF6600"/>
                </a:solidFill>
              </a:rPr>
              <a:t>similitudes morfológicas</a:t>
            </a:r>
            <a:r>
              <a:rPr lang="es-ES_tradnl" altLang="es-ES_tradnl" sz="3200"/>
              <a:t> </a:t>
            </a:r>
            <a:r>
              <a:rPr lang="es-ES_tradnl" altLang="es-ES_tradnl" sz="3200">
                <a:solidFill>
                  <a:srgbClr val="003366"/>
                </a:solidFill>
              </a:rPr>
              <a:t>entre los seres vivos</a:t>
            </a:r>
          </a:p>
          <a:p>
            <a:pPr marL="609600" indent="-609600">
              <a:lnSpc>
                <a:spcPct val="80000"/>
              </a:lnSpc>
            </a:pPr>
            <a:endParaRPr lang="es-ES_tradnl" altLang="es-ES_tradnl" sz="3200"/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Desde el punto de vista de la TE, el registro fósil se ha</a:t>
            </a: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estrellado contra los llamados “</a:t>
            </a:r>
            <a:r>
              <a:rPr lang="es-ES_tradnl" altLang="es-ES_tradnl" sz="3200">
                <a:solidFill>
                  <a:srgbClr val="FF6600"/>
                </a:solidFill>
              </a:rPr>
              <a:t>eslabones perdidos</a:t>
            </a:r>
            <a:r>
              <a:rPr lang="es-ES_tradnl" altLang="es-ES_tradnl" sz="3200">
                <a:solidFill>
                  <a:srgbClr val="003366"/>
                </a:solidFill>
              </a:rPr>
              <a:t>”</a:t>
            </a:r>
            <a:endParaRPr lang="es-ES_tradnl" altLang="es-ES_tradnl" sz="4000">
              <a:solidFill>
                <a:srgbClr val="003366"/>
              </a:solidFill>
            </a:endParaRPr>
          </a:p>
        </p:txBody>
      </p:sp>
      <p:sp>
        <p:nvSpPr>
          <p:cNvPr id="35843" name="2 Rectángulo"/>
          <p:cNvSpPr>
            <a:spLocks noChangeArrowheads="1"/>
          </p:cNvSpPr>
          <p:nvPr/>
        </p:nvSpPr>
        <p:spPr bwMode="auto">
          <a:xfrm>
            <a:off x="896938" y="4276725"/>
            <a:ext cx="84947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s-ES_tradnl" altLang="es-ES_tradnl" sz="2800">
                <a:solidFill>
                  <a:srgbClr val="003366"/>
                </a:solidFill>
              </a:rPr>
              <a:t>“El registro fósil no ofrece apoyo alguno al cambio gradual, </a:t>
            </a: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2800">
                <a:solidFill>
                  <a:srgbClr val="003366"/>
                </a:solidFill>
              </a:rPr>
              <a:t>  las especies nuevas aparecen casi siempre de modo </a:t>
            </a: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2800">
                <a:solidFill>
                  <a:srgbClr val="003366"/>
                </a:solidFill>
              </a:rPr>
              <a:t>  repentino en el registro fósil, sin eslabones intermedios </a:t>
            </a: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2800">
                <a:solidFill>
                  <a:srgbClr val="003366"/>
                </a:solidFill>
              </a:rPr>
              <a:t>  con sus antecesores en las rocas más antiguas de la </a:t>
            </a: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2800">
                <a:solidFill>
                  <a:srgbClr val="003366"/>
                </a:solidFill>
              </a:rPr>
              <a:t>  misma región”.</a:t>
            </a:r>
            <a:r>
              <a:rPr lang="es-ES_tradnl" altLang="es-ES_tradnl">
                <a:solidFill>
                  <a:srgbClr val="003366"/>
                </a:solidFill>
              </a:rPr>
              <a:t> </a:t>
            </a:r>
            <a:r>
              <a:rPr lang="es-ES_tradnl" altLang="es-ES_tradnl" i="1">
                <a:solidFill>
                  <a:srgbClr val="003366"/>
                </a:solidFill>
              </a:rPr>
              <a:t>El pulgar del panda </a:t>
            </a:r>
            <a:r>
              <a:rPr lang="es-ES_tradnl" altLang="es-ES_tradnl">
                <a:solidFill>
                  <a:srgbClr val="003366"/>
                </a:solidFill>
              </a:rPr>
              <a:t>1980 Stephen Jay Gould </a:t>
            </a:r>
            <a:endParaRPr lang="es-ES_tradnl" altLang="es-ES_tradnl" sz="3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500063" y="3286125"/>
            <a:ext cx="9286875" cy="321468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67" name="2 Rectángulo"/>
          <p:cNvSpPr>
            <a:spLocks noChangeArrowheads="1"/>
          </p:cNvSpPr>
          <p:nvPr/>
        </p:nvSpPr>
        <p:spPr bwMode="auto">
          <a:xfrm>
            <a:off x="857250" y="285750"/>
            <a:ext cx="92154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La</a:t>
            </a:r>
            <a:r>
              <a:rPr lang="es-ES_tradnl" altLang="es-ES_tradnl" sz="3200"/>
              <a:t> </a:t>
            </a:r>
            <a:r>
              <a:rPr lang="es-ES_tradnl" altLang="es-ES_tradnl" sz="3200">
                <a:solidFill>
                  <a:srgbClr val="FF6600"/>
                </a:solidFill>
              </a:rPr>
              <a:t>Genética</a:t>
            </a:r>
            <a:r>
              <a:rPr lang="es-ES_tradnl" altLang="es-ES_tradnl" sz="3200">
                <a:solidFill>
                  <a:srgbClr val="FFFF00"/>
                </a:solidFill>
              </a:rPr>
              <a:t> </a:t>
            </a:r>
            <a:r>
              <a:rPr lang="es-ES_tradnl" altLang="es-ES_tradnl" sz="3200">
                <a:solidFill>
                  <a:srgbClr val="003366"/>
                </a:solidFill>
              </a:rPr>
              <a:t>estudia</a:t>
            </a:r>
            <a:r>
              <a:rPr lang="es-ES_tradnl" altLang="es-ES_tradnl" sz="3200"/>
              <a:t> </a:t>
            </a:r>
            <a:r>
              <a:rPr lang="es-ES_tradnl" altLang="es-ES_tradnl" sz="3200">
                <a:solidFill>
                  <a:srgbClr val="FF6600"/>
                </a:solidFill>
              </a:rPr>
              <a:t>cómo se transmite la herencia</a:t>
            </a: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biológica a través de los genes. </a:t>
            </a:r>
            <a:endParaRPr lang="es-ES_tradnl" altLang="es-ES_tradnl" sz="3200"/>
          </a:p>
          <a:p>
            <a:pPr marL="609600" indent="-609600">
              <a:lnSpc>
                <a:spcPct val="80000"/>
              </a:lnSpc>
            </a:pPr>
            <a:endParaRPr lang="es-ES_tradnl" altLang="es-ES_tradnl" sz="3200">
              <a:solidFill>
                <a:srgbClr val="FF66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FF6600"/>
                </a:solidFill>
              </a:rPr>
              <a:t>Mutaciones </a:t>
            </a:r>
            <a:r>
              <a:rPr lang="es-ES_tradnl" altLang="es-ES_tradnl" sz="3200">
                <a:solidFill>
                  <a:srgbClr val="003366"/>
                </a:solidFill>
              </a:rPr>
              <a:t>genéticas</a:t>
            </a:r>
            <a:br>
              <a:rPr lang="es-ES_tradnl" altLang="es-ES_tradnl" sz="3200">
                <a:solidFill>
                  <a:srgbClr val="003366"/>
                </a:solidFill>
              </a:rPr>
            </a:br>
            <a:endParaRPr lang="es-ES_tradnl" altLang="es-ES_tradnl" sz="1400">
              <a:solidFill>
                <a:srgbClr val="FF66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FF6600"/>
                </a:solidFill>
              </a:rPr>
              <a:t>Micromutaciones</a:t>
            </a:r>
            <a:br>
              <a:rPr lang="es-ES_tradnl" altLang="es-ES_tradnl" sz="3200">
                <a:solidFill>
                  <a:srgbClr val="FF6600"/>
                </a:solidFill>
              </a:rPr>
            </a:br>
            <a:endParaRPr lang="es-ES_tradnl" altLang="es-ES_tradnl" sz="1400">
              <a:solidFill>
                <a:srgbClr val="FF66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FF6600"/>
                </a:solidFill>
              </a:rPr>
              <a:t>Macromutaciones</a:t>
            </a:r>
            <a:r>
              <a:rPr lang="es-ES_tradnl" altLang="es-ES_tradnl" sz="3200"/>
              <a:t>  </a:t>
            </a:r>
            <a:r>
              <a:rPr lang="es-ES_tradnl" altLang="es-ES_tradnl" sz="3200">
                <a:solidFill>
                  <a:srgbClr val="003366"/>
                </a:solidFill>
              </a:rPr>
              <a:t>Equilibrio puntuado</a:t>
            </a:r>
            <a:endParaRPr lang="es-ES_tradnl" altLang="es-ES_tradnl" sz="4000">
              <a:solidFill>
                <a:srgbClr val="003366"/>
              </a:solidFill>
            </a:endParaRPr>
          </a:p>
        </p:txBody>
      </p:sp>
      <p:sp>
        <p:nvSpPr>
          <p:cNvPr id="36868" name="4 Rectángulo"/>
          <p:cNvSpPr>
            <a:spLocks noChangeArrowheads="1"/>
          </p:cNvSpPr>
          <p:nvPr/>
        </p:nvSpPr>
        <p:spPr bwMode="auto">
          <a:xfrm>
            <a:off x="714375" y="3414713"/>
            <a:ext cx="914400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s-ES" altLang="es-ES_tradnl" sz="2600">
                <a:solidFill>
                  <a:srgbClr val="003366"/>
                </a:solidFill>
              </a:rPr>
              <a:t>La Genética </a:t>
            </a:r>
            <a:r>
              <a:rPr lang="es-ES" altLang="es-ES_tradnl" sz="2600">
                <a:solidFill>
                  <a:srgbClr val="FF6600"/>
                </a:solidFill>
              </a:rPr>
              <a:t>NO APOYA LA TEORIA DE LA EVOLUCION</a:t>
            </a:r>
            <a:r>
              <a:rPr lang="es-ES" altLang="es-ES_tradnl" sz="2600">
                <a:solidFill>
                  <a:srgbClr val="003366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</a:pPr>
            <a:endParaRPr lang="es-ES" altLang="es-ES_tradnl" sz="2600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" altLang="es-ES_tradnl" sz="2600">
                <a:solidFill>
                  <a:srgbClr val="003366"/>
                </a:solidFill>
              </a:rPr>
              <a:t>1. La acumulación de </a:t>
            </a:r>
            <a:r>
              <a:rPr lang="es-ES" altLang="es-ES_tradnl" sz="2600">
                <a:solidFill>
                  <a:srgbClr val="FF6600"/>
                </a:solidFill>
              </a:rPr>
              <a:t>micromutaciones</a:t>
            </a:r>
            <a:r>
              <a:rPr lang="es-ES" altLang="es-ES_tradnl" sz="2600">
                <a:solidFill>
                  <a:srgbClr val="003366"/>
                </a:solidFill>
              </a:rPr>
              <a:t> en una determinada</a:t>
            </a:r>
          </a:p>
          <a:p>
            <a:pPr marL="609600" indent="-609600">
              <a:lnSpc>
                <a:spcPct val="80000"/>
              </a:lnSpc>
            </a:pPr>
            <a:r>
              <a:rPr lang="es-ES" altLang="es-ES_tradnl" sz="2600">
                <a:solidFill>
                  <a:srgbClr val="003366"/>
                </a:solidFill>
              </a:rPr>
              <a:t>    dirección, se considera carente de probabilidad</a:t>
            </a:r>
          </a:p>
          <a:p>
            <a:pPr marL="609600" indent="-609600">
              <a:lnSpc>
                <a:spcPct val="80000"/>
              </a:lnSpc>
            </a:pPr>
            <a:endParaRPr lang="es-ES" altLang="es-ES_tradnl" sz="2600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" altLang="es-ES_tradnl" sz="2600">
                <a:solidFill>
                  <a:srgbClr val="003366"/>
                </a:solidFill>
              </a:rPr>
              <a:t>2. No se han conseguido en el laboratorio </a:t>
            </a:r>
            <a:r>
              <a:rPr lang="es-ES" altLang="es-ES_tradnl" sz="2600">
                <a:solidFill>
                  <a:srgbClr val="FF6600"/>
                </a:solidFill>
              </a:rPr>
              <a:t>macromutaciones</a:t>
            </a:r>
            <a:r>
              <a:rPr lang="es-ES" altLang="es-ES_tradnl" sz="2600">
                <a:solidFill>
                  <a:srgbClr val="003366"/>
                </a:solidFill>
              </a:rPr>
              <a:t> viables.</a:t>
            </a:r>
          </a:p>
          <a:p>
            <a:pPr marL="609600" indent="-609600">
              <a:lnSpc>
                <a:spcPct val="80000"/>
              </a:lnSpc>
            </a:pPr>
            <a:endParaRPr lang="es-ES" altLang="es-ES_tradnl" sz="2600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" altLang="es-ES_tradnl" sz="2600">
                <a:solidFill>
                  <a:srgbClr val="003366"/>
                </a:solidFill>
              </a:rPr>
              <a:t>3. Decir que se haya producido </a:t>
            </a:r>
            <a:r>
              <a:rPr lang="es-ES" altLang="es-ES_tradnl" sz="2600">
                <a:solidFill>
                  <a:srgbClr val="FF6600"/>
                </a:solidFill>
              </a:rPr>
              <a:t>por azar </a:t>
            </a:r>
            <a:r>
              <a:rPr lang="es-ES" altLang="es-ES_tradnl" sz="2600">
                <a:solidFill>
                  <a:srgbClr val="003366"/>
                </a:solidFill>
              </a:rPr>
              <a:t>lo que no se ha conseguido</a:t>
            </a:r>
          </a:p>
          <a:p>
            <a:pPr marL="609600" indent="-609600">
              <a:lnSpc>
                <a:spcPct val="80000"/>
              </a:lnSpc>
            </a:pPr>
            <a:r>
              <a:rPr lang="es-ES" altLang="es-ES_tradnl" sz="2600">
                <a:solidFill>
                  <a:srgbClr val="003366"/>
                </a:solidFill>
              </a:rPr>
              <a:t>   en el laboratorio, </a:t>
            </a:r>
            <a:r>
              <a:rPr lang="es-ES" altLang="es-ES_tradnl" sz="2600">
                <a:solidFill>
                  <a:srgbClr val="FF6600"/>
                </a:solidFill>
              </a:rPr>
              <a:t>es mera especulación sin fundamento probatorio</a:t>
            </a:r>
            <a:r>
              <a:rPr lang="es-ES" altLang="es-ES_tradnl" sz="2600">
                <a:solidFill>
                  <a:srgbClr val="003366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Rectángulo"/>
          <p:cNvSpPr>
            <a:spLocks noChangeArrowheads="1"/>
          </p:cNvSpPr>
          <p:nvPr/>
        </p:nvSpPr>
        <p:spPr bwMode="auto">
          <a:xfrm>
            <a:off x="319088" y="285750"/>
            <a:ext cx="9609137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La </a:t>
            </a:r>
            <a:r>
              <a:rPr lang="es-ES_tradnl" altLang="es-ES_tradnl" sz="3200">
                <a:solidFill>
                  <a:srgbClr val="FF6600"/>
                </a:solidFill>
              </a:rPr>
              <a:t>Bioquímica</a:t>
            </a:r>
            <a:r>
              <a:rPr lang="es-ES_tradnl" altLang="es-ES_tradnl" sz="3200">
                <a:solidFill>
                  <a:srgbClr val="003366"/>
                </a:solidFill>
              </a:rPr>
              <a:t> estudia los componentes químicos </a:t>
            </a: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de los seres vivos.</a:t>
            </a:r>
          </a:p>
          <a:p>
            <a:pPr marL="609600" indent="-609600">
              <a:lnSpc>
                <a:spcPct val="80000"/>
              </a:lnSpc>
            </a:pPr>
            <a:endParaRPr lang="es-ES_tradnl" altLang="es-ES_tradnl" sz="1600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Aminoácidos, Proteínas, DNA, RNA, Enzimas</a:t>
            </a:r>
          </a:p>
        </p:txBody>
      </p:sp>
      <p:sp>
        <p:nvSpPr>
          <p:cNvPr id="37891" name="2 Rectángulo"/>
          <p:cNvSpPr>
            <a:spLocks noChangeArrowheads="1"/>
          </p:cNvSpPr>
          <p:nvPr/>
        </p:nvSpPr>
        <p:spPr bwMode="auto">
          <a:xfrm>
            <a:off x="358775" y="3573463"/>
            <a:ext cx="960913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      </a:t>
            </a:r>
            <a:r>
              <a:rPr lang="es-ES_tradnl" altLang="es-ES_tradnl" sz="2800">
                <a:solidFill>
                  <a:srgbClr val="003366"/>
                </a:solidFill>
              </a:rPr>
              <a:t>Desde entonces, casi 60 años después, </a:t>
            </a:r>
            <a:r>
              <a:rPr lang="es-ES_tradnl" altLang="es-ES_tradnl" sz="2800">
                <a:solidFill>
                  <a:srgbClr val="FF6600"/>
                </a:solidFill>
              </a:rPr>
              <a:t>NO SE HA LOGRADO PRODUCIR</a:t>
            </a:r>
            <a:r>
              <a:rPr lang="es-ES_tradnl" altLang="es-ES_tradnl" sz="2800">
                <a:solidFill>
                  <a:srgbClr val="003366"/>
                </a:solidFill>
              </a:rPr>
              <a:t> proteínas en el laboratorio, </a:t>
            </a:r>
            <a:r>
              <a:rPr lang="es-ES_tradnl" altLang="es-ES_tradnl" sz="2800">
                <a:solidFill>
                  <a:srgbClr val="FF6600"/>
                </a:solidFill>
              </a:rPr>
              <a:t>POR EFECTO DE AZAR</a:t>
            </a:r>
            <a:r>
              <a:rPr lang="es-ES_tradnl" altLang="es-ES_tradnl" sz="2800">
                <a:solidFill>
                  <a:srgbClr val="003366"/>
                </a:solidFill>
              </a:rPr>
              <a:t>, mezclando los aminoácidos esenciales.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358775" y="1844675"/>
            <a:ext cx="9609138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es-ES_tradnl" altLang="es-ES_tradnl" sz="2800">
                <a:solidFill>
                  <a:srgbClr val="003366"/>
                </a:solidFill>
              </a:rPr>
              <a:t> Los experimentos de Stanley Miller (1953) consiguieron producir, en el laboratorio, por efecto del azar, en una presunta reproducción de la atmósfera primitiva, los aminoácidos esenciales. </a:t>
            </a:r>
            <a:endParaRPr lang="es-ES_tradnl" altLang="es-ES_tradnl"/>
          </a:p>
        </p:txBody>
      </p:sp>
      <p:sp>
        <p:nvSpPr>
          <p:cNvPr id="37893" name="2 Rectángulo"/>
          <p:cNvSpPr>
            <a:spLocks noChangeArrowheads="1"/>
          </p:cNvSpPr>
          <p:nvPr/>
        </p:nvSpPr>
        <p:spPr bwMode="auto">
          <a:xfrm>
            <a:off x="1111250" y="2981325"/>
            <a:ext cx="79930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Este logro apoya la teoría de la evolución pero ...</a:t>
            </a:r>
          </a:p>
        </p:txBody>
      </p:sp>
      <p:sp>
        <p:nvSpPr>
          <p:cNvPr id="37894" name="2 Rectángulo"/>
          <p:cNvSpPr>
            <a:spLocks noChangeArrowheads="1"/>
          </p:cNvSpPr>
          <p:nvPr/>
        </p:nvSpPr>
        <p:spPr bwMode="auto">
          <a:xfrm>
            <a:off x="30163" y="4797425"/>
            <a:ext cx="1022667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      </a:t>
            </a:r>
            <a:r>
              <a:rPr lang="es-ES_tradnl" altLang="es-ES_tradnl" sz="2800">
                <a:solidFill>
                  <a:srgbClr val="FF6600"/>
                </a:solidFill>
              </a:rPr>
              <a:t>Para producir proteínas </a:t>
            </a:r>
            <a:r>
              <a:rPr lang="es-ES_tradnl" altLang="es-ES_tradnl" sz="2800">
                <a:solidFill>
                  <a:srgbClr val="003366"/>
                </a:solidFill>
              </a:rPr>
              <a:t>a partir de aminoácidos </a:t>
            </a:r>
            <a:r>
              <a:rPr lang="es-ES_tradnl" altLang="es-ES_tradnl" sz="2800">
                <a:solidFill>
                  <a:srgbClr val="FF6600"/>
                </a:solidFill>
              </a:rPr>
              <a:t>es necesario </a:t>
            </a:r>
            <a:br>
              <a:rPr lang="es-ES_tradnl" altLang="es-ES_tradnl" sz="2800">
                <a:solidFill>
                  <a:srgbClr val="FF6600"/>
                </a:solidFill>
              </a:rPr>
            </a:br>
            <a:r>
              <a:rPr lang="es-ES_tradnl" altLang="es-ES_tradnl" sz="2800">
                <a:solidFill>
                  <a:srgbClr val="FF6600"/>
                </a:solidFill>
              </a:rPr>
              <a:t>usar ENZIMAS</a:t>
            </a:r>
            <a:r>
              <a:rPr lang="es-ES_tradnl" altLang="es-ES_tradnl" sz="2800">
                <a:solidFill>
                  <a:srgbClr val="003366"/>
                </a:solidFill>
              </a:rPr>
              <a:t> como catalizador. </a:t>
            </a:r>
            <a:r>
              <a:rPr lang="es-ES_tradnl" altLang="es-ES_tradnl" sz="2800">
                <a:solidFill>
                  <a:srgbClr val="FF6600"/>
                </a:solidFill>
              </a:rPr>
              <a:t>Pero las enzimas son proteínas</a:t>
            </a:r>
            <a:r>
              <a:rPr lang="es-ES_tradnl" altLang="es-ES_tradnl" sz="2800">
                <a:solidFill>
                  <a:srgbClr val="003366"/>
                </a:solidFill>
              </a:rPr>
              <a:t>.  Se desconoce cómo pudo surgir la primera proteína. El</a:t>
            </a:r>
            <a:r>
              <a:rPr lang="es-ES_tradnl" altLang="es-ES_tradnl" sz="2800">
                <a:solidFill>
                  <a:srgbClr val="FF6600"/>
                </a:solidFill>
              </a:rPr>
              <a:t> ADN </a:t>
            </a:r>
            <a:r>
              <a:rPr lang="es-ES_tradnl" altLang="es-ES_tradnl" sz="2800">
                <a:solidFill>
                  <a:srgbClr val="003366"/>
                </a:solidFill>
              </a:rPr>
              <a:t>es igualmente un código muy complejo ¿Cómo se ha autoconstruido ese código tan complejo?  </a:t>
            </a:r>
            <a:r>
              <a:rPr lang="es-ES_tradnl" altLang="es-ES_tradnl" sz="2800">
                <a:solidFill>
                  <a:srgbClr val="FF6600"/>
                </a:solidFill>
              </a:rPr>
              <a:t>NO SE SABE</a:t>
            </a:r>
            <a:r>
              <a:rPr lang="es-ES_tradnl" altLang="es-ES_tradnl" sz="2800">
                <a:solidFill>
                  <a:srgbClr val="003366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</a:pPr>
            <a:endParaRPr lang="es-ES_tradnl" altLang="es-ES_tradnl" sz="32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r.ddmcdn.com/w_622/u_0/gif/astro-theories-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6" t="6821" r="12741"/>
          <a:stretch/>
        </p:blipFill>
        <p:spPr bwMode="auto">
          <a:xfrm>
            <a:off x="462980" y="376530"/>
            <a:ext cx="1613239" cy="2260382"/>
          </a:xfrm>
          <a:prstGeom prst="roundRect">
            <a:avLst>
              <a:gd name="adj" fmla="val 102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196" y="3363514"/>
            <a:ext cx="5347270" cy="3161830"/>
          </a:xfrm>
          <a:prstGeom prst="roundRect">
            <a:avLst>
              <a:gd name="adj" fmla="val 529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2 Rectángulo"/>
          <p:cNvSpPr>
            <a:spLocks noChangeArrowheads="1"/>
          </p:cNvSpPr>
          <p:nvPr/>
        </p:nvSpPr>
        <p:spPr bwMode="auto">
          <a:xfrm>
            <a:off x="1758950" y="1397000"/>
            <a:ext cx="8675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es-ES_tradnl" altLang="es-ES_tradnl" sz="2800">
                <a:solidFill>
                  <a:srgbClr val="003366"/>
                </a:solidFill>
              </a:rPr>
              <a:t>       En una ocasión dijo que suponer que la primera célula </a:t>
            </a:r>
            <a:br>
              <a:rPr lang="es-ES_tradnl" altLang="es-ES_tradnl" sz="2800">
                <a:solidFill>
                  <a:srgbClr val="003366"/>
                </a:solidFill>
              </a:rPr>
            </a:br>
            <a:r>
              <a:rPr lang="es-ES_tradnl" altLang="es-ES_tradnl" sz="2800">
                <a:solidFill>
                  <a:srgbClr val="003366"/>
                </a:solidFill>
              </a:rPr>
              <a:t>se originó por azar es como creer que "</a:t>
            </a:r>
            <a:r>
              <a:rPr lang="es-ES_tradnl" altLang="es-ES_tradnl" sz="2800">
                <a:solidFill>
                  <a:srgbClr val="FF6600"/>
                </a:solidFill>
              </a:rPr>
              <a:t>un tornado al </a:t>
            </a:r>
            <a:br>
              <a:rPr lang="es-ES_tradnl" altLang="es-ES_tradnl" sz="2800">
                <a:solidFill>
                  <a:srgbClr val="FF6600"/>
                </a:solidFill>
              </a:rPr>
            </a:br>
            <a:r>
              <a:rPr lang="es-ES_tradnl" altLang="es-ES_tradnl" sz="2800">
                <a:solidFill>
                  <a:srgbClr val="FF6600"/>
                </a:solidFill>
              </a:rPr>
              <a:t>pasar a través de un desguace de chatarra es capaz </a:t>
            </a:r>
            <a:br>
              <a:rPr lang="es-ES_tradnl" altLang="es-ES_tradnl" sz="2800">
                <a:solidFill>
                  <a:srgbClr val="FF6600"/>
                </a:solidFill>
              </a:rPr>
            </a:br>
            <a:r>
              <a:rPr lang="es-ES_tradnl" altLang="es-ES_tradnl" sz="2800">
                <a:solidFill>
                  <a:srgbClr val="FF6600"/>
                </a:solidFill>
              </a:rPr>
              <a:t>de ensamblar un Boeing 747 con todos los materiales </a:t>
            </a:r>
            <a:br>
              <a:rPr lang="es-ES_tradnl" altLang="es-ES_tradnl" sz="2800">
                <a:solidFill>
                  <a:srgbClr val="FF6600"/>
                </a:solidFill>
              </a:rPr>
            </a:br>
            <a:r>
              <a:rPr lang="es-ES_tradnl" altLang="es-ES_tradnl" sz="2800">
                <a:solidFill>
                  <a:srgbClr val="FF6600"/>
                </a:solidFill>
              </a:rPr>
              <a:t>que allí había</a:t>
            </a:r>
            <a:r>
              <a:rPr lang="es-ES_tradnl" altLang="es-ES_tradnl" sz="2800">
                <a:solidFill>
                  <a:srgbClr val="003366"/>
                </a:solidFill>
              </a:rPr>
              <a:t>." </a:t>
            </a:r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2406650" y="260350"/>
            <a:ext cx="73247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700"/>
              </a:lnSpc>
            </a:pPr>
            <a:r>
              <a:rPr lang="es-ES_tradnl" altLang="es-ES_tradnl" sz="2800">
                <a:solidFill>
                  <a:srgbClr val="003366"/>
                </a:solidFill>
              </a:rPr>
              <a:t>Sir Fred Hoyle, famoso matemático y astrónomo </a:t>
            </a:r>
            <a:br>
              <a:rPr lang="es-ES_tradnl" altLang="es-ES_tradnl" sz="2800">
                <a:solidFill>
                  <a:srgbClr val="003366"/>
                </a:solidFill>
              </a:rPr>
            </a:br>
            <a:r>
              <a:rPr lang="es-ES_tradnl" altLang="es-ES_tradnl" sz="2800">
                <a:solidFill>
                  <a:srgbClr val="003366"/>
                </a:solidFill>
              </a:rPr>
              <a:t>Británico, solía usar analogías para tratar de </a:t>
            </a:r>
            <a:br>
              <a:rPr lang="es-ES_tradnl" altLang="es-ES_tradnl" sz="2800">
                <a:solidFill>
                  <a:srgbClr val="003366"/>
                </a:solidFill>
              </a:rPr>
            </a:br>
            <a:r>
              <a:rPr lang="es-ES_tradnl" altLang="es-ES_tradnl" sz="2800">
                <a:solidFill>
                  <a:srgbClr val="003366"/>
                </a:solidFill>
              </a:rPr>
              <a:t>transmitir la inmensidad del problema. </a:t>
            </a:r>
            <a:r>
              <a:rPr lang="es-ES_tradnl" altLang="es-ES_tradnl">
                <a:solidFill>
                  <a:srgbClr val="003366"/>
                </a:solidFill>
              </a:rPr>
              <a:t/>
            </a:r>
            <a:br>
              <a:rPr lang="es-ES_tradnl" altLang="es-ES_tradnl">
                <a:solidFill>
                  <a:srgbClr val="003366"/>
                </a:solidFill>
              </a:rPr>
            </a:br>
            <a:endParaRPr lang="es-ES_tradnl" alt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/>
          <p:nvPr/>
        </p:nvSpPr>
        <p:spPr bwMode="auto">
          <a:xfrm>
            <a:off x="750888" y="5516563"/>
            <a:ext cx="8640762" cy="11017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327150" y="260350"/>
            <a:ext cx="80645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700"/>
              </a:lnSpc>
            </a:pPr>
            <a:r>
              <a:rPr lang="es-ES_tradnl" altLang="es-ES_tradnl" sz="2800">
                <a:solidFill>
                  <a:srgbClr val="003366"/>
                </a:solidFill>
              </a:rPr>
              <a:t>También Sir Fred Hoyle, solía usar analogías para tratar de transmitir la inmensidad del problema. </a:t>
            </a:r>
          </a:p>
          <a:p>
            <a:pPr>
              <a:lnSpc>
                <a:spcPts val="2700"/>
              </a:lnSpc>
            </a:pPr>
            <a:endParaRPr lang="es-ES_tradnl" altLang="es-ES_tradnl" sz="2800">
              <a:solidFill>
                <a:srgbClr val="003366"/>
              </a:solidFill>
            </a:endParaRPr>
          </a:p>
          <a:p>
            <a:pPr>
              <a:lnSpc>
                <a:spcPts val="2700"/>
              </a:lnSpc>
            </a:pPr>
            <a:r>
              <a:rPr lang="es-ES_tradnl" altLang="es-ES_tradnl" sz="2800">
                <a:solidFill>
                  <a:srgbClr val="003366"/>
                </a:solidFill>
              </a:rPr>
              <a:t>Por ejemplo, Hoyle dijo que </a:t>
            </a:r>
            <a:br>
              <a:rPr lang="es-ES_tradnl" altLang="es-ES_tradnl" sz="2800">
                <a:solidFill>
                  <a:srgbClr val="003366"/>
                </a:solidFill>
              </a:rPr>
            </a:br>
            <a:endParaRPr lang="es-ES_tradnl" altLang="es-ES_tradnl" sz="900">
              <a:solidFill>
                <a:srgbClr val="003366"/>
              </a:solidFill>
            </a:endParaRPr>
          </a:p>
          <a:p>
            <a:pPr>
              <a:lnSpc>
                <a:spcPts val="2700"/>
              </a:lnSpc>
            </a:pPr>
            <a:endParaRPr lang="es-ES_tradnl" altLang="es-ES_tradnl" sz="2800">
              <a:solidFill>
                <a:srgbClr val="003366"/>
              </a:solidFill>
            </a:endParaRPr>
          </a:p>
          <a:p>
            <a:pPr>
              <a:lnSpc>
                <a:spcPts val="2700"/>
              </a:lnSpc>
            </a:pPr>
            <a:endParaRPr lang="es-ES_tradnl" altLang="es-ES_tradnl" sz="2800">
              <a:solidFill>
                <a:srgbClr val="003366"/>
              </a:solidFill>
            </a:endParaRPr>
          </a:p>
          <a:p>
            <a:pPr>
              <a:lnSpc>
                <a:spcPts val="2700"/>
              </a:lnSpc>
            </a:pPr>
            <a:endParaRPr lang="es-ES_tradnl" altLang="es-ES_tradnl" sz="2800">
              <a:solidFill>
                <a:srgbClr val="003366"/>
              </a:solidFill>
            </a:endParaRPr>
          </a:p>
          <a:p>
            <a:pPr>
              <a:lnSpc>
                <a:spcPts val="2700"/>
              </a:lnSpc>
            </a:pPr>
            <a:endParaRPr lang="es-ES_tradnl" altLang="es-ES_tradnl" sz="2800">
              <a:solidFill>
                <a:srgbClr val="003366"/>
              </a:solidFill>
            </a:endParaRPr>
          </a:p>
          <a:p>
            <a:pPr>
              <a:lnSpc>
                <a:spcPts val="2700"/>
              </a:lnSpc>
            </a:pPr>
            <a:endParaRPr lang="es-ES_tradnl" altLang="es-ES_tradnl" sz="2800">
              <a:solidFill>
                <a:srgbClr val="003366"/>
              </a:solidFill>
            </a:endParaRPr>
          </a:p>
          <a:p>
            <a:pPr>
              <a:lnSpc>
                <a:spcPts val="2700"/>
              </a:lnSpc>
            </a:pPr>
            <a:endParaRPr lang="es-ES_tradnl" altLang="es-ES_tradnl" sz="2800">
              <a:solidFill>
                <a:srgbClr val="003366"/>
              </a:solidFill>
            </a:endParaRPr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1255713" y="1773238"/>
            <a:ext cx="81359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700"/>
              </a:lnSpc>
            </a:pPr>
            <a:r>
              <a:rPr lang="es-ES_tradnl" altLang="es-ES_tradnl" sz="2800">
                <a:solidFill>
                  <a:srgbClr val="FF6600"/>
                </a:solidFill>
              </a:rPr>
              <a:t>“La probabilidad de la formación de una sola proteína necesaria para la vida es comparable a todo el sistema solar totalmente lleno de ciegos, en el que cada uno de ellos está tratando de armar correctamente el cubo de Rubik y curiosamente todos llegan a solucionarlo al mismo tiempo.” </a:t>
            </a:r>
            <a:r>
              <a:rPr lang="es-ES_tradnl" altLang="es-ES_tradnl" sz="2000">
                <a:solidFill>
                  <a:srgbClr val="003366"/>
                </a:solidFill>
              </a:rPr>
              <a:t>F. Hoyle, ‘The big bang in astronomy’ New Scientist, 92(1280):527, 1981.)</a:t>
            </a:r>
          </a:p>
          <a:p>
            <a:pPr>
              <a:lnSpc>
                <a:spcPts val="2700"/>
              </a:lnSpc>
            </a:pPr>
            <a:endParaRPr lang="es-ES_tradnl" altLang="es-ES_tradnl" sz="280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1292225" y="4292600"/>
            <a:ext cx="817245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700"/>
              </a:lnSpc>
            </a:pPr>
            <a:r>
              <a:rPr lang="es-ES_tradnl" altLang="es-ES_tradnl" sz="2800">
                <a:solidFill>
                  <a:srgbClr val="003366"/>
                </a:solidFill>
              </a:rPr>
              <a:t>y esto sólo son las probabilidades de lograr una de las más de 400 proteínas de una hipotética célula que los evolucionistas proponen.  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966788" y="5592763"/>
            <a:ext cx="87852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3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Una ‘simple’ bacteria tiene cerca de 2,000 proteínas </a:t>
            </a:r>
            <a:br>
              <a:rPr lang="es-ES_tradnl" altLang="es-ES_tradnl" sz="3200">
                <a:solidFill>
                  <a:srgbClr val="003366"/>
                </a:solidFill>
              </a:rPr>
            </a:br>
            <a:r>
              <a:rPr lang="es-ES_tradnl" altLang="es-ES_tradnl" sz="3200">
                <a:solidFill>
                  <a:srgbClr val="003366"/>
                </a:solidFill>
              </a:rPr>
              <a:t>y son increíblemente complejas.</a:t>
            </a:r>
            <a:endParaRPr lang="es-ES_tradnl" altLang="es-ES_tradnl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4.bp.blogspot.com/-scKp9nhdkIk/Umd7Jq4vKpI/AAAAAAAAAUo/R7xPYzOL3u0/s1600/CERO+PATAT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3810000"/>
            <a:ext cx="2924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Rectángulo"/>
          <p:cNvSpPr/>
          <p:nvPr/>
        </p:nvSpPr>
        <p:spPr bwMode="auto">
          <a:xfrm>
            <a:off x="1687513" y="2543175"/>
            <a:ext cx="6551612" cy="11017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1903413" y="384175"/>
            <a:ext cx="64087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3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La realidad es aún más contundente: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11350" y="1176338"/>
            <a:ext cx="64722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300"/>
              </a:lnSpc>
            </a:pPr>
            <a:r>
              <a:rPr lang="es-ES_tradnl" altLang="es-ES_tradnl" sz="3200">
                <a:solidFill>
                  <a:srgbClr val="003366"/>
                </a:solidFill>
              </a:rPr>
              <a:t>No se puede afirmar la probabilidad de </a:t>
            </a:r>
            <a:br>
              <a:rPr lang="es-ES_tradnl" altLang="es-ES_tradnl" sz="3200">
                <a:solidFill>
                  <a:srgbClr val="003366"/>
                </a:solidFill>
              </a:rPr>
            </a:br>
            <a:r>
              <a:rPr lang="es-ES_tradnl" altLang="es-ES_tradnl" sz="4000">
                <a:solidFill>
                  <a:srgbClr val="FF6600"/>
                </a:solidFill>
              </a:rPr>
              <a:t>un proceso que se desconoce.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58950" y="2636838"/>
            <a:ext cx="67691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300"/>
              </a:lnSpc>
            </a:pPr>
            <a:r>
              <a:rPr lang="es-ES_tradnl" altLang="es-ES_tradnl" sz="3200">
                <a:solidFill>
                  <a:srgbClr val="FF6600"/>
                </a:solidFill>
              </a:rPr>
              <a:t>LA PROBABILIDAD ES CERO </a:t>
            </a:r>
            <a:r>
              <a:rPr lang="es-ES_tradnl" altLang="es-ES_tradnl" sz="3200">
                <a:solidFill>
                  <a:srgbClr val="003366"/>
                </a:solidFill>
              </a:rPr>
              <a:t>mientras </a:t>
            </a:r>
            <a:br>
              <a:rPr lang="es-ES_tradnl" altLang="es-ES_tradnl" sz="3200">
                <a:solidFill>
                  <a:srgbClr val="003366"/>
                </a:solidFill>
              </a:rPr>
            </a:br>
            <a:r>
              <a:rPr lang="es-ES_tradnl" altLang="es-ES_tradnl" sz="3200">
                <a:solidFill>
                  <a:srgbClr val="003366"/>
                </a:solidFill>
              </a:rPr>
              <a:t>no se conozcan los posibles procesos.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" descr="http://www.dailygalaxy.com/.a/6a00d8341bf7f753ef0128771d37b0970c-pi"/>
          <p:cNvPicPr>
            <a:picLocks noChangeAspect="1" noChangeArrowheads="1"/>
          </p:cNvPicPr>
          <p:nvPr/>
        </p:nvPicPr>
        <p:blipFill>
          <a:blip r:embed="rId3" cstate="print"/>
          <a:srcRect t="6285"/>
          <a:stretch>
            <a:fillRect/>
          </a:stretch>
        </p:blipFill>
        <p:spPr bwMode="auto">
          <a:xfrm>
            <a:off x="-22225" y="0"/>
            <a:ext cx="10309225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0996" name="Text Box 4"/>
          <p:cNvSpPr txBox="1">
            <a:spLocks noChangeArrowheads="1"/>
          </p:cNvSpPr>
          <p:nvPr/>
        </p:nvSpPr>
        <p:spPr bwMode="auto">
          <a:xfrm>
            <a:off x="1471613" y="1268413"/>
            <a:ext cx="698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20997" name="Rectangle 5"/>
          <p:cNvSpPr>
            <a:spLocks noChangeArrowheads="1"/>
          </p:cNvSpPr>
          <p:nvPr/>
        </p:nvSpPr>
        <p:spPr bwMode="auto">
          <a:xfrm>
            <a:off x="1182688" y="333375"/>
            <a:ext cx="7921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kumimoji="1" lang="es-ES_tradnl" altLang="ja-JP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CONCLUSION A FECHA DE HOY</a:t>
            </a:r>
            <a:endParaRPr kumimoji="1" lang="en-US" sz="4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556792"/>
            <a:ext cx="10287000" cy="113877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Afirmar que la CIENCIA ha probado </a:t>
            </a:r>
            <a:b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que la vida surgió por efecto del AZAR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2996952"/>
            <a:ext cx="10287000" cy="16619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Afirmar que la CIENCIA ha probado </a:t>
            </a:r>
            <a:b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la teoría de la evolución </a:t>
            </a:r>
            <a:b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por efecto del AZAR y </a:t>
            </a:r>
            <a:r>
              <a:rPr kumimoji="1" lang="es-ES_tradnl" altLang="ja-JP" sz="33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LA SELECCIÓN NATURAL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-71474" y="5085184"/>
            <a:ext cx="10501386" cy="11079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s-ES" altLang="ja-JP" sz="6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ES MERA CREENCIA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allAtOnce"/>
      <p:bldP spid="1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47710" y="285728"/>
            <a:ext cx="9625012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4000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¿QUÉ SE ENTIENDE POR </a:t>
            </a:r>
            <a:br>
              <a:rPr lang="es-ES" sz="4000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</a:br>
            <a:r>
              <a:rPr lang="es-ES" sz="4000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TEORIA DE LA EVOLUCION?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5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7188" y="1785938"/>
            <a:ext cx="9625012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2800">
                <a:solidFill>
                  <a:srgbClr val="003366"/>
                </a:solidFill>
              </a:rPr>
              <a:t>¿QUÉ ES LA EVOLUCION?</a:t>
            </a:r>
          </a:p>
          <a:p>
            <a:pPr algn="ctr" eaLnBrk="0" hangingPunct="0">
              <a:spcBef>
                <a:spcPct val="50000"/>
              </a:spcBef>
            </a:pPr>
            <a:endParaRPr lang="es-ES_tradnl" sz="5400">
              <a:solidFill>
                <a:srgbClr val="003366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7188" y="3016250"/>
            <a:ext cx="962501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2800">
                <a:solidFill>
                  <a:srgbClr val="003366"/>
                </a:solidFill>
              </a:rPr>
              <a:t>¿QUÉ PRETENDE EXPLICAR  LA  TEORIA DE LA EVOLUCION?</a:t>
            </a:r>
          </a:p>
          <a:p>
            <a:pPr algn="ctr" eaLnBrk="0" hangingPunct="0">
              <a:spcBef>
                <a:spcPct val="50000"/>
              </a:spcBef>
            </a:pPr>
            <a:endParaRPr lang="es-ES_tradnl" sz="54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04475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2020" name="Text Box 4"/>
          <p:cNvSpPr txBox="1">
            <a:spLocks noChangeArrowheads="1"/>
          </p:cNvSpPr>
          <p:nvPr/>
        </p:nvSpPr>
        <p:spPr bwMode="auto">
          <a:xfrm>
            <a:off x="1471613" y="1406525"/>
            <a:ext cx="698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71613" y="1406525"/>
            <a:ext cx="698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82688" y="139700"/>
            <a:ext cx="79216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kumimoji="1" lang="es-ES_tradnl" altLang="ja-JP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CONCLUSION A FECHA DE HOY</a:t>
            </a:r>
            <a:endParaRPr kumimoji="1" lang="en-US" sz="4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550983"/>
            <a:ext cx="10287000" cy="16619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Decir que la CIENCIA descarta </a:t>
            </a:r>
            <a:b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un posible papel de DIOS </a:t>
            </a:r>
            <a:b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en el origen de la vida y en la evolución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4005064"/>
            <a:ext cx="10429912" cy="11079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s-ES" altLang="ja-JP" sz="6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ES UNA FALSEDAD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http://mandyevebarnett.files.wordpress.com/2013/11/evolution-of-hum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87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82688" y="139700"/>
            <a:ext cx="79216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kumimoji="1" lang="es-ES_tradnl" altLang="ja-JP" sz="44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CONCLUSION A FECHA DE HOY</a:t>
            </a:r>
            <a:endParaRPr kumimoji="1" lang="en-US" sz="440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13084" y="1550983"/>
            <a:ext cx="10287000" cy="113877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Lo que se descubra en el futuro, </a:t>
            </a:r>
            <a:b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EN EL FUTURO SE VERÁ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316" y="2780928"/>
            <a:ext cx="10287000" cy="113877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En la actualidad no está probada </a:t>
            </a:r>
            <a:b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_tradnl" altLang="ja-JP" sz="34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la Teoría de la Evolución.</a:t>
            </a:r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50" y="2997200"/>
            <a:ext cx="3965575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88032" y="4221088"/>
            <a:ext cx="97520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s-ES_tradnl" altLang="ja-JP" sz="36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Es tan solo </a:t>
            </a:r>
            <a:br>
              <a:rPr kumimoji="1" lang="es-ES_tradnl" altLang="ja-JP" sz="36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</a:br>
            <a:r>
              <a:rPr kumimoji="1" lang="es-ES_tradnl" altLang="ja-JP" sz="3600" dirty="0">
                <a:ln w="11430">
                  <a:solidFill>
                    <a:srgbClr val="FFFF00"/>
                  </a:solidFill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ea typeface="MS PGothic" pitchFamily="34" charset="-128"/>
              </a:rPr>
              <a:t>UNA HIPÓTESIS DE TRABAJO.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Grafico creencia en evolucion por paises 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3" y="209550"/>
            <a:ext cx="560705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47710" y="285728"/>
            <a:ext cx="9625012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4000" cap="all" dirty="0">
                <a:ln w="9000" cmpd="sng">
                  <a:solidFill>
                    <a:srgbClr val="6600CC"/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¿QUÉ es LA EVOLUCION?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s-ES_tradnl" sz="5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7188" y="1071563"/>
            <a:ext cx="9625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2800">
                <a:solidFill>
                  <a:srgbClr val="003366"/>
                </a:solidFill>
              </a:rPr>
              <a:t>Veamos algunos ejemplos de evolución</a:t>
            </a:r>
            <a:endParaRPr lang="es-ES_tradnl" sz="5400">
              <a:solidFill>
                <a:srgbClr val="003366"/>
              </a:solidFill>
            </a:endParaRPr>
          </a:p>
        </p:txBody>
      </p:sp>
      <p:pic>
        <p:nvPicPr>
          <p:cNvPr id="17412" name="Picture 16" descr="600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1936750"/>
            <a:ext cx="25146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7" descr="600-2"/>
          <p:cNvPicPr>
            <a:picLocks noChangeAspect="1" noChangeArrowheads="1"/>
          </p:cNvPicPr>
          <p:nvPr/>
        </p:nvPicPr>
        <p:blipFill>
          <a:blip r:embed="rId4" cstate="print"/>
          <a:srcRect t="36916"/>
          <a:stretch>
            <a:fillRect/>
          </a:stretch>
        </p:blipFill>
        <p:spPr bwMode="auto">
          <a:xfrm>
            <a:off x="3535363" y="2079625"/>
            <a:ext cx="28575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850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7238" y="2151063"/>
            <a:ext cx="2679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14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7613" y="4508500"/>
            <a:ext cx="2643187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cordoba_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5175" y="4508500"/>
            <a:ext cx="40322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 rot="16200000">
            <a:off x="2877346" y="2445596"/>
            <a:ext cx="720725" cy="976313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16200000">
            <a:off x="3901297" y="4945926"/>
            <a:ext cx="720725" cy="976313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6473065" y="2380504"/>
            <a:ext cx="720725" cy="976313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 rot="3598327">
            <a:off x="5118055" y="2426271"/>
            <a:ext cx="720725" cy="3411856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otor 1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26431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motor diesel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1275" y="442913"/>
            <a:ext cx="22685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motor alt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6213" y="525463"/>
            <a:ext cx="21574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1413" name="AutoShape 5"/>
          <p:cNvSpPr>
            <a:spLocks noChangeArrowheads="1"/>
          </p:cNvSpPr>
          <p:nvPr/>
        </p:nvSpPr>
        <p:spPr bwMode="auto">
          <a:xfrm rot="16200000">
            <a:off x="3009097" y="826255"/>
            <a:ext cx="720725" cy="976313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6200000">
            <a:off x="6580997" y="841338"/>
            <a:ext cx="720725" cy="976313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43" name="Picture 4" descr="127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750" y="4408488"/>
            <a:ext cx="28813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6" descr="600-2"/>
          <p:cNvPicPr>
            <a:picLocks noChangeAspect="1" noChangeArrowheads="1"/>
          </p:cNvPicPr>
          <p:nvPr/>
        </p:nvPicPr>
        <p:blipFill>
          <a:blip r:embed="rId7" cstate="print"/>
          <a:srcRect t="33002"/>
          <a:stretch>
            <a:fillRect/>
          </a:stretch>
        </p:blipFill>
        <p:spPr bwMode="auto">
          <a:xfrm>
            <a:off x="1017588" y="2505075"/>
            <a:ext cx="28400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7" descr="850-3"/>
          <p:cNvPicPr>
            <a:picLocks noChangeAspect="1" noChangeArrowheads="1"/>
          </p:cNvPicPr>
          <p:nvPr/>
        </p:nvPicPr>
        <p:blipFill>
          <a:blip r:embed="rId8" cstate="print"/>
          <a:srcRect l="11487" b="36150"/>
          <a:stretch>
            <a:fillRect/>
          </a:stretch>
        </p:blipFill>
        <p:spPr bwMode="auto">
          <a:xfrm>
            <a:off x="6046788" y="2692400"/>
            <a:ext cx="27400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8" descr="ritmo-6"/>
          <p:cNvPicPr>
            <a:picLocks noChangeAspect="1" noChangeArrowheads="1"/>
          </p:cNvPicPr>
          <p:nvPr/>
        </p:nvPicPr>
        <p:blipFill>
          <a:blip r:embed="rId9" cstate="print"/>
          <a:srcRect t="14844"/>
          <a:stretch>
            <a:fillRect/>
          </a:stretch>
        </p:blipFill>
        <p:spPr bwMode="auto">
          <a:xfrm>
            <a:off x="6073775" y="4429125"/>
            <a:ext cx="32131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 rot="3322577">
            <a:off x="4591374" y="3316246"/>
            <a:ext cx="720725" cy="2225551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16200000">
            <a:off x="4533104" y="2324883"/>
            <a:ext cx="720725" cy="1928826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 rot="16200000">
            <a:off x="4711699" y="4646618"/>
            <a:ext cx="720725" cy="1857388"/>
          </a:xfrm>
          <a:prstGeom prst="downArrow">
            <a:avLst>
              <a:gd name="adj1" fmla="val 50000"/>
              <a:gd name="adj2" fmla="val 33866"/>
            </a:avLst>
          </a:prstGeom>
          <a:solidFill>
            <a:srgbClr val="FF9933"/>
          </a:solidFill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85813" y="214313"/>
            <a:ext cx="89296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2800">
                <a:solidFill>
                  <a:srgbClr val="003366"/>
                </a:solidFill>
              </a:rPr>
              <a:t>Por tanto, aquí tenemos ejemplos conocidos y más que </a:t>
            </a:r>
            <a:br>
              <a:rPr lang="es-ES" sz="2800">
                <a:solidFill>
                  <a:srgbClr val="003366"/>
                </a:solidFill>
              </a:rPr>
            </a:br>
            <a:r>
              <a:rPr lang="es-ES" sz="2800">
                <a:solidFill>
                  <a:srgbClr val="003366"/>
                </a:solidFill>
              </a:rPr>
              <a:t>suficientes que muestran que la evolución  es una evidencia…</a:t>
            </a:r>
            <a:br>
              <a:rPr lang="es-ES" sz="2800">
                <a:solidFill>
                  <a:srgbClr val="003366"/>
                </a:solidFill>
              </a:rPr>
            </a:br>
            <a:r>
              <a:rPr lang="es-ES" sz="1800">
                <a:solidFill>
                  <a:srgbClr val="003366"/>
                </a:solidFill>
              </a:rPr>
              <a:t/>
            </a:r>
            <a:br>
              <a:rPr lang="es-ES" sz="1800">
                <a:solidFill>
                  <a:srgbClr val="003366"/>
                </a:solidFill>
              </a:rPr>
            </a:br>
            <a:r>
              <a:rPr lang="es-ES" sz="2800">
                <a:solidFill>
                  <a:srgbClr val="003366"/>
                </a:solidFill>
              </a:rPr>
              <a:t>Pero, los evolucionistas dirán que esa no es la evolución </a:t>
            </a:r>
            <a:br>
              <a:rPr lang="es-ES" sz="2800">
                <a:solidFill>
                  <a:srgbClr val="003366"/>
                </a:solidFill>
              </a:rPr>
            </a:br>
            <a:r>
              <a:rPr lang="es-ES" sz="2800">
                <a:solidFill>
                  <a:srgbClr val="003366"/>
                </a:solidFill>
              </a:rPr>
              <a:t>de la que ellos hablan. Veamos cómo se desarrolló el pensamiento sobre una posible evolución y, en particular, </a:t>
            </a:r>
            <a:br>
              <a:rPr lang="es-ES" sz="2800">
                <a:solidFill>
                  <a:srgbClr val="003366"/>
                </a:solidFill>
              </a:rPr>
            </a:br>
            <a:r>
              <a:rPr lang="es-ES" sz="2800">
                <a:solidFill>
                  <a:srgbClr val="003366"/>
                </a:solidFill>
              </a:rPr>
              <a:t>qué dijo DARWIN…</a:t>
            </a:r>
          </a:p>
          <a:p>
            <a:pPr eaLnBrk="0" hangingPunct="0">
              <a:spcBef>
                <a:spcPct val="50000"/>
              </a:spcBef>
            </a:pPr>
            <a:endParaRPr lang="es-ES" sz="2800">
              <a:solidFill>
                <a:srgbClr val="003366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s-ES" sz="2800">
              <a:solidFill>
                <a:srgbClr val="003366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es-ES" sz="2800">
              <a:solidFill>
                <a:srgbClr val="003366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85813" y="4181475"/>
            <a:ext cx="89296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ES" sz="2800" dirty="0">
                <a:ln w="10541" cmpd="sng">
                  <a:noFill/>
                  <a:prstDash val="solid"/>
                </a:ln>
                <a:solidFill>
                  <a:srgbClr val="003366"/>
                </a:solidFill>
                <a:latin typeface="+mj-lt"/>
              </a:rPr>
              <a:t>1.Carlos LINNEO (1707-1788)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s-ES" sz="2800" dirty="0">
                <a:ln w="10541" cmpd="sng">
                  <a:noFill/>
                  <a:prstDash val="solid"/>
                </a:ln>
                <a:solidFill>
                  <a:srgbClr val="003366"/>
                </a:solidFill>
                <a:latin typeface="+mj-lt"/>
              </a:rPr>
              <a:t>2. LAMARCK (1724-1829)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s-ES" sz="2800" dirty="0">
                <a:ln w="10541" cmpd="sng">
                  <a:noFill/>
                  <a:prstDash val="solid"/>
                </a:ln>
                <a:solidFill>
                  <a:srgbClr val="003366"/>
                </a:solidFill>
                <a:latin typeface="+mj-lt"/>
              </a:rPr>
              <a:t>3. Carlos DARWIN (1809-1882) publicó en 1859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s-ES" sz="2800" dirty="0">
                <a:ln w="10541" cmpd="sng">
                  <a:noFill/>
                  <a:prstDash val="solid"/>
                </a:ln>
                <a:solidFill>
                  <a:srgbClr val="003366"/>
                </a:solidFill>
                <a:latin typeface="+mj-lt"/>
              </a:rPr>
              <a:t>4. MENDEL (1822-1884) publicó en 1866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28742" y="3156378"/>
            <a:ext cx="685803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" sz="3200" dirty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DESARROLLO CRONOLOGICO DEL PENSAMIENTO SOBRE LA EVOLUCION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>
            <a:spLocks noChangeArrowheads="1"/>
          </p:cNvSpPr>
          <p:nvPr>
            <p:ph type="body" idx="1"/>
          </p:nvPr>
        </p:nvSpPr>
        <p:spPr>
          <a:xfrm>
            <a:off x="285750" y="476250"/>
            <a:ext cx="9826625" cy="5976938"/>
          </a:xfrm>
          <a:ln>
            <a:solidFill>
              <a:schemeClr val="bg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ES_tradnl" altLang="es-ES_tradnl" sz="4400" b="1" smtClean="0">
                <a:solidFill>
                  <a:srgbClr val="003366"/>
                </a:solidFill>
              </a:rPr>
              <a:t>     Carlos LINNEO (1707-1788)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ES" altLang="es-ES_tradnl" sz="2400" b="1" smtClean="0">
                <a:solidFill>
                  <a:srgbClr val="003366"/>
                </a:solidFill>
              </a:rPr>
              <a:t>        </a:t>
            </a:r>
            <a:r>
              <a:rPr lang="es-ES" altLang="es-ES_tradnl" sz="2000" b="1" smtClean="0">
                <a:solidFill>
                  <a:srgbClr val="003366"/>
                </a:solidFill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ES" altLang="es-ES_tradnl" sz="2000" b="1" smtClean="0">
              <a:solidFill>
                <a:srgbClr val="0033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ES" altLang="es-ES_tradnl" sz="2000" b="1" smtClean="0">
              <a:solidFill>
                <a:srgbClr val="0033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ES" altLang="es-ES_tradnl" sz="2000" b="1" smtClean="0">
              <a:solidFill>
                <a:srgbClr val="0033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ES" altLang="es-ES_tradnl" sz="2000" b="1" smtClean="0">
              <a:solidFill>
                <a:srgbClr val="0033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ES" altLang="es-ES_tradnl" sz="2000" b="1" smtClean="0">
              <a:solidFill>
                <a:srgbClr val="0033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ES" altLang="es-ES_tradnl" sz="2000" b="1" smtClean="0">
              <a:solidFill>
                <a:srgbClr val="0033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ES" altLang="es-ES_tradnl" sz="2200" b="1" smtClean="0">
              <a:solidFill>
                <a:srgbClr val="0033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ES" altLang="es-ES_tradnl" sz="2200" b="1" smtClean="0">
              <a:solidFill>
                <a:srgbClr val="0033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ES" altLang="es-ES_tradnl" sz="2200" b="1" smtClean="0">
              <a:solidFill>
                <a:srgbClr val="003366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ES" altLang="es-ES_tradnl" sz="2200" b="1" smtClean="0">
                <a:solidFill>
                  <a:srgbClr val="003366"/>
                </a:solidFill>
              </a:rPr>
              <a:t> </a:t>
            </a:r>
            <a:r>
              <a:rPr lang="es-ES" altLang="es-ES_tradnl" sz="2400" b="1" smtClean="0">
                <a:solidFill>
                  <a:srgbClr val="003366"/>
                </a:solidFill>
              </a:rPr>
              <a:t>Linneo fue el primero en colocar a los humanos en un sistema de clasificación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ES" altLang="es-ES_tradnl" sz="2400" b="1" smtClean="0">
                <a:solidFill>
                  <a:srgbClr val="003366"/>
                </a:solidFill>
              </a:rPr>
              <a:t>biológica. Ubicaba a los humanos bajo </a:t>
            </a:r>
            <a:r>
              <a:rPr lang="es-ES" altLang="es-ES_tradnl" sz="2400" b="1" smtClean="0">
                <a:solidFill>
                  <a:srgbClr val="FF6600"/>
                </a:solidFill>
              </a:rPr>
              <a:t>homo sapiens</a:t>
            </a:r>
            <a:r>
              <a:rPr lang="es-ES" altLang="es-ES_tradnl" sz="2400" b="1" smtClean="0">
                <a:solidFill>
                  <a:srgbClr val="003366"/>
                </a:solidFill>
              </a:rPr>
              <a:t>, entre los </a:t>
            </a:r>
            <a:r>
              <a:rPr lang="es-ES" altLang="es-ES_tradnl" sz="2400" b="1" smtClean="0">
                <a:solidFill>
                  <a:srgbClr val="FF6600"/>
                </a:solidFill>
              </a:rPr>
              <a:t>primates</a:t>
            </a:r>
            <a:r>
              <a:rPr lang="es-ES" altLang="es-ES_tradnl" sz="2400" b="1" smtClean="0">
                <a:solidFill>
                  <a:srgbClr val="003366"/>
                </a:solidFill>
              </a:rPr>
              <a:t>, en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ES" altLang="es-ES_tradnl" sz="2400" b="1" smtClean="0">
                <a:solidFill>
                  <a:srgbClr val="003366"/>
                </a:solidFill>
              </a:rPr>
              <a:t>La primera edición del Systema naturae. Durante su estancia en Hartecamp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ES" altLang="es-ES_tradnl" sz="2400" b="1" smtClean="0">
                <a:solidFill>
                  <a:srgbClr val="003366"/>
                </a:solidFill>
              </a:rPr>
              <a:t>tuvo la oportunidad de examinar algunos monos, identificando algunas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ES" altLang="es-ES_tradnl" sz="2400" b="1" smtClean="0">
                <a:solidFill>
                  <a:srgbClr val="003366"/>
                </a:solidFill>
              </a:rPr>
              <a:t>similitudes entre ellos y el hombre. Señalaba que las dos especies básicamente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ES" altLang="es-ES_tradnl" sz="2400" b="1" smtClean="0">
                <a:solidFill>
                  <a:srgbClr val="003366"/>
                </a:solidFill>
              </a:rPr>
              <a:t>tienen la misma anatomía y no encontraba ninguna otra diferencia con el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ES" altLang="es-ES_tradnl" sz="2400" b="1" smtClean="0">
                <a:solidFill>
                  <a:srgbClr val="003366"/>
                </a:solidFill>
              </a:rPr>
              <a:t>excepción del habla.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ES" altLang="es-ES_tradnl" sz="2400" b="1" smtClean="0">
                <a:solidFill>
                  <a:srgbClr val="003366"/>
                </a:solidFill>
              </a:rPr>
              <a:t>         </a:t>
            </a:r>
            <a:br>
              <a:rPr lang="es-ES" altLang="es-ES_tradnl" sz="2400" b="1" smtClean="0">
                <a:solidFill>
                  <a:srgbClr val="003366"/>
                </a:solidFill>
              </a:rPr>
            </a:br>
            <a:r>
              <a:rPr lang="es-ES" altLang="es-ES_tradnl" sz="2400" b="1" smtClean="0">
                <a:solidFill>
                  <a:srgbClr val="FF6600"/>
                </a:solidFill>
              </a:rPr>
              <a:t>Por lo tanto, colocó al hombre y a los monos bajo la misma categoría, </a:t>
            </a:r>
            <a:r>
              <a:rPr lang="es-ES" altLang="es-ES_tradnl" sz="2400" b="1" i="1" smtClean="0">
                <a:solidFill>
                  <a:srgbClr val="FF6600"/>
                </a:solidFill>
              </a:rPr>
              <a:t>Antropomorpha</a:t>
            </a:r>
            <a:r>
              <a:rPr lang="es-ES" altLang="es-ES_tradnl" sz="2400" b="1" smtClean="0">
                <a:solidFill>
                  <a:srgbClr val="FF6600"/>
                </a:solidFill>
              </a:rPr>
              <a:t>, significando «de forma humana».</a:t>
            </a:r>
            <a:r>
              <a:rPr lang="es-ES" altLang="es-ES_tradnl" sz="2400" smtClean="0">
                <a:solidFill>
                  <a:srgbClr val="FF6600"/>
                </a:solidFill>
              </a:rPr>
              <a:t> </a:t>
            </a:r>
            <a:endParaRPr lang="es-ES_tradnl" altLang="es-ES_tradnl" sz="2400" b="1" smtClean="0">
              <a:solidFill>
                <a:srgbClr val="FF6600"/>
              </a:solidFill>
            </a:endParaRPr>
          </a:p>
        </p:txBody>
      </p:sp>
      <p:pic>
        <p:nvPicPr>
          <p:cNvPr id="20484" name="Picture 4" descr="http://cuadernosdefilosofia.files.wordpress.com/2008/10/cuvi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4" t="4601" r="61978" b="23458"/>
          <a:stretch/>
        </p:blipFill>
        <p:spPr bwMode="auto">
          <a:xfrm>
            <a:off x="318964" y="1219074"/>
            <a:ext cx="1598909" cy="2209926"/>
          </a:xfrm>
          <a:prstGeom prst="roundRect">
            <a:avLst>
              <a:gd name="adj" fmla="val 111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98588" y="1125538"/>
            <a:ext cx="8672512" cy="24479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ES" altLang="es-ES_tradnl" sz="2200">
                <a:solidFill>
                  <a:srgbClr val="003366"/>
                </a:solidFill>
              </a:rPr>
              <a:t>         </a:t>
            </a:r>
            <a:r>
              <a:rPr lang="es-ES" altLang="es-ES_tradnl">
                <a:solidFill>
                  <a:srgbClr val="003366"/>
                </a:solidFill>
              </a:rPr>
              <a:t>Linneo está considerado el </a:t>
            </a:r>
            <a:r>
              <a:rPr lang="es-ES" altLang="es-ES_tradnl">
                <a:solidFill>
                  <a:srgbClr val="FF6600"/>
                </a:solidFill>
              </a:rPr>
              <a:t>creador de la clasificación de los</a:t>
            </a:r>
            <a:br>
              <a:rPr lang="es-ES" altLang="es-ES_tradnl">
                <a:solidFill>
                  <a:srgbClr val="FF6600"/>
                </a:solidFill>
              </a:rPr>
            </a:br>
            <a:r>
              <a:rPr lang="es-ES" altLang="es-ES_tradnl">
                <a:solidFill>
                  <a:srgbClr val="FF6600"/>
                </a:solidFill>
              </a:rPr>
              <a:t>seres vivos o taxonomía. Desarrolló un sistema </a:t>
            </a:r>
            <a:r>
              <a:rPr lang="es-ES" altLang="es-ES_tradnl">
                <a:solidFill>
                  <a:srgbClr val="003366"/>
                </a:solidFill>
              </a:rPr>
              <a:t>de </a:t>
            </a:r>
            <a:r>
              <a:rPr lang="es-ES" altLang="es-ES_tradnl">
                <a:solidFill>
                  <a:srgbClr val="FF6600"/>
                </a:solidFill>
              </a:rPr>
              <a:t>nomenclatura binomial  </a:t>
            </a:r>
            <a:r>
              <a:rPr lang="es-ES" altLang="es-ES_tradnl">
                <a:solidFill>
                  <a:srgbClr val="003366"/>
                </a:solidFill>
              </a:rPr>
              <a:t>(1731) que se convertiría en un clásico, basado en la utilización de un primer término, con la primera letra escrita en mayúscula, indicativa del </a:t>
            </a:r>
            <a:r>
              <a:rPr lang="es-ES" altLang="es-ES_tradnl">
                <a:solidFill>
                  <a:srgbClr val="FF6600"/>
                </a:solidFill>
              </a:rPr>
              <a:t>género</a:t>
            </a:r>
            <a:r>
              <a:rPr lang="es-ES" altLang="es-ES_tradnl">
                <a:solidFill>
                  <a:srgbClr val="003366"/>
                </a:solidFill>
              </a:rPr>
              <a:t> y una segunda parte, correspondiente </a:t>
            </a:r>
            <a:r>
              <a:rPr lang="es-ES" altLang="es-ES_tradnl">
                <a:solidFill>
                  <a:srgbClr val="FF6600"/>
                </a:solidFill>
              </a:rPr>
              <a:t>al nombre específico de cada especie</a:t>
            </a:r>
            <a:r>
              <a:rPr lang="es-ES" altLang="es-ES_tradnl">
                <a:solidFill>
                  <a:srgbClr val="003366"/>
                </a:solidFill>
              </a:rPr>
              <a:t>  descrita, escrita en letra minúscula. Por otro lado, agrupó los géneros en </a:t>
            </a:r>
            <a:r>
              <a:rPr lang="es-ES" altLang="es-ES_tradnl">
                <a:solidFill>
                  <a:srgbClr val="FF6600"/>
                </a:solidFill>
              </a:rPr>
              <a:t>familias</a:t>
            </a:r>
            <a:r>
              <a:rPr lang="es-ES" altLang="es-ES_tradnl">
                <a:solidFill>
                  <a:srgbClr val="003366"/>
                </a:solidFill>
              </a:rPr>
              <a:t>, las familias en </a:t>
            </a:r>
            <a:r>
              <a:rPr lang="es-ES" altLang="es-ES_tradnl">
                <a:solidFill>
                  <a:srgbClr val="FF6600"/>
                </a:solidFill>
              </a:rPr>
              <a:t>clases</a:t>
            </a:r>
            <a:r>
              <a:rPr lang="es-ES" altLang="es-ES_tradnl">
                <a:solidFill>
                  <a:srgbClr val="003366"/>
                </a:solidFill>
              </a:rPr>
              <a:t>  y las clases en </a:t>
            </a:r>
            <a:r>
              <a:rPr lang="es-ES" altLang="es-ES_tradnl">
                <a:solidFill>
                  <a:srgbClr val="FF6600"/>
                </a:solidFill>
              </a:rPr>
              <a:t>reinos</a:t>
            </a:r>
            <a:r>
              <a:rPr lang="es-ES" altLang="es-ES_tradnl">
                <a:solidFill>
                  <a:srgbClr val="003366"/>
                </a:solidFill>
              </a:rPr>
              <a:t>.        </a:t>
            </a:r>
            <a:endParaRPr lang="es-ES_tradnl" altLang="es-ES_tradnl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3175" y="428625"/>
            <a:ext cx="9932988" cy="5976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ES" sz="4400">
                <a:solidFill>
                  <a:srgbClr val="003366"/>
                </a:solidFill>
              </a:rPr>
              <a:t>     LAMARCK (1724-1829) </a:t>
            </a:r>
            <a:br>
              <a:rPr lang="es-ES" sz="4400">
                <a:solidFill>
                  <a:srgbClr val="003366"/>
                </a:solidFill>
              </a:rPr>
            </a:br>
            <a:r>
              <a:rPr lang="es-ES" sz="2800">
                <a:solidFill>
                  <a:srgbClr val="003366"/>
                </a:solidFill>
              </a:rPr>
              <a:t>Formuló la primera teoría de la evolución. Propuso que la gran variedad de organismos, eran formas estáticas creadas por Dios, habían evolucionado desde formas simples; postulando que los protagonistas de esa evolución habían sido los propios organismos </a:t>
            </a:r>
            <a:r>
              <a:rPr lang="es-ES" sz="2800">
                <a:solidFill>
                  <a:srgbClr val="FF6600"/>
                </a:solidFill>
              </a:rPr>
              <a:t>por su capacidad de adaptarse al ambiente</a:t>
            </a:r>
            <a:r>
              <a:rPr lang="es-ES" sz="2800">
                <a:solidFill>
                  <a:srgbClr val="003366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</a:pPr>
            <a:endParaRPr lang="es-ES" sz="2800">
              <a:solidFill>
                <a:srgbClr val="0033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       Las ideas de Lamarck no fueron tenidas en cuenta en su época, aunque su libro Filosofía Zoológica, (1809) donde plasmó su teoría, circuló por Francia y también por Inglaterra, </a:t>
            </a:r>
            <a:r>
              <a:rPr lang="es-ES" sz="2800">
                <a:solidFill>
                  <a:srgbClr val="FF6600"/>
                </a:solidFill>
              </a:rPr>
              <a:t>obra a la que tuvo acceso el propio Darwin.</a:t>
            </a:r>
          </a:p>
          <a:p>
            <a:pPr marL="609600" indent="-609600">
              <a:lnSpc>
                <a:spcPct val="80000"/>
              </a:lnSpc>
            </a:pPr>
            <a:r>
              <a:rPr lang="es-ES" sz="2800">
                <a:solidFill>
                  <a:srgbClr val="003366"/>
                </a:solidFill>
              </a:rPr>
              <a:t>        Fue después de formulada la teoría de la Selección Natural cuando los evolucionistas retomaron el pensamiento de Lamarck intentando </a:t>
            </a:r>
            <a:r>
              <a:rPr lang="es-ES" sz="2800">
                <a:solidFill>
                  <a:srgbClr val="FF6600"/>
                </a:solidFill>
              </a:rPr>
              <a:t>suplir el vacío que la Selección Natural dejaba al no explicar la fuente de la variabilidad </a:t>
            </a:r>
            <a:r>
              <a:rPr lang="es-ES" sz="2800">
                <a:solidFill>
                  <a:srgbClr val="003366"/>
                </a:solidFill>
              </a:rPr>
              <a:t>sobre la que tal selección actuaba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11019</TotalTime>
  <Words>1238</Words>
  <Application>Microsoft Office PowerPoint</Application>
  <PresentationFormat>Diapositivas de 35 mm</PresentationFormat>
  <Paragraphs>196</Paragraphs>
  <Slides>31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 Narrow</vt:lpstr>
      <vt:lpstr>Arial</vt:lpstr>
      <vt:lpstr>Times New Roman</vt:lpstr>
      <vt:lpstr>MS PGothic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Company>Ferderacion de Familias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 de la Creacion</dc:title>
  <dc:creator>Jesus Gonzalez</dc:creator>
  <cp:lastModifiedBy>Mario Magaz</cp:lastModifiedBy>
  <cp:revision>461</cp:revision>
  <dcterms:created xsi:type="dcterms:W3CDTF">2001-10-03T15:52:50Z</dcterms:created>
  <dcterms:modified xsi:type="dcterms:W3CDTF">2019-06-01T09:23:38Z</dcterms:modified>
</cp:coreProperties>
</file>