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60" r:id="rId1"/>
  </p:sldMasterIdLst>
  <p:notesMasterIdLst>
    <p:notesMasterId r:id="rId175"/>
  </p:notesMasterIdLst>
  <p:sldIdLst>
    <p:sldId id="259" r:id="rId2"/>
    <p:sldId id="344" r:id="rId3"/>
    <p:sldId id="516" r:id="rId4"/>
    <p:sldId id="517" r:id="rId5"/>
    <p:sldId id="513" r:id="rId6"/>
    <p:sldId id="341" r:id="rId7"/>
    <p:sldId id="397" r:id="rId8"/>
    <p:sldId id="346" r:id="rId9"/>
    <p:sldId id="263" r:id="rId10"/>
    <p:sldId id="347" r:id="rId11"/>
    <p:sldId id="348" r:id="rId12"/>
    <p:sldId id="349" r:id="rId13"/>
    <p:sldId id="350" r:id="rId14"/>
    <p:sldId id="351" r:id="rId15"/>
    <p:sldId id="352" r:id="rId16"/>
    <p:sldId id="353" r:id="rId17"/>
    <p:sldId id="393" r:id="rId18"/>
    <p:sldId id="327" r:id="rId19"/>
    <p:sldId id="355" r:id="rId20"/>
    <p:sldId id="356" r:id="rId21"/>
    <p:sldId id="342" r:id="rId22"/>
    <p:sldId id="394" r:id="rId23"/>
    <p:sldId id="264" r:id="rId24"/>
    <p:sldId id="373" r:id="rId25"/>
    <p:sldId id="359" r:id="rId26"/>
    <p:sldId id="358" r:id="rId27"/>
    <p:sldId id="360" r:id="rId28"/>
    <p:sldId id="369" r:id="rId29"/>
    <p:sldId id="374" r:id="rId30"/>
    <p:sldId id="395" r:id="rId31"/>
    <p:sldId id="365" r:id="rId32"/>
    <p:sldId id="366" r:id="rId33"/>
    <p:sldId id="367" r:id="rId34"/>
    <p:sldId id="368" r:id="rId35"/>
    <p:sldId id="375" r:id="rId36"/>
    <p:sldId id="280" r:id="rId37"/>
    <p:sldId id="376" r:id="rId38"/>
    <p:sldId id="392" r:id="rId39"/>
    <p:sldId id="377" r:id="rId40"/>
    <p:sldId id="380" r:id="rId41"/>
    <p:sldId id="381" r:id="rId42"/>
    <p:sldId id="382" r:id="rId43"/>
    <p:sldId id="378" r:id="rId44"/>
    <p:sldId id="384" r:id="rId45"/>
    <p:sldId id="383" r:id="rId46"/>
    <p:sldId id="385" r:id="rId47"/>
    <p:sldId id="329" r:id="rId48"/>
    <p:sldId id="379" r:id="rId49"/>
    <p:sldId id="330" r:id="rId50"/>
    <p:sldId id="391" r:id="rId51"/>
    <p:sldId id="387" r:id="rId52"/>
    <p:sldId id="386" r:id="rId53"/>
    <p:sldId id="388" r:id="rId54"/>
    <p:sldId id="389" r:id="rId55"/>
    <p:sldId id="390" r:id="rId56"/>
    <p:sldId id="399"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413" r:id="rId70"/>
    <p:sldId id="414" r:id="rId71"/>
    <p:sldId id="415" r:id="rId72"/>
    <p:sldId id="331" r:id="rId73"/>
    <p:sldId id="417" r:id="rId74"/>
    <p:sldId id="418" r:id="rId75"/>
    <p:sldId id="419" r:id="rId76"/>
    <p:sldId id="420" r:id="rId77"/>
    <p:sldId id="421" r:id="rId78"/>
    <p:sldId id="422" r:id="rId79"/>
    <p:sldId id="423" r:id="rId80"/>
    <p:sldId id="416" r:id="rId81"/>
    <p:sldId id="424" r:id="rId82"/>
    <p:sldId id="425" r:id="rId83"/>
    <p:sldId id="426" r:id="rId84"/>
    <p:sldId id="427" r:id="rId85"/>
    <p:sldId id="428" r:id="rId86"/>
    <p:sldId id="429" r:id="rId87"/>
    <p:sldId id="430" r:id="rId88"/>
    <p:sldId id="431" r:id="rId89"/>
    <p:sldId id="333" r:id="rId90"/>
    <p:sldId id="432" r:id="rId91"/>
    <p:sldId id="334" r:id="rId92"/>
    <p:sldId id="398" r:id="rId93"/>
    <p:sldId id="433" r:id="rId94"/>
    <p:sldId id="396" r:id="rId95"/>
    <p:sldId id="434" r:id="rId96"/>
    <p:sldId id="435" r:id="rId97"/>
    <p:sldId id="436" r:id="rId98"/>
    <p:sldId id="437" r:id="rId99"/>
    <p:sldId id="438" r:id="rId100"/>
    <p:sldId id="439" r:id="rId101"/>
    <p:sldId id="440" r:id="rId102"/>
    <p:sldId id="441" r:id="rId103"/>
    <p:sldId id="442" r:id="rId104"/>
    <p:sldId id="443" r:id="rId105"/>
    <p:sldId id="274" r:id="rId106"/>
    <p:sldId id="444" r:id="rId107"/>
    <p:sldId id="446" r:id="rId108"/>
    <p:sldId id="447" r:id="rId109"/>
    <p:sldId id="448" r:id="rId110"/>
    <p:sldId id="449" r:id="rId111"/>
    <p:sldId id="451" r:id="rId112"/>
    <p:sldId id="452" r:id="rId113"/>
    <p:sldId id="453" r:id="rId114"/>
    <p:sldId id="454" r:id="rId115"/>
    <p:sldId id="455" r:id="rId116"/>
    <p:sldId id="456" r:id="rId117"/>
    <p:sldId id="457" r:id="rId118"/>
    <p:sldId id="458" r:id="rId119"/>
    <p:sldId id="459" r:id="rId120"/>
    <p:sldId id="460" r:id="rId121"/>
    <p:sldId id="336" r:id="rId122"/>
    <p:sldId id="461" r:id="rId123"/>
    <p:sldId id="462" r:id="rId124"/>
    <p:sldId id="463" r:id="rId125"/>
    <p:sldId id="464" r:id="rId126"/>
    <p:sldId id="465" r:id="rId127"/>
    <p:sldId id="466" r:id="rId128"/>
    <p:sldId id="467" r:id="rId129"/>
    <p:sldId id="335" r:id="rId130"/>
    <p:sldId id="468" r:id="rId131"/>
    <p:sldId id="469" r:id="rId132"/>
    <p:sldId id="470" r:id="rId133"/>
    <p:sldId id="471" r:id="rId134"/>
    <p:sldId id="472" r:id="rId135"/>
    <p:sldId id="473" r:id="rId136"/>
    <p:sldId id="474" r:id="rId137"/>
    <p:sldId id="475" r:id="rId138"/>
    <p:sldId id="476" r:id="rId139"/>
    <p:sldId id="477" r:id="rId140"/>
    <p:sldId id="337" r:id="rId141"/>
    <p:sldId id="478" r:id="rId142"/>
    <p:sldId id="479" r:id="rId143"/>
    <p:sldId id="480" r:id="rId144"/>
    <p:sldId id="481" r:id="rId145"/>
    <p:sldId id="482" r:id="rId146"/>
    <p:sldId id="485" r:id="rId147"/>
    <p:sldId id="486" r:id="rId148"/>
    <p:sldId id="483" r:id="rId149"/>
    <p:sldId id="484" r:id="rId150"/>
    <p:sldId id="338" r:id="rId151"/>
    <p:sldId id="487" r:id="rId152"/>
    <p:sldId id="490" r:id="rId153"/>
    <p:sldId id="489" r:id="rId154"/>
    <p:sldId id="488" r:id="rId155"/>
    <p:sldId id="491" r:id="rId156"/>
    <p:sldId id="492" r:id="rId157"/>
    <p:sldId id="339" r:id="rId158"/>
    <p:sldId id="493" r:id="rId159"/>
    <p:sldId id="494" r:id="rId160"/>
    <p:sldId id="495" r:id="rId161"/>
    <p:sldId id="496" r:id="rId162"/>
    <p:sldId id="497" r:id="rId163"/>
    <p:sldId id="498" r:id="rId164"/>
    <p:sldId id="499" r:id="rId165"/>
    <p:sldId id="500" r:id="rId166"/>
    <p:sldId id="340" r:id="rId167"/>
    <p:sldId id="501" r:id="rId168"/>
    <p:sldId id="502" r:id="rId169"/>
    <p:sldId id="503" r:id="rId170"/>
    <p:sldId id="504" r:id="rId171"/>
    <p:sldId id="505" r:id="rId172"/>
    <p:sldId id="506" r:id="rId173"/>
    <p:sldId id="507" r:id="rId17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4942"/>
    <a:srgbClr val="E34135"/>
    <a:srgbClr val="5E137F"/>
    <a:srgbClr val="1E0444"/>
    <a:srgbClr val="A92117"/>
    <a:srgbClr val="C0261A"/>
    <a:srgbClr val="CD5737"/>
    <a:srgbClr val="91810D"/>
    <a:srgbClr val="735201"/>
    <a:srgbClr val="5B4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919" autoAdjust="0"/>
  </p:normalViewPr>
  <p:slideViewPr>
    <p:cSldViewPr>
      <p:cViewPr varScale="1">
        <p:scale>
          <a:sx n="139" d="100"/>
          <a:sy n="139" d="100"/>
        </p:scale>
        <p:origin x="-10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notesMaster" Target="notesMasters/notesMaster1.xml"/><Relationship Id="rId176" Type="http://schemas.openxmlformats.org/officeDocument/2006/relationships/printerSettings" Target="printerSettings/printerSettings1.bin"/><Relationship Id="rId177" Type="http://schemas.openxmlformats.org/officeDocument/2006/relationships/presProps" Target="presProps.xml"/><Relationship Id="rId178" Type="http://schemas.openxmlformats.org/officeDocument/2006/relationships/viewProps" Target="viewProps.xml"/><Relationship Id="rId179" Type="http://schemas.openxmlformats.org/officeDocument/2006/relationships/theme" Target="theme/theme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B4DF04-1869-48DA-92D3-5F188FAD3AF8}" type="datetimeFigureOut">
              <a:rPr lang="es-ES" smtClean="0"/>
              <a:pPr/>
              <a:t>11/5/16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EDA8B-3321-4DCF-9EF7-A858253D7CCB}" type="slidenum">
              <a:rPr lang="es-ES" smtClean="0"/>
              <a:pPr/>
              <a:t>‹Nr.›</a:t>
            </a:fld>
            <a:endParaRPr lang="es-ES"/>
          </a:p>
        </p:txBody>
      </p:sp>
    </p:spTree>
    <p:extLst>
      <p:ext uri="{BB962C8B-B14F-4D97-AF65-F5344CB8AC3E}">
        <p14:creationId xmlns:p14="http://schemas.microsoft.com/office/powerpoint/2010/main" val="237071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lgn="just">
              <a:spcAft>
                <a:spcPts val="0"/>
              </a:spcAft>
            </a:pPr>
            <a:r>
              <a:rPr lang="es-ES" sz="1200" dirty="0" err="1" smtClean="0">
                <a:latin typeface="Times New Roman"/>
                <a:ea typeface="Batang"/>
              </a:rPr>
              <a:t>Addel</a:t>
            </a:r>
            <a:r>
              <a:rPr lang="es-ES" sz="1200" dirty="0" smtClean="0">
                <a:latin typeface="Times New Roman"/>
                <a:ea typeface="Batang"/>
              </a:rPr>
              <a:t> </a:t>
            </a:r>
            <a:r>
              <a:rPr lang="es-ES" sz="1200" dirty="0" err="1" smtClean="0">
                <a:latin typeface="Times New Roman"/>
                <a:ea typeface="Batang"/>
              </a:rPr>
              <a:t>Ghany</a:t>
            </a:r>
            <a:r>
              <a:rPr lang="es-ES" sz="1200" dirty="0" smtClean="0">
                <a:latin typeface="Times New Roman"/>
                <a:ea typeface="Batang"/>
              </a:rPr>
              <a:t> </a:t>
            </a:r>
            <a:r>
              <a:rPr lang="es-ES" sz="1200" dirty="0" err="1" smtClean="0">
                <a:latin typeface="Times New Roman"/>
                <a:ea typeface="Batang"/>
              </a:rPr>
              <a:t>Melara</a:t>
            </a:r>
            <a:r>
              <a:rPr lang="es-ES" sz="1200" dirty="0" smtClean="0">
                <a:latin typeface="Times New Roman"/>
                <a:ea typeface="Batang"/>
              </a:rPr>
              <a:t> Navío, </a:t>
            </a:r>
            <a:r>
              <a:rPr lang="es-ES" sz="1200" i="1" dirty="0" smtClean="0">
                <a:latin typeface="Times New Roman"/>
                <a:ea typeface="Batang"/>
              </a:rPr>
              <a:t>El Corán, traducción comentada, </a:t>
            </a:r>
            <a:r>
              <a:rPr lang="es-ES" sz="1200" dirty="0" err="1" smtClean="0">
                <a:latin typeface="Times New Roman"/>
                <a:ea typeface="Batang"/>
              </a:rPr>
              <a:t>Nuredduna</a:t>
            </a:r>
            <a:r>
              <a:rPr lang="es-ES" sz="1200" dirty="0" smtClean="0">
                <a:latin typeface="Times New Roman"/>
                <a:ea typeface="Batang"/>
              </a:rPr>
              <a:t> Ediciones, Palma de Mallorca, 1998.  </a:t>
            </a:r>
            <a:endParaRPr lang="es-ES" dirty="0" smtClean="0">
              <a:latin typeface="Times New Roman"/>
              <a:ea typeface="Batang"/>
            </a:endParaRPr>
          </a:p>
          <a:p>
            <a:pPr marL="144145" indent="-144145" algn="just">
              <a:spcAft>
                <a:spcPts val="0"/>
              </a:spcAft>
            </a:pPr>
            <a:r>
              <a:rPr lang="en-GB" sz="1200" dirty="0" err="1" smtClean="0">
                <a:latin typeface="Times New Roman"/>
                <a:ea typeface="Batang"/>
              </a:rPr>
              <a:t>Raimundo</a:t>
            </a:r>
            <a:r>
              <a:rPr lang="en-GB" sz="1200" dirty="0" smtClean="0">
                <a:latin typeface="Times New Roman"/>
                <a:ea typeface="Batang"/>
              </a:rPr>
              <a:t> </a:t>
            </a:r>
            <a:r>
              <a:rPr lang="en-GB" sz="1200" dirty="0" err="1" smtClean="0">
                <a:latin typeface="Times New Roman"/>
                <a:ea typeface="Batang"/>
              </a:rPr>
              <a:t>Panikkar</a:t>
            </a:r>
            <a:r>
              <a:rPr lang="en-GB" sz="1200" dirty="0" smtClean="0">
                <a:latin typeface="Times New Roman"/>
                <a:ea typeface="Batang"/>
              </a:rPr>
              <a:t>, ed.,</a:t>
            </a:r>
            <a:r>
              <a:rPr lang="en-GB" sz="1200" i="1" dirty="0" smtClean="0">
                <a:latin typeface="Times New Roman"/>
                <a:ea typeface="Batang"/>
              </a:rPr>
              <a:t> The Vedic Experience</a:t>
            </a:r>
            <a:r>
              <a:rPr lang="en-GB" sz="1200" dirty="0" smtClean="0">
                <a:latin typeface="Times New Roman"/>
                <a:ea typeface="Batang"/>
              </a:rPr>
              <a:t>, University of California Press, Berkeley, 1977. </a:t>
            </a:r>
            <a:endParaRPr lang="es-ES" dirty="0" smtClean="0"/>
          </a:p>
          <a:p>
            <a:pPr marL="144145" marR="0" indent="-144145" algn="just" defTabSz="914400" rtl="0" eaLnBrk="1" fontAlgn="auto" latinLnBrk="0" hangingPunct="1">
              <a:lnSpc>
                <a:spcPct val="100000"/>
              </a:lnSpc>
              <a:spcBef>
                <a:spcPts val="0"/>
              </a:spcBef>
              <a:spcAft>
                <a:spcPts val="0"/>
              </a:spcAft>
              <a:buClrTx/>
              <a:buSzTx/>
              <a:buFontTx/>
              <a:buNone/>
              <a:tabLst/>
              <a:defRPr/>
            </a:pPr>
            <a:r>
              <a:rPr lang="es-ES" sz="1200" i="1" dirty="0" smtClean="0">
                <a:latin typeface="Times New Roman"/>
                <a:ea typeface="Batang"/>
              </a:rPr>
              <a:t>Biblia del Peregrino</a:t>
            </a:r>
            <a:r>
              <a:rPr lang="es-ES" sz="1200" dirty="0" smtClean="0">
                <a:latin typeface="Times New Roman"/>
                <a:ea typeface="Batang"/>
              </a:rPr>
              <a:t>, Ediciones Mensajero, Bilbao, 1995.</a:t>
            </a:r>
            <a:endParaRPr lang="es-ES" dirty="0" smtClean="0">
              <a:latin typeface="Times New Roman"/>
              <a:ea typeface="Batang"/>
            </a:endParaRPr>
          </a:p>
          <a:p>
            <a:pPr marL="144145" indent="-144145" algn="just">
              <a:spcAft>
                <a:spcPts val="0"/>
              </a:spcAft>
            </a:pPr>
            <a:r>
              <a:rPr lang="es-ES" sz="1200" i="1" dirty="0" smtClean="0">
                <a:latin typeface="Times New Roman"/>
                <a:ea typeface="Batang"/>
              </a:rPr>
              <a:t>Dos grandes maestros del taoísmo</a:t>
            </a:r>
            <a:r>
              <a:rPr lang="es-ES" sz="1200" dirty="0" smtClean="0">
                <a:latin typeface="Times New Roman"/>
                <a:ea typeface="Batang"/>
              </a:rPr>
              <a:t>, Editora Nacional, Madrid, 1983.</a:t>
            </a:r>
            <a:endParaRPr lang="es-ES" dirty="0" smtClean="0">
              <a:latin typeface="Times New Roman"/>
              <a:ea typeface="Batang"/>
            </a:endParaRPr>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25</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lgn="just">
              <a:spcAft>
                <a:spcPts val="0"/>
              </a:spcAft>
            </a:pPr>
            <a:r>
              <a:rPr lang="es-ES" sz="1200" dirty="0" smtClean="0">
                <a:solidFill>
                  <a:schemeClr val="tx2">
                    <a:lumMod val="10000"/>
                  </a:schemeClr>
                </a:solidFill>
                <a:latin typeface="Times New Roman"/>
                <a:ea typeface="Batang"/>
              </a:rPr>
              <a:t>Confucio, </a:t>
            </a:r>
            <a:r>
              <a:rPr lang="es-ES" sz="1200" i="1" dirty="0" smtClean="0">
                <a:solidFill>
                  <a:schemeClr val="tx2">
                    <a:lumMod val="10000"/>
                  </a:schemeClr>
                </a:solidFill>
                <a:latin typeface="Times New Roman"/>
                <a:ea typeface="Batang"/>
              </a:rPr>
              <a:t>Los cuatro libros clásicos,</a:t>
            </a:r>
            <a:r>
              <a:rPr lang="es-ES" sz="1200" dirty="0" smtClean="0">
                <a:solidFill>
                  <a:schemeClr val="tx2">
                    <a:lumMod val="10000"/>
                  </a:schemeClr>
                </a:solidFill>
                <a:latin typeface="Times New Roman"/>
                <a:ea typeface="Batang"/>
              </a:rPr>
              <a:t> Ediciones B, Barcelona, 1997.</a:t>
            </a:r>
            <a:endParaRPr lang="es-ES" dirty="0" smtClean="0">
              <a:solidFill>
                <a:schemeClr val="tx2">
                  <a:lumMod val="10000"/>
                </a:schemeClr>
              </a:solidFill>
              <a:latin typeface="Times New Roman"/>
              <a:ea typeface="Batang"/>
            </a:endParaRPr>
          </a:p>
          <a:p>
            <a:pPr marL="144145" indent="-144145" algn="just">
              <a:spcAft>
                <a:spcPts val="0"/>
              </a:spcAft>
            </a:pPr>
            <a:r>
              <a:rPr lang="es-ES" sz="1200" dirty="0" err="1" smtClean="0">
                <a:solidFill>
                  <a:schemeClr val="tx2">
                    <a:lumMod val="10000"/>
                  </a:schemeClr>
                </a:solidFill>
                <a:latin typeface="Times New Roman"/>
                <a:ea typeface="Batang"/>
              </a:rPr>
              <a:t>Addel</a:t>
            </a:r>
            <a:r>
              <a:rPr lang="es-ES" sz="1200" dirty="0" smtClean="0">
                <a:solidFill>
                  <a:schemeClr val="tx2">
                    <a:lumMod val="10000"/>
                  </a:schemeClr>
                </a:solidFill>
                <a:latin typeface="Times New Roman"/>
                <a:ea typeface="Batang"/>
              </a:rPr>
              <a:t> </a:t>
            </a:r>
            <a:r>
              <a:rPr lang="es-ES" sz="1200" dirty="0" err="1" smtClean="0">
                <a:solidFill>
                  <a:schemeClr val="tx2">
                    <a:lumMod val="10000"/>
                  </a:schemeClr>
                </a:solidFill>
                <a:latin typeface="Times New Roman"/>
                <a:ea typeface="Batang"/>
              </a:rPr>
              <a:t>Ghany</a:t>
            </a:r>
            <a:r>
              <a:rPr lang="es-ES" sz="1200" dirty="0" smtClean="0">
                <a:solidFill>
                  <a:schemeClr val="tx2">
                    <a:lumMod val="10000"/>
                  </a:schemeClr>
                </a:solidFill>
                <a:latin typeface="Times New Roman"/>
                <a:ea typeface="Batang"/>
              </a:rPr>
              <a:t> </a:t>
            </a:r>
            <a:r>
              <a:rPr lang="es-ES" sz="1200" dirty="0" err="1" smtClean="0">
                <a:solidFill>
                  <a:schemeClr val="tx2">
                    <a:lumMod val="10000"/>
                  </a:schemeClr>
                </a:solidFill>
                <a:latin typeface="Times New Roman"/>
                <a:ea typeface="Batang"/>
              </a:rPr>
              <a:t>Melara</a:t>
            </a:r>
            <a:r>
              <a:rPr lang="es-ES" sz="1200" dirty="0" smtClean="0">
                <a:solidFill>
                  <a:schemeClr val="tx2">
                    <a:lumMod val="10000"/>
                  </a:schemeClr>
                </a:solidFill>
                <a:latin typeface="Times New Roman"/>
                <a:ea typeface="Batang"/>
              </a:rPr>
              <a:t> Navío, </a:t>
            </a:r>
            <a:r>
              <a:rPr lang="es-ES" sz="1200" i="1" dirty="0" smtClean="0">
                <a:solidFill>
                  <a:schemeClr val="tx2">
                    <a:lumMod val="10000"/>
                  </a:schemeClr>
                </a:solidFill>
                <a:latin typeface="Times New Roman"/>
                <a:ea typeface="Batang"/>
              </a:rPr>
              <a:t>El Corán, traducción comentada, </a:t>
            </a:r>
            <a:r>
              <a:rPr lang="es-ES" sz="1200" dirty="0" err="1" smtClean="0">
                <a:solidFill>
                  <a:schemeClr val="tx2">
                    <a:lumMod val="10000"/>
                  </a:schemeClr>
                </a:solidFill>
                <a:latin typeface="Times New Roman"/>
                <a:ea typeface="Batang"/>
              </a:rPr>
              <a:t>Nuredduna</a:t>
            </a:r>
            <a:r>
              <a:rPr lang="es-ES" sz="1200" dirty="0" smtClean="0">
                <a:solidFill>
                  <a:schemeClr val="tx2">
                    <a:lumMod val="10000"/>
                  </a:schemeClr>
                </a:solidFill>
                <a:latin typeface="Times New Roman"/>
                <a:ea typeface="Batang"/>
              </a:rPr>
              <a:t> Ediciones, Palma de Mallorca, 1998.</a:t>
            </a:r>
            <a:endParaRPr lang="es-ES" dirty="0" smtClean="0">
              <a:solidFill>
                <a:schemeClr val="tx2">
                  <a:lumMod val="10000"/>
                </a:schemeClr>
              </a:solidFill>
              <a:latin typeface="Times New Roman"/>
              <a:ea typeface="Batang"/>
            </a:endParaRPr>
          </a:p>
          <a:p>
            <a:pPr marL="144145" indent="-144145" algn="just">
              <a:spcAft>
                <a:spcPts val="0"/>
              </a:spcAft>
            </a:pPr>
            <a:r>
              <a:rPr lang="es-ES" sz="1200" i="1" dirty="0" smtClean="0">
                <a:solidFill>
                  <a:schemeClr val="tx2">
                    <a:lumMod val="10000"/>
                  </a:schemeClr>
                </a:solidFill>
                <a:latin typeface="Times New Roman"/>
                <a:ea typeface="Batang"/>
              </a:rPr>
              <a:t>Biblia del Peregrino</a:t>
            </a:r>
            <a:r>
              <a:rPr lang="es-ES" sz="1200" dirty="0" smtClean="0">
                <a:solidFill>
                  <a:schemeClr val="tx2">
                    <a:lumMod val="10000"/>
                  </a:schemeClr>
                </a:solidFill>
                <a:latin typeface="Times New Roman"/>
                <a:ea typeface="Batang"/>
              </a:rPr>
              <a:t>, Ediciones Mensajero, Bilbao, 1995.</a:t>
            </a:r>
            <a:endParaRPr lang="es-ES" dirty="0" smtClean="0">
              <a:solidFill>
                <a:schemeClr val="tx2">
                  <a:lumMod val="1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39</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spcAft>
                <a:spcPts val="0"/>
              </a:spcAft>
            </a:pPr>
            <a:r>
              <a:rPr lang="es-ES" sz="1200" dirty="0" err="1" smtClean="0">
                <a:solidFill>
                  <a:schemeClr val="accent2">
                    <a:lumMod val="50000"/>
                  </a:schemeClr>
                </a:solidFill>
                <a:latin typeface="Times New Roman"/>
                <a:ea typeface="Batang"/>
              </a:rPr>
              <a:t>Sun</a:t>
            </a:r>
            <a:r>
              <a:rPr lang="es-ES" sz="1200" dirty="0" smtClean="0">
                <a:solidFill>
                  <a:schemeClr val="accent2">
                    <a:lumMod val="50000"/>
                  </a:schemeClr>
                </a:solidFill>
                <a:latin typeface="Times New Roman"/>
                <a:ea typeface="Batang"/>
              </a:rPr>
              <a:t> </a:t>
            </a:r>
            <a:r>
              <a:rPr lang="es-ES" sz="1200" dirty="0" err="1" smtClean="0">
                <a:solidFill>
                  <a:schemeClr val="accent2">
                    <a:lumMod val="50000"/>
                  </a:schemeClr>
                </a:solidFill>
                <a:latin typeface="Times New Roman"/>
                <a:ea typeface="Batang"/>
              </a:rPr>
              <a:t>Myung</a:t>
            </a:r>
            <a:r>
              <a:rPr lang="es-ES" sz="1200" dirty="0" smtClean="0">
                <a:solidFill>
                  <a:schemeClr val="accent2">
                    <a:lumMod val="50000"/>
                  </a:schemeClr>
                </a:solidFill>
                <a:latin typeface="Times New Roman"/>
                <a:ea typeface="Batang"/>
              </a:rPr>
              <a:t> </a:t>
            </a:r>
            <a:r>
              <a:rPr lang="es-ES" sz="1200" dirty="0" err="1" smtClean="0">
                <a:solidFill>
                  <a:schemeClr val="accent2">
                    <a:lumMod val="50000"/>
                  </a:schemeClr>
                </a:solidFill>
                <a:latin typeface="Times New Roman"/>
                <a:ea typeface="Batang"/>
              </a:rPr>
              <a:t>Moon</a:t>
            </a:r>
            <a:r>
              <a:rPr lang="es-ES" sz="1200" dirty="0" smtClean="0">
                <a:solidFill>
                  <a:schemeClr val="accent2">
                    <a:lumMod val="50000"/>
                  </a:schemeClr>
                </a:solidFill>
                <a:latin typeface="Times New Roman"/>
                <a:ea typeface="Batang"/>
              </a:rPr>
              <a:t>, </a:t>
            </a:r>
            <a:r>
              <a:rPr lang="es-ES" sz="1200" i="1" dirty="0" smtClean="0">
                <a:solidFill>
                  <a:schemeClr val="accent2">
                    <a:lumMod val="50000"/>
                  </a:schemeClr>
                </a:solidFill>
                <a:latin typeface="Times New Roman"/>
                <a:ea typeface="Batang"/>
              </a:rPr>
              <a:t>Selecciones de charlas</a:t>
            </a:r>
            <a:r>
              <a:rPr lang="es-ES" sz="1200" dirty="0" smtClean="0">
                <a:solidFill>
                  <a:schemeClr val="accent2">
                    <a:lumMod val="50000"/>
                  </a:schemeClr>
                </a:solidFill>
                <a:latin typeface="Times New Roman"/>
                <a:ea typeface="Batang"/>
              </a:rPr>
              <a:t>, Seúl, </a:t>
            </a:r>
            <a:r>
              <a:rPr lang="es-ES" sz="1200" dirty="0" err="1" smtClean="0">
                <a:solidFill>
                  <a:schemeClr val="accent2">
                    <a:lumMod val="50000"/>
                  </a:schemeClr>
                </a:solidFill>
                <a:latin typeface="Times New Roman"/>
                <a:ea typeface="Batang"/>
              </a:rPr>
              <a:t>HSA-UWC</a:t>
            </a:r>
            <a:r>
              <a:rPr lang="es-ES" sz="1200" dirty="0" smtClean="0">
                <a:solidFill>
                  <a:schemeClr val="accent2">
                    <a:lumMod val="50000"/>
                  </a:schemeClr>
                </a:solidFill>
                <a:latin typeface="Times New Roman"/>
                <a:ea typeface="Batang"/>
              </a:rPr>
              <a:t>, 277:197, (16 de abril de 1996).</a:t>
            </a:r>
            <a:endParaRPr lang="es-ES" dirty="0" smtClean="0">
              <a:solidFill>
                <a:schemeClr val="accent2">
                  <a:lumMod val="50000"/>
                </a:schemeClr>
              </a:solidFill>
              <a:latin typeface="Times New Roman"/>
              <a:ea typeface="Batang"/>
            </a:endParaRPr>
          </a:p>
          <a:p>
            <a:pPr marL="144145" indent="-144145" algn="just">
              <a:spcAft>
                <a:spcPts val="0"/>
              </a:spcAft>
            </a:pPr>
            <a:r>
              <a:rPr lang="en-GB" sz="1200" i="1" dirty="0" smtClean="0">
                <a:solidFill>
                  <a:schemeClr val="accent2">
                    <a:lumMod val="50000"/>
                  </a:schemeClr>
                </a:solidFill>
                <a:latin typeface="Times New Roman"/>
                <a:ea typeface="Batang"/>
              </a:rPr>
              <a:t>The </a:t>
            </a:r>
            <a:r>
              <a:rPr lang="en-GB" sz="1200" i="1" dirty="0" err="1" smtClean="0">
                <a:solidFill>
                  <a:schemeClr val="accent2">
                    <a:lumMod val="50000"/>
                  </a:schemeClr>
                </a:solidFill>
                <a:latin typeface="Times New Roman"/>
                <a:ea typeface="Batang"/>
              </a:rPr>
              <a:t>Babilonian</a:t>
            </a:r>
            <a:r>
              <a:rPr lang="en-GB" sz="1200" i="1" dirty="0" smtClean="0">
                <a:solidFill>
                  <a:schemeClr val="accent2">
                    <a:lumMod val="50000"/>
                  </a:schemeClr>
                </a:solidFill>
                <a:latin typeface="Times New Roman"/>
                <a:ea typeface="Batang"/>
              </a:rPr>
              <a:t> Talmud</a:t>
            </a:r>
            <a:r>
              <a:rPr lang="en-GB" sz="1200" dirty="0" smtClean="0">
                <a:solidFill>
                  <a:schemeClr val="accent2">
                    <a:lumMod val="50000"/>
                  </a:schemeClr>
                </a:solidFill>
                <a:latin typeface="Times New Roman"/>
                <a:ea typeface="Batang"/>
              </a:rPr>
              <a:t>, </a:t>
            </a:r>
            <a:r>
              <a:rPr lang="en-GB" sz="1200" dirty="0" err="1" smtClean="0">
                <a:solidFill>
                  <a:schemeClr val="accent2">
                    <a:lumMod val="50000"/>
                  </a:schemeClr>
                </a:solidFill>
                <a:latin typeface="Times New Roman"/>
                <a:ea typeface="Batang"/>
              </a:rPr>
              <a:t>Socino</a:t>
            </a:r>
            <a:r>
              <a:rPr lang="en-GB" sz="1200" dirty="0" smtClean="0">
                <a:solidFill>
                  <a:schemeClr val="accent2">
                    <a:lumMod val="50000"/>
                  </a:schemeClr>
                </a:solidFill>
                <a:latin typeface="Times New Roman"/>
                <a:ea typeface="Batang"/>
              </a:rPr>
              <a:t> Press, New York, 1948.</a:t>
            </a:r>
            <a:endParaRPr lang="es-ES" dirty="0" smtClean="0">
              <a:solidFill>
                <a:schemeClr val="accent2">
                  <a:lumMod val="50000"/>
                </a:schemeClr>
              </a:solidFill>
              <a:latin typeface="Times New Roman"/>
              <a:ea typeface="Batang"/>
            </a:endParaRPr>
          </a:p>
          <a:p>
            <a:pPr marL="107950" indent="-107950" algn="just">
              <a:spcAft>
                <a:spcPts val="0"/>
              </a:spcAft>
            </a:pPr>
            <a:r>
              <a:rPr lang="es-ES" sz="1200" dirty="0" smtClean="0">
                <a:solidFill>
                  <a:schemeClr val="accent2">
                    <a:lumMod val="50000"/>
                  </a:schemeClr>
                </a:solidFill>
                <a:latin typeface="Times New Roman"/>
                <a:ea typeface="Batang"/>
              </a:rPr>
              <a:t>Erich Fromm, </a:t>
            </a:r>
            <a:r>
              <a:rPr lang="es-ES" sz="1200" i="1" dirty="0" smtClean="0">
                <a:solidFill>
                  <a:schemeClr val="accent2">
                    <a:lumMod val="50000"/>
                  </a:schemeClr>
                </a:solidFill>
                <a:latin typeface="Times New Roman"/>
                <a:ea typeface="Batang"/>
              </a:rPr>
              <a:t>Ética y Psicoanálisis</a:t>
            </a:r>
            <a:r>
              <a:rPr lang="es-ES" sz="1200" dirty="0" smtClean="0">
                <a:solidFill>
                  <a:schemeClr val="accent2">
                    <a:lumMod val="50000"/>
                  </a:schemeClr>
                </a:solidFill>
                <a:latin typeface="Times New Roman"/>
                <a:ea typeface="Batang"/>
              </a:rPr>
              <a:t>, Fondo de Cultura Económica, México, 1977, p. 255.</a:t>
            </a:r>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40</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lgn="just">
              <a:spcAft>
                <a:spcPts val="0"/>
              </a:spcAft>
            </a:pPr>
            <a:r>
              <a:rPr lang="en-GB" sz="1200" dirty="0" smtClean="0">
                <a:solidFill>
                  <a:schemeClr val="accent2">
                    <a:lumMod val="50000"/>
                  </a:schemeClr>
                </a:solidFill>
                <a:latin typeface="Times New Roman"/>
                <a:ea typeface="Batang"/>
              </a:rPr>
              <a:t> </a:t>
            </a:r>
            <a:r>
              <a:rPr lang="es-ES" sz="1200" i="1" kern="1200" dirty="0" smtClean="0">
                <a:solidFill>
                  <a:schemeClr val="tx1"/>
                </a:solidFill>
                <a:latin typeface="+mn-lt"/>
                <a:ea typeface="+mn-ea"/>
                <a:cs typeface="+mn-cs"/>
              </a:rPr>
              <a:t>Biblia del Peregrino</a:t>
            </a:r>
            <a:r>
              <a:rPr lang="es-ES" sz="1200" kern="1200" dirty="0" smtClean="0">
                <a:solidFill>
                  <a:schemeClr val="tx1"/>
                </a:solidFill>
                <a:latin typeface="+mn-lt"/>
                <a:ea typeface="+mn-ea"/>
                <a:cs typeface="+mn-cs"/>
              </a:rPr>
              <a:t>, Ediciones Mensajero, Bilbao, 1995.</a:t>
            </a:r>
            <a:endParaRPr lang="es-ES" dirty="0" smtClean="0">
              <a:solidFill>
                <a:schemeClr val="accent2">
                  <a:lumMod val="50000"/>
                </a:schemeClr>
              </a:solidFill>
              <a:latin typeface="Times New Roman"/>
              <a:ea typeface="Batang"/>
            </a:endParaRPr>
          </a:p>
          <a:p>
            <a:pPr marL="144145" indent="-144145" algn="just">
              <a:spcAft>
                <a:spcPts val="0"/>
              </a:spcAft>
            </a:pPr>
            <a:r>
              <a:rPr lang="en-GB" sz="1200" dirty="0" smtClean="0">
                <a:solidFill>
                  <a:schemeClr val="accent2">
                    <a:lumMod val="50000"/>
                  </a:schemeClr>
                </a:solidFill>
                <a:latin typeface="Times New Roman"/>
                <a:ea typeface="Batang"/>
              </a:rPr>
              <a:t>  A. Wilson, ed., </a:t>
            </a:r>
            <a:r>
              <a:rPr lang="en-GB" sz="1200" i="1" dirty="0" smtClean="0">
                <a:solidFill>
                  <a:schemeClr val="accent2">
                    <a:lumMod val="50000"/>
                  </a:schemeClr>
                </a:solidFill>
                <a:latin typeface="Times New Roman"/>
                <a:ea typeface="Batang"/>
              </a:rPr>
              <a:t>World Scripture,</a:t>
            </a:r>
            <a:r>
              <a:rPr lang="en-GB" sz="1800" dirty="0" smtClean="0">
                <a:solidFill>
                  <a:schemeClr val="accent2">
                    <a:lumMod val="50000"/>
                  </a:schemeClr>
                </a:solidFill>
                <a:latin typeface="Arial"/>
                <a:ea typeface="Batang"/>
              </a:rPr>
              <a:t> </a:t>
            </a:r>
            <a:r>
              <a:rPr lang="en-GB" sz="1200" i="1" dirty="0" smtClean="0">
                <a:solidFill>
                  <a:schemeClr val="accent2">
                    <a:lumMod val="50000"/>
                  </a:schemeClr>
                </a:solidFill>
                <a:latin typeface="Times New Roman"/>
                <a:ea typeface="Batang"/>
              </a:rPr>
              <a:t>A Comparative Anthology of Sacred Texts</a:t>
            </a:r>
            <a:r>
              <a:rPr lang="en-GB" sz="1200" dirty="0" smtClean="0">
                <a:solidFill>
                  <a:schemeClr val="accent2">
                    <a:lumMod val="50000"/>
                  </a:schemeClr>
                </a:solidFill>
                <a:latin typeface="Times New Roman"/>
                <a:ea typeface="Batang"/>
              </a:rPr>
              <a:t>, </a:t>
            </a:r>
            <a:r>
              <a:rPr lang="en-GB" sz="1200" dirty="0" err="1" smtClean="0">
                <a:solidFill>
                  <a:schemeClr val="accent2">
                    <a:lumMod val="50000"/>
                  </a:schemeClr>
                </a:solidFill>
                <a:latin typeface="Times New Roman"/>
                <a:ea typeface="Batang"/>
              </a:rPr>
              <a:t>Parangon</a:t>
            </a:r>
            <a:r>
              <a:rPr lang="en-GB" sz="1200" dirty="0" smtClean="0">
                <a:solidFill>
                  <a:schemeClr val="accent2">
                    <a:lumMod val="50000"/>
                  </a:schemeClr>
                </a:solidFill>
                <a:latin typeface="Times New Roman"/>
                <a:ea typeface="Batang"/>
              </a:rPr>
              <a:t> House, New York, 1991, p. 152.</a:t>
            </a:r>
            <a:endParaRPr lang="es-ES" dirty="0" smtClean="0">
              <a:solidFill>
                <a:schemeClr val="accent2">
                  <a:lumMod val="50000"/>
                </a:schemeClr>
              </a:solidFill>
              <a:latin typeface="Times New Roman"/>
              <a:ea typeface="Batang"/>
            </a:endParaRPr>
          </a:p>
          <a:p>
            <a:pPr marL="144145" indent="-144145" algn="just">
              <a:spcAft>
                <a:spcPts val="0"/>
              </a:spcAft>
            </a:pPr>
            <a:r>
              <a:rPr lang="es-ES" sz="1200" dirty="0" smtClean="0">
                <a:solidFill>
                  <a:schemeClr val="accent2">
                    <a:lumMod val="50000"/>
                  </a:schemeClr>
                </a:solidFill>
                <a:latin typeface="Times New Roman"/>
                <a:ea typeface="Batang"/>
              </a:rPr>
              <a:t>  </a:t>
            </a:r>
            <a:r>
              <a:rPr lang="es-ES" sz="1200" i="1" dirty="0" smtClean="0">
                <a:solidFill>
                  <a:schemeClr val="accent2">
                    <a:lumMod val="50000"/>
                  </a:schemeClr>
                </a:solidFill>
                <a:latin typeface="Times New Roman"/>
                <a:ea typeface="Batang"/>
              </a:rPr>
              <a:t>El </a:t>
            </a:r>
            <a:r>
              <a:rPr lang="es-ES" sz="1200" i="1" dirty="0" err="1" smtClean="0">
                <a:solidFill>
                  <a:schemeClr val="accent2">
                    <a:lumMod val="50000"/>
                  </a:schemeClr>
                </a:solidFill>
                <a:latin typeface="Times New Roman"/>
                <a:ea typeface="Batang"/>
              </a:rPr>
              <a:t>Dhammapada</a:t>
            </a:r>
            <a:r>
              <a:rPr lang="es-ES" sz="1200" i="1" dirty="0" smtClean="0">
                <a:solidFill>
                  <a:schemeClr val="accent2">
                    <a:lumMod val="50000"/>
                  </a:schemeClr>
                </a:solidFill>
                <a:latin typeface="Times New Roman"/>
                <a:ea typeface="Batang"/>
              </a:rPr>
              <a:t>, camino de perfección</a:t>
            </a:r>
            <a:r>
              <a:rPr lang="es-ES" sz="1200" dirty="0" smtClean="0">
                <a:solidFill>
                  <a:schemeClr val="accent2">
                    <a:lumMod val="50000"/>
                  </a:schemeClr>
                </a:solidFill>
                <a:latin typeface="Times New Roman"/>
                <a:ea typeface="Batang"/>
              </a:rPr>
              <a:t>, Editorial Diana, México, 1976.</a:t>
            </a:r>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41</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lgn="just">
              <a:spcAft>
                <a:spcPts val="0"/>
              </a:spcAft>
            </a:pPr>
            <a:r>
              <a:rPr lang="es-ES" sz="1200" i="1" dirty="0" err="1" smtClean="0">
                <a:solidFill>
                  <a:schemeClr val="accent2">
                    <a:lumMod val="50000"/>
                  </a:schemeClr>
                </a:solidFill>
                <a:latin typeface="Times New Roman"/>
                <a:ea typeface="Batang"/>
              </a:rPr>
              <a:t>Bhagavad</a:t>
            </a:r>
            <a:r>
              <a:rPr lang="es-ES" sz="1200" i="1" dirty="0" smtClean="0">
                <a:solidFill>
                  <a:schemeClr val="accent2">
                    <a:lumMod val="50000"/>
                  </a:schemeClr>
                </a:solidFill>
                <a:latin typeface="Times New Roman"/>
                <a:ea typeface="Batang"/>
              </a:rPr>
              <a:t> Gita</a:t>
            </a:r>
            <a:r>
              <a:rPr lang="es-ES" sz="1200" dirty="0" smtClean="0">
                <a:solidFill>
                  <a:schemeClr val="accent2">
                    <a:lumMod val="50000"/>
                  </a:schemeClr>
                </a:solidFill>
                <a:latin typeface="Times New Roman"/>
                <a:ea typeface="Batang"/>
              </a:rPr>
              <a:t>, </a:t>
            </a:r>
            <a:r>
              <a:rPr lang="es-ES" sz="1200" dirty="0" err="1" smtClean="0">
                <a:solidFill>
                  <a:schemeClr val="accent2">
                    <a:lumMod val="50000"/>
                  </a:schemeClr>
                </a:solidFill>
                <a:latin typeface="Times New Roman"/>
                <a:ea typeface="Batang"/>
              </a:rPr>
              <a:t>Trotta</a:t>
            </a:r>
            <a:r>
              <a:rPr lang="es-ES" sz="1200" dirty="0" smtClean="0">
                <a:solidFill>
                  <a:schemeClr val="accent2">
                    <a:lumMod val="50000"/>
                  </a:schemeClr>
                </a:solidFill>
                <a:latin typeface="Times New Roman"/>
                <a:ea typeface="Batang"/>
              </a:rPr>
              <a:t>, Madrid, 1997.</a:t>
            </a:r>
            <a:endParaRPr lang="es-ES" dirty="0" smtClean="0">
              <a:solidFill>
                <a:schemeClr val="accent2">
                  <a:lumMod val="50000"/>
                </a:schemeClr>
              </a:solidFill>
              <a:latin typeface="Times New Roman"/>
              <a:ea typeface="Batang"/>
            </a:endParaRPr>
          </a:p>
          <a:p>
            <a:pPr marL="144145" indent="-144145" algn="just">
              <a:spcAft>
                <a:spcPts val="0"/>
              </a:spcAft>
            </a:pPr>
            <a:r>
              <a:rPr lang="en-GB" sz="1200" dirty="0" smtClean="0">
                <a:solidFill>
                  <a:schemeClr val="accent2">
                    <a:lumMod val="50000"/>
                  </a:schemeClr>
                </a:solidFill>
                <a:latin typeface="Times New Roman"/>
                <a:ea typeface="Batang"/>
              </a:rPr>
              <a:t>A. Wilson, ed., </a:t>
            </a:r>
            <a:r>
              <a:rPr lang="en-GB" sz="1200" i="1" dirty="0" smtClean="0">
                <a:solidFill>
                  <a:schemeClr val="accent2">
                    <a:lumMod val="50000"/>
                  </a:schemeClr>
                </a:solidFill>
                <a:latin typeface="Times New Roman"/>
                <a:ea typeface="Batang"/>
              </a:rPr>
              <a:t>World Scripture</a:t>
            </a:r>
            <a:r>
              <a:rPr lang="en-GB" sz="1200" dirty="0" smtClean="0">
                <a:solidFill>
                  <a:schemeClr val="accent2">
                    <a:lumMod val="50000"/>
                  </a:schemeClr>
                </a:solidFill>
                <a:latin typeface="Times New Roman"/>
                <a:ea typeface="Batang"/>
              </a:rPr>
              <a:t>,</a:t>
            </a:r>
            <a:r>
              <a:rPr lang="en-GB" sz="1800" dirty="0" smtClean="0">
                <a:solidFill>
                  <a:schemeClr val="accent2">
                    <a:lumMod val="50000"/>
                  </a:schemeClr>
                </a:solidFill>
                <a:latin typeface="Arial"/>
                <a:ea typeface="Batang"/>
              </a:rPr>
              <a:t> </a:t>
            </a:r>
            <a:r>
              <a:rPr lang="en-GB" sz="1200" i="1" dirty="0" smtClean="0">
                <a:solidFill>
                  <a:schemeClr val="accent2">
                    <a:lumMod val="50000"/>
                  </a:schemeClr>
                </a:solidFill>
                <a:latin typeface="Times New Roman"/>
                <a:ea typeface="Batang"/>
              </a:rPr>
              <a:t>A Comparative Anthology of Sacred Texts,</a:t>
            </a:r>
            <a:r>
              <a:rPr lang="en-GB" sz="1200" dirty="0" smtClean="0">
                <a:solidFill>
                  <a:schemeClr val="accent2">
                    <a:lumMod val="50000"/>
                  </a:schemeClr>
                </a:solidFill>
                <a:latin typeface="Times New Roman"/>
                <a:ea typeface="Batang"/>
              </a:rPr>
              <a:t> </a:t>
            </a:r>
            <a:r>
              <a:rPr lang="en-GB" sz="1200" dirty="0" err="1" smtClean="0">
                <a:solidFill>
                  <a:schemeClr val="accent2">
                    <a:lumMod val="50000"/>
                  </a:schemeClr>
                </a:solidFill>
                <a:latin typeface="Times New Roman"/>
                <a:ea typeface="Batang"/>
              </a:rPr>
              <a:t>Parangon</a:t>
            </a:r>
            <a:r>
              <a:rPr lang="en-GB" sz="1200" dirty="0" smtClean="0">
                <a:solidFill>
                  <a:schemeClr val="accent2">
                    <a:lumMod val="50000"/>
                  </a:schemeClr>
                </a:solidFill>
                <a:latin typeface="Times New Roman"/>
                <a:ea typeface="Batang"/>
              </a:rPr>
              <a:t> House, New York, 1991, p. 153.</a:t>
            </a:r>
            <a:endParaRPr lang="es-ES" dirty="0" smtClean="0">
              <a:solidFill>
                <a:schemeClr val="accent2">
                  <a:lumMod val="50000"/>
                </a:schemeClr>
              </a:solidFill>
              <a:latin typeface="Times New Roman"/>
              <a:ea typeface="Batang"/>
            </a:endParaRPr>
          </a:p>
          <a:p>
            <a:pPr>
              <a:spcAft>
                <a:spcPts val="0"/>
              </a:spcAft>
            </a:pPr>
            <a:r>
              <a:rPr lang="es-ES" sz="1200" dirty="0" smtClean="0">
                <a:solidFill>
                  <a:schemeClr val="accent2">
                    <a:lumMod val="50000"/>
                  </a:schemeClr>
                </a:solidFill>
                <a:latin typeface="Times New Roman"/>
                <a:ea typeface="Batang"/>
              </a:rPr>
              <a:t>El Principio Divino, Capítulo IV, Sección 1, 1.</a:t>
            </a:r>
            <a:endParaRPr lang="es-ES" dirty="0" smtClean="0">
              <a:solidFill>
                <a:schemeClr val="accent2">
                  <a:lumMod val="50000"/>
                </a:schemeClr>
              </a:solidFill>
              <a:latin typeface="Times New Roman"/>
              <a:ea typeface="Batang"/>
            </a:endParaRPr>
          </a:p>
          <a:p>
            <a:pPr>
              <a:spcAft>
                <a:spcPts val="0"/>
              </a:spcAft>
            </a:pPr>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42</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spcAft>
                <a:spcPts val="0"/>
              </a:spcAft>
            </a:pPr>
            <a:r>
              <a:rPr lang="es-ES" sz="1200" dirty="0" err="1" smtClean="0">
                <a:latin typeface="Times New Roman"/>
                <a:ea typeface="Batang"/>
              </a:rPr>
              <a:t>Sun</a:t>
            </a:r>
            <a:r>
              <a:rPr lang="es-ES" sz="1200" dirty="0" smtClean="0">
                <a:latin typeface="Times New Roman"/>
                <a:ea typeface="Batang"/>
              </a:rPr>
              <a:t> </a:t>
            </a:r>
            <a:r>
              <a:rPr lang="es-ES" sz="1200" dirty="0" err="1" smtClean="0">
                <a:latin typeface="Times New Roman"/>
                <a:ea typeface="Batang"/>
              </a:rPr>
              <a:t>Myung</a:t>
            </a:r>
            <a:r>
              <a:rPr lang="es-ES" sz="1200" dirty="0" smtClean="0">
                <a:latin typeface="Times New Roman"/>
                <a:ea typeface="Batang"/>
              </a:rPr>
              <a:t> </a:t>
            </a:r>
            <a:r>
              <a:rPr lang="es-ES" sz="1200" dirty="0" err="1" smtClean="0">
                <a:latin typeface="Times New Roman"/>
                <a:ea typeface="Batang"/>
              </a:rPr>
              <a:t>Moon</a:t>
            </a:r>
            <a:r>
              <a:rPr lang="es-ES" sz="1200" dirty="0" smtClean="0">
                <a:latin typeface="Times New Roman"/>
                <a:ea typeface="Batang"/>
              </a:rPr>
              <a:t>, </a:t>
            </a:r>
            <a:r>
              <a:rPr lang="es-ES" sz="1200" i="1" dirty="0" smtClean="0">
                <a:latin typeface="Times New Roman"/>
                <a:ea typeface="Batang"/>
              </a:rPr>
              <a:t>Selecciones de charlas</a:t>
            </a:r>
            <a:r>
              <a:rPr lang="es-ES" sz="1200" dirty="0" smtClean="0">
                <a:latin typeface="Times New Roman"/>
                <a:ea typeface="Batang"/>
              </a:rPr>
              <a:t>, Seúl, </a:t>
            </a:r>
            <a:r>
              <a:rPr lang="es-ES" sz="1200" dirty="0" err="1" smtClean="0">
                <a:latin typeface="Times New Roman"/>
                <a:ea typeface="Batang"/>
              </a:rPr>
              <a:t>HSA-UWC</a:t>
            </a:r>
            <a:r>
              <a:rPr lang="es-ES" sz="1200" dirty="0" smtClean="0">
                <a:latin typeface="Times New Roman"/>
                <a:ea typeface="Batang"/>
              </a:rPr>
              <a:t>, 37:122, (23 de diciembre de  1970).</a:t>
            </a:r>
            <a:endParaRPr lang="es-ES" dirty="0" smtClean="0">
              <a:latin typeface="Times New Roman"/>
              <a:ea typeface="Batang"/>
            </a:endParaRPr>
          </a:p>
          <a:p>
            <a:pPr marL="144145" indent="-144145" algn="just">
              <a:spcAft>
                <a:spcPts val="0"/>
              </a:spcAft>
            </a:pPr>
            <a:r>
              <a:rPr lang="es-ES" sz="1200" i="1" dirty="0" smtClean="0">
                <a:latin typeface="Times New Roman"/>
                <a:ea typeface="Batang"/>
              </a:rPr>
              <a:t>El </a:t>
            </a:r>
            <a:r>
              <a:rPr lang="es-ES" sz="1200" i="1" dirty="0" err="1" smtClean="0">
                <a:latin typeface="Times New Roman"/>
                <a:ea typeface="Batang"/>
              </a:rPr>
              <a:t>Dhammapada</a:t>
            </a:r>
            <a:r>
              <a:rPr lang="es-ES" sz="1200" i="1" dirty="0" smtClean="0">
                <a:latin typeface="Times New Roman"/>
                <a:ea typeface="Batang"/>
              </a:rPr>
              <a:t>, camino de perfección</a:t>
            </a:r>
            <a:r>
              <a:rPr lang="es-ES" sz="1200" dirty="0" smtClean="0">
                <a:latin typeface="Times New Roman"/>
                <a:ea typeface="Batang"/>
              </a:rPr>
              <a:t>, Editorial Diana, México, 1976.</a:t>
            </a:r>
            <a:endParaRPr lang="es-ES" dirty="0" smtClean="0">
              <a:latin typeface="Times New Roman"/>
              <a:ea typeface="Batang"/>
            </a:endParaRPr>
          </a:p>
          <a:p>
            <a:pPr marL="144145" indent="-144145" algn="just">
              <a:spcAft>
                <a:spcPts val="0"/>
              </a:spcAft>
            </a:pPr>
            <a:r>
              <a:rPr lang="en-GB" sz="1200" dirty="0" smtClean="0">
                <a:latin typeface="Times New Roman"/>
                <a:ea typeface="Batang"/>
              </a:rPr>
              <a:t>R. Travers, ed., </a:t>
            </a:r>
            <a:r>
              <a:rPr lang="en-GB" sz="1200" i="1" dirty="0" smtClean="0">
                <a:latin typeface="Times New Roman"/>
                <a:ea typeface="Batang"/>
              </a:rPr>
              <a:t>Ethics of the Talmud</a:t>
            </a:r>
            <a:r>
              <a:rPr lang="en-GB" sz="1200" dirty="0" smtClean="0">
                <a:latin typeface="Times New Roman"/>
                <a:ea typeface="Batang"/>
              </a:rPr>
              <a:t>, </a:t>
            </a:r>
            <a:r>
              <a:rPr lang="en-GB" sz="1200" dirty="0" err="1" smtClean="0">
                <a:latin typeface="Times New Roman"/>
                <a:ea typeface="Batang"/>
              </a:rPr>
              <a:t>Shocken</a:t>
            </a:r>
            <a:r>
              <a:rPr lang="en-GB" sz="1200" dirty="0" smtClean="0">
                <a:latin typeface="Times New Roman"/>
                <a:ea typeface="Batang"/>
              </a:rPr>
              <a:t> Books, New York, 1962.</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43</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28600" indent="-228600" algn="just">
              <a:spcAft>
                <a:spcPts val="0"/>
              </a:spcAft>
              <a:buAutoNum type="alphaUcPeriod"/>
            </a:pPr>
            <a:r>
              <a:rPr lang="en-GB" sz="1200" dirty="0" smtClean="0">
                <a:latin typeface="Times New Roman"/>
                <a:ea typeface="Batang"/>
              </a:rPr>
              <a:t>Wilson, ed., </a:t>
            </a:r>
            <a:r>
              <a:rPr lang="en-GB" sz="1200" i="1" dirty="0" smtClean="0">
                <a:latin typeface="Times New Roman"/>
                <a:ea typeface="Batang"/>
              </a:rPr>
              <a:t>World Scripture,</a:t>
            </a:r>
            <a:r>
              <a:rPr lang="en-GB" sz="1800" dirty="0" smtClean="0">
                <a:latin typeface="Arial"/>
                <a:ea typeface="Batang"/>
              </a:rPr>
              <a:t> </a:t>
            </a:r>
            <a:r>
              <a:rPr lang="en-GB" sz="1200" i="1" dirty="0" smtClean="0">
                <a:latin typeface="Times New Roman"/>
                <a:ea typeface="Batang"/>
              </a:rPr>
              <a:t>A Comparative Anthology of Sacred Texts</a:t>
            </a:r>
            <a:r>
              <a:rPr lang="en-GB" sz="1200" dirty="0" smtClean="0">
                <a:latin typeface="Times New Roman"/>
                <a:ea typeface="Batang"/>
              </a:rPr>
              <a:t>, </a:t>
            </a:r>
            <a:r>
              <a:rPr lang="en-GB" sz="1200" dirty="0" err="1" smtClean="0">
                <a:latin typeface="Times New Roman"/>
                <a:ea typeface="Batang"/>
              </a:rPr>
              <a:t>Parangon</a:t>
            </a:r>
            <a:r>
              <a:rPr lang="en-GB" sz="1200" dirty="0" smtClean="0">
                <a:latin typeface="Times New Roman"/>
                <a:ea typeface="Batang"/>
              </a:rPr>
              <a:t> House, New York, 1991, p. 523.</a:t>
            </a:r>
            <a:endParaRPr lang="es-ES" dirty="0" smtClean="0">
              <a:latin typeface="Times New Roman"/>
              <a:ea typeface="Batang"/>
            </a:endParaRPr>
          </a:p>
          <a:p>
            <a:pPr marL="228600" indent="-228600" algn="just">
              <a:spcAft>
                <a:spcPts val="0"/>
              </a:spcAft>
              <a:buNone/>
            </a:pPr>
            <a:r>
              <a:rPr lang="es-ES" sz="1200" dirty="0" smtClean="0">
                <a:latin typeface="Times New Roman"/>
                <a:ea typeface="Batang"/>
              </a:rPr>
              <a:t>Confucio, </a:t>
            </a:r>
            <a:r>
              <a:rPr lang="es-ES" sz="1200" i="1" dirty="0" smtClean="0">
                <a:latin typeface="Times New Roman"/>
                <a:ea typeface="Batang"/>
              </a:rPr>
              <a:t>Los cuatro libros clásicos,</a:t>
            </a:r>
            <a:r>
              <a:rPr lang="es-ES" sz="1200" dirty="0" smtClean="0">
                <a:latin typeface="Times New Roman"/>
                <a:ea typeface="Batang"/>
              </a:rPr>
              <a:t> Ediciones B, Barcelona, 1997.</a:t>
            </a:r>
            <a:endParaRPr lang="es-ES" dirty="0" smtClean="0">
              <a:latin typeface="Times New Roman"/>
              <a:ea typeface="Batang"/>
            </a:endParaRPr>
          </a:p>
          <a:p>
            <a:pPr marL="144145" indent="-144145" algn="just">
              <a:spcAft>
                <a:spcPts val="0"/>
              </a:spcAft>
            </a:pPr>
            <a:r>
              <a:rPr lang="es-ES" sz="1200" i="1" dirty="0" smtClean="0">
                <a:latin typeface="Times New Roman"/>
                <a:ea typeface="Batang"/>
              </a:rPr>
              <a:t>Dos grandes maestros del taoísmo</a:t>
            </a:r>
            <a:r>
              <a:rPr lang="es-ES" sz="1200" dirty="0" smtClean="0">
                <a:latin typeface="Times New Roman"/>
                <a:ea typeface="Batang"/>
              </a:rPr>
              <a:t>, Editora Nacional, Madrid, 1983.</a:t>
            </a:r>
            <a:endParaRPr lang="es-ES" dirty="0" smtClean="0">
              <a:latin typeface="Times New Roman"/>
              <a:ea typeface="Batang"/>
            </a:endParaRPr>
          </a:p>
          <a:p>
            <a:pPr marL="144145" indent="-144145" algn="just">
              <a:spcAft>
                <a:spcPts val="0"/>
              </a:spcAft>
            </a:pPr>
            <a:r>
              <a:rPr lang="es-ES" sz="1200" i="1" dirty="0" err="1" smtClean="0">
                <a:latin typeface="Times New Roman"/>
                <a:ea typeface="Batang"/>
              </a:rPr>
              <a:t>Bhagavad</a:t>
            </a:r>
            <a:r>
              <a:rPr lang="es-ES" sz="1200" i="1" dirty="0" smtClean="0">
                <a:latin typeface="Times New Roman"/>
                <a:ea typeface="Batang"/>
              </a:rPr>
              <a:t> Gita</a:t>
            </a:r>
            <a:r>
              <a:rPr lang="es-ES" sz="1200" dirty="0" smtClean="0">
                <a:latin typeface="Times New Roman"/>
                <a:ea typeface="Batang"/>
              </a:rPr>
              <a:t>, </a:t>
            </a:r>
            <a:r>
              <a:rPr lang="es-ES" sz="1200" dirty="0" err="1" smtClean="0">
                <a:latin typeface="Times New Roman"/>
                <a:ea typeface="Batang"/>
              </a:rPr>
              <a:t>Trotta</a:t>
            </a:r>
            <a:r>
              <a:rPr lang="es-ES" sz="1200" dirty="0" smtClean="0">
                <a:latin typeface="Times New Roman"/>
                <a:ea typeface="Batang"/>
              </a:rPr>
              <a:t>, Madrid, 1997.</a:t>
            </a:r>
            <a:endParaRPr lang="es-ES" dirty="0" smtClean="0">
              <a:latin typeface="Times New Roman"/>
              <a:ea typeface="Batang"/>
            </a:endParaRPr>
          </a:p>
          <a:p>
            <a:pPr marL="144145" indent="-144145" algn="just">
              <a:spcAft>
                <a:spcPts val="0"/>
              </a:spcAft>
              <a:tabLst>
                <a:tab pos="129540" algn="l"/>
              </a:tabLst>
            </a:pPr>
            <a:r>
              <a:rPr lang="es-MX" sz="1200" dirty="0" smtClean="0">
                <a:latin typeface="Times New Roman"/>
                <a:ea typeface="Times New Roman"/>
              </a:rPr>
              <a:t>Platón, </a:t>
            </a:r>
            <a:r>
              <a:rPr lang="es-MX" sz="1200" i="1" dirty="0" smtClean="0">
                <a:latin typeface="Times New Roman"/>
                <a:ea typeface="Times New Roman"/>
              </a:rPr>
              <a:t>Obras completas</a:t>
            </a:r>
            <a:r>
              <a:rPr lang="es-MX" sz="1200" dirty="0" smtClean="0">
                <a:latin typeface="Times New Roman"/>
                <a:ea typeface="Times New Roman"/>
              </a:rPr>
              <a:t>, Aguilar, Madrid, 1972, p. 1275.</a:t>
            </a:r>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44</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lgn="just">
              <a:spcAft>
                <a:spcPts val="0"/>
              </a:spcAft>
            </a:pPr>
            <a:r>
              <a:rPr lang="es-ES" sz="1200" i="1" dirty="0" smtClean="0">
                <a:solidFill>
                  <a:schemeClr val="accent2">
                    <a:lumMod val="50000"/>
                  </a:schemeClr>
                </a:solidFill>
                <a:latin typeface="Times New Roman"/>
                <a:ea typeface="Batang"/>
              </a:rPr>
              <a:t>El Corán</a:t>
            </a:r>
            <a:r>
              <a:rPr lang="es-ES" sz="1200" dirty="0" smtClean="0">
                <a:solidFill>
                  <a:schemeClr val="accent2">
                    <a:lumMod val="50000"/>
                  </a:schemeClr>
                </a:solidFill>
                <a:latin typeface="Times New Roman"/>
                <a:ea typeface="Batang"/>
              </a:rPr>
              <a:t>, Editora Nacional, Madrid, 1984.</a:t>
            </a:r>
            <a:endParaRPr lang="es-ES" dirty="0" smtClean="0">
              <a:solidFill>
                <a:schemeClr val="accent2">
                  <a:lumMod val="50000"/>
                </a:schemeClr>
              </a:solidFill>
              <a:latin typeface="Times New Roman"/>
              <a:ea typeface="Batang"/>
            </a:endParaRPr>
          </a:p>
          <a:p>
            <a:pPr marL="144145" indent="-144145" algn="just">
              <a:spcAft>
                <a:spcPts val="0"/>
              </a:spcAft>
            </a:pPr>
            <a:r>
              <a:rPr lang="es-ES" sz="1200" i="1" dirty="0" smtClean="0">
                <a:solidFill>
                  <a:schemeClr val="accent2">
                    <a:lumMod val="50000"/>
                  </a:schemeClr>
                </a:solidFill>
                <a:latin typeface="Times New Roman"/>
                <a:ea typeface="Batang"/>
              </a:rPr>
              <a:t>Biblia del Peregrino</a:t>
            </a:r>
            <a:r>
              <a:rPr lang="es-ES" sz="1200" dirty="0" smtClean="0">
                <a:solidFill>
                  <a:schemeClr val="accent2">
                    <a:lumMod val="50000"/>
                  </a:schemeClr>
                </a:solidFill>
                <a:latin typeface="Times New Roman"/>
                <a:ea typeface="Batang"/>
              </a:rPr>
              <a:t>, Ediciones Mensajero, Bilbao, 1995.</a:t>
            </a:r>
            <a:endParaRPr lang="es-ES" dirty="0" smtClean="0">
              <a:solidFill>
                <a:schemeClr val="accent2">
                  <a:lumMod val="50000"/>
                </a:schemeClr>
              </a:solidFill>
              <a:latin typeface="Times New Roman"/>
              <a:ea typeface="Batang"/>
            </a:endParaRPr>
          </a:p>
          <a:p>
            <a:pPr marL="228600" indent="-228600">
              <a:spcAft>
                <a:spcPts val="0"/>
              </a:spcAft>
              <a:buAutoNum type="alphaUcPeriod"/>
            </a:pPr>
            <a:r>
              <a:rPr lang="en-GB" sz="1200" dirty="0" smtClean="0">
                <a:solidFill>
                  <a:schemeClr val="accent2">
                    <a:lumMod val="50000"/>
                  </a:schemeClr>
                </a:solidFill>
                <a:latin typeface="Times New Roman"/>
                <a:ea typeface="Batang"/>
              </a:rPr>
              <a:t>Wilson, ed., </a:t>
            </a:r>
            <a:r>
              <a:rPr lang="en-GB" sz="1200" i="1" dirty="0" smtClean="0">
                <a:solidFill>
                  <a:schemeClr val="accent2">
                    <a:lumMod val="50000"/>
                  </a:schemeClr>
                </a:solidFill>
                <a:latin typeface="Times New Roman"/>
                <a:ea typeface="Batang"/>
              </a:rPr>
              <a:t>World Scripture,</a:t>
            </a:r>
            <a:r>
              <a:rPr lang="en-GB" sz="1800" dirty="0" smtClean="0">
                <a:solidFill>
                  <a:schemeClr val="accent2">
                    <a:lumMod val="50000"/>
                  </a:schemeClr>
                </a:solidFill>
                <a:latin typeface="Arial"/>
                <a:ea typeface="Batang"/>
              </a:rPr>
              <a:t> </a:t>
            </a:r>
            <a:r>
              <a:rPr lang="en-GB" sz="1200" i="1" dirty="0" smtClean="0">
                <a:solidFill>
                  <a:schemeClr val="accent2">
                    <a:lumMod val="50000"/>
                  </a:schemeClr>
                </a:solidFill>
                <a:latin typeface="Times New Roman"/>
                <a:ea typeface="Batang"/>
              </a:rPr>
              <a:t>A Comparative Anthology of Sacred Texts</a:t>
            </a:r>
            <a:r>
              <a:rPr lang="en-GB" sz="1200" dirty="0" smtClean="0">
                <a:solidFill>
                  <a:schemeClr val="accent2">
                    <a:lumMod val="50000"/>
                  </a:schemeClr>
                </a:solidFill>
                <a:latin typeface="Times New Roman"/>
                <a:ea typeface="Batang"/>
              </a:rPr>
              <a:t>, </a:t>
            </a:r>
            <a:r>
              <a:rPr lang="en-GB" sz="1200" dirty="0" err="1" smtClean="0">
                <a:solidFill>
                  <a:schemeClr val="accent2">
                    <a:lumMod val="50000"/>
                  </a:schemeClr>
                </a:solidFill>
                <a:latin typeface="Times New Roman"/>
                <a:ea typeface="Batang"/>
              </a:rPr>
              <a:t>Parangon</a:t>
            </a:r>
            <a:r>
              <a:rPr lang="en-GB" sz="1200" dirty="0" smtClean="0">
                <a:solidFill>
                  <a:schemeClr val="accent2">
                    <a:lumMod val="50000"/>
                  </a:schemeClr>
                </a:solidFill>
                <a:latin typeface="Times New Roman"/>
                <a:ea typeface="Batang"/>
              </a:rPr>
              <a:t> House, New York, 1991, p. 131.</a:t>
            </a:r>
            <a:endParaRPr lang="es-ES" dirty="0" smtClean="0">
              <a:solidFill>
                <a:schemeClr val="accent2">
                  <a:lumMod val="50000"/>
                </a:schemeClr>
              </a:solidFill>
              <a:latin typeface="Times New Roman"/>
              <a:ea typeface="Batang"/>
            </a:endParaRPr>
          </a:p>
          <a:p>
            <a:pPr marL="228600" indent="-228600" algn="just">
              <a:spcAft>
                <a:spcPts val="0"/>
              </a:spcAft>
              <a:buNone/>
            </a:pPr>
            <a:r>
              <a:rPr lang="es-ES" sz="1200" i="1" dirty="0" smtClean="0">
                <a:solidFill>
                  <a:schemeClr val="accent2">
                    <a:lumMod val="50000"/>
                  </a:schemeClr>
                </a:solidFill>
                <a:latin typeface="Times New Roman"/>
                <a:ea typeface="Batang"/>
              </a:rPr>
              <a:t>Dos grandes maestros del taoísmo</a:t>
            </a:r>
            <a:r>
              <a:rPr lang="es-ES" sz="1200" dirty="0" smtClean="0">
                <a:solidFill>
                  <a:schemeClr val="accent2">
                    <a:lumMod val="50000"/>
                  </a:schemeClr>
                </a:solidFill>
                <a:latin typeface="Times New Roman"/>
                <a:ea typeface="Batang"/>
              </a:rPr>
              <a:t>, Editora Nacional, Madrid, 1983.</a:t>
            </a:r>
            <a:endParaRPr lang="es-ES" dirty="0" smtClean="0">
              <a:solidFill>
                <a:schemeClr val="accent2">
                  <a:lumMod val="50000"/>
                </a:schemeClr>
              </a:solidFill>
              <a:latin typeface="Times New Roman"/>
              <a:ea typeface="Batang"/>
            </a:endParaRPr>
          </a:p>
          <a:p>
            <a:pPr marL="144145" indent="-144145" algn="just">
              <a:spcAft>
                <a:spcPts val="0"/>
              </a:spcAft>
            </a:pPr>
            <a:r>
              <a:rPr lang="en-GB" sz="1200" dirty="0" smtClean="0">
                <a:solidFill>
                  <a:schemeClr val="accent2">
                    <a:lumMod val="50000"/>
                  </a:schemeClr>
                </a:solidFill>
                <a:latin typeface="Times New Roman"/>
                <a:ea typeface="Batang"/>
              </a:rPr>
              <a:t>Swami </a:t>
            </a:r>
            <a:r>
              <a:rPr lang="en-GB" sz="1200" dirty="0" err="1" smtClean="0">
                <a:solidFill>
                  <a:schemeClr val="accent2">
                    <a:lumMod val="50000"/>
                  </a:schemeClr>
                </a:solidFill>
                <a:latin typeface="Times New Roman"/>
                <a:ea typeface="Batang"/>
              </a:rPr>
              <a:t>Prabhavananda</a:t>
            </a:r>
            <a:r>
              <a:rPr lang="en-GB" sz="1200" dirty="0" smtClean="0">
                <a:solidFill>
                  <a:schemeClr val="accent2">
                    <a:lumMod val="50000"/>
                  </a:schemeClr>
                </a:solidFill>
                <a:latin typeface="Times New Roman"/>
                <a:ea typeface="Batang"/>
              </a:rPr>
              <a:t>, ed., </a:t>
            </a:r>
            <a:r>
              <a:rPr lang="en-GB" sz="1200" i="1" dirty="0" smtClean="0">
                <a:solidFill>
                  <a:schemeClr val="accent2">
                    <a:lumMod val="50000"/>
                  </a:schemeClr>
                </a:solidFill>
                <a:latin typeface="Times New Roman"/>
                <a:ea typeface="Batang"/>
              </a:rPr>
              <a:t>The Spiritual Heritage of India</a:t>
            </a:r>
            <a:r>
              <a:rPr lang="en-GB" sz="1200" dirty="0" smtClean="0">
                <a:solidFill>
                  <a:schemeClr val="accent2">
                    <a:lumMod val="50000"/>
                  </a:schemeClr>
                </a:solidFill>
                <a:latin typeface="Times New Roman"/>
                <a:ea typeface="Batang"/>
              </a:rPr>
              <a:t>, Vedanta Press, Hollywood, 1963.</a:t>
            </a:r>
            <a:endParaRPr lang="es-ES" dirty="0" smtClean="0">
              <a:solidFill>
                <a:schemeClr val="accent2">
                  <a:lumMod val="5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45</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spcAft>
                <a:spcPts val="0"/>
              </a:spcAft>
            </a:pPr>
            <a:r>
              <a:rPr lang="es-ES" sz="1200" dirty="0" err="1" smtClean="0">
                <a:latin typeface="Times New Roman"/>
                <a:ea typeface="Batang"/>
              </a:rPr>
              <a:t>Sun</a:t>
            </a:r>
            <a:r>
              <a:rPr lang="es-ES" sz="1200" dirty="0" smtClean="0">
                <a:latin typeface="Times New Roman"/>
                <a:ea typeface="Batang"/>
              </a:rPr>
              <a:t> </a:t>
            </a:r>
            <a:r>
              <a:rPr lang="es-ES" sz="1200" dirty="0" err="1" smtClean="0">
                <a:latin typeface="Times New Roman"/>
                <a:ea typeface="Batang"/>
              </a:rPr>
              <a:t>Myung</a:t>
            </a:r>
            <a:r>
              <a:rPr lang="es-ES" sz="1200" dirty="0" smtClean="0">
                <a:latin typeface="Times New Roman"/>
                <a:ea typeface="Batang"/>
              </a:rPr>
              <a:t> </a:t>
            </a:r>
            <a:r>
              <a:rPr lang="es-ES" sz="1200" dirty="0" err="1" smtClean="0">
                <a:latin typeface="Times New Roman"/>
                <a:ea typeface="Batang"/>
              </a:rPr>
              <a:t>Moon</a:t>
            </a:r>
            <a:r>
              <a:rPr lang="es-ES" sz="1200" dirty="0" smtClean="0">
                <a:latin typeface="Times New Roman"/>
                <a:ea typeface="Batang"/>
              </a:rPr>
              <a:t>, </a:t>
            </a:r>
            <a:r>
              <a:rPr lang="es-ES" sz="1200" i="1" dirty="0" smtClean="0">
                <a:latin typeface="Times New Roman"/>
                <a:ea typeface="Batang"/>
              </a:rPr>
              <a:t>Selecciones de charlas</a:t>
            </a:r>
            <a:r>
              <a:rPr lang="es-ES" sz="1200" dirty="0" smtClean="0">
                <a:latin typeface="Times New Roman"/>
                <a:ea typeface="Batang"/>
              </a:rPr>
              <a:t>, Seúl, </a:t>
            </a:r>
            <a:r>
              <a:rPr lang="es-ES" sz="1200" dirty="0" err="1" smtClean="0">
                <a:latin typeface="Times New Roman"/>
                <a:ea typeface="Batang"/>
              </a:rPr>
              <a:t>HSA-UWC</a:t>
            </a:r>
            <a:r>
              <a:rPr lang="es-ES" sz="1200" dirty="0" smtClean="0">
                <a:latin typeface="Times New Roman"/>
                <a:ea typeface="Batang"/>
              </a:rPr>
              <a:t>, 69:79-80, (20 de octubre de  1973).</a:t>
            </a:r>
            <a:endParaRPr lang="es-ES" dirty="0" smtClean="0">
              <a:latin typeface="Times New Roman"/>
              <a:ea typeface="Batang"/>
            </a:endParaRPr>
          </a:p>
          <a:p>
            <a:pPr marL="144145" indent="-144145" algn="just">
              <a:spcAft>
                <a:spcPts val="0"/>
              </a:spcAft>
            </a:pPr>
            <a:r>
              <a:rPr lang="es-ES" sz="1200" i="1" dirty="0" smtClean="0">
                <a:latin typeface="Times New Roman"/>
                <a:ea typeface="Batang"/>
              </a:rPr>
              <a:t>El </a:t>
            </a:r>
            <a:r>
              <a:rPr lang="es-ES" sz="1200" i="1" dirty="0" err="1" smtClean="0">
                <a:latin typeface="Times New Roman"/>
                <a:ea typeface="Batang"/>
              </a:rPr>
              <a:t>Dhammapada</a:t>
            </a:r>
            <a:r>
              <a:rPr lang="es-ES" sz="1200" i="1" dirty="0" smtClean="0">
                <a:latin typeface="Times New Roman"/>
                <a:ea typeface="Batang"/>
              </a:rPr>
              <a:t>, camino de perfección</a:t>
            </a:r>
            <a:r>
              <a:rPr lang="es-ES" sz="1200" dirty="0" smtClean="0">
                <a:latin typeface="Times New Roman"/>
                <a:ea typeface="Batang"/>
              </a:rPr>
              <a:t>, Editorial Diana, México, 1976.</a:t>
            </a:r>
            <a:endParaRPr lang="es-ES" dirty="0" smtClean="0">
              <a:latin typeface="Times New Roman"/>
              <a:ea typeface="Batang"/>
            </a:endParaRPr>
          </a:p>
          <a:p>
            <a:pPr marL="144145" indent="-144145" algn="just">
              <a:spcAft>
                <a:spcPts val="0"/>
              </a:spcAft>
            </a:pPr>
            <a:r>
              <a:rPr lang="es-MX" sz="1200" dirty="0" err="1" smtClean="0">
                <a:latin typeface="Times New Roman"/>
                <a:ea typeface="Batang"/>
              </a:rPr>
              <a:t>Plotino</a:t>
            </a:r>
            <a:r>
              <a:rPr lang="es-MX" sz="1200" dirty="0" smtClean="0">
                <a:latin typeface="Times New Roman"/>
                <a:ea typeface="Batang"/>
              </a:rPr>
              <a:t>, </a:t>
            </a:r>
            <a:r>
              <a:rPr lang="es-MX" sz="1200" i="1" dirty="0" err="1" smtClean="0">
                <a:latin typeface="Times New Roman"/>
                <a:ea typeface="Batang"/>
              </a:rPr>
              <a:t>Enéadas</a:t>
            </a:r>
            <a:r>
              <a:rPr lang="es-MX" sz="1200" dirty="0" smtClean="0">
                <a:latin typeface="Times New Roman"/>
                <a:ea typeface="Batang"/>
              </a:rPr>
              <a:t>, Gredos, Madrid, 1982, p. 288.</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46</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lgn="just">
              <a:spcAft>
                <a:spcPts val="0"/>
              </a:spcAft>
            </a:pPr>
            <a:r>
              <a:rPr lang="es-ES" sz="1200" i="1" dirty="0" smtClean="0">
                <a:latin typeface="Times New Roman"/>
                <a:ea typeface="Batang"/>
              </a:rPr>
              <a:t>Biblia del Peregrino</a:t>
            </a:r>
            <a:r>
              <a:rPr lang="es-ES" sz="1200" dirty="0" smtClean="0">
                <a:latin typeface="Times New Roman"/>
                <a:ea typeface="Batang"/>
              </a:rPr>
              <a:t>, Ediciones Mensajero, Bilbao, 1995.</a:t>
            </a:r>
            <a:endParaRPr lang="es-ES" dirty="0" smtClean="0">
              <a:latin typeface="Times New Roman"/>
              <a:ea typeface="Batang"/>
            </a:endParaRPr>
          </a:p>
          <a:p>
            <a:pPr marL="144145" indent="-144145" algn="just">
              <a:spcAft>
                <a:spcPts val="0"/>
              </a:spcAft>
            </a:pPr>
            <a:r>
              <a:rPr lang="en-GB" sz="1200" dirty="0" smtClean="0">
                <a:latin typeface="Times New Roman"/>
                <a:ea typeface="Batang"/>
              </a:rPr>
              <a:t>A. Wilson, ed., </a:t>
            </a:r>
            <a:r>
              <a:rPr lang="en-GB" sz="1200" i="1" dirty="0" smtClean="0">
                <a:latin typeface="Times New Roman"/>
                <a:ea typeface="Batang"/>
              </a:rPr>
              <a:t>World Scripture,</a:t>
            </a:r>
            <a:r>
              <a:rPr lang="en-GB" sz="1800" dirty="0" smtClean="0">
                <a:latin typeface="Arial"/>
                <a:ea typeface="Batang"/>
              </a:rPr>
              <a:t> </a:t>
            </a:r>
            <a:r>
              <a:rPr lang="en-GB" sz="1200" i="1" dirty="0" smtClean="0">
                <a:latin typeface="Times New Roman"/>
                <a:ea typeface="Batang"/>
              </a:rPr>
              <a:t>A Comparative Anthology of Sacred Texts</a:t>
            </a:r>
            <a:r>
              <a:rPr lang="en-GB" sz="1200" dirty="0" smtClean="0">
                <a:latin typeface="Times New Roman"/>
                <a:ea typeface="Batang"/>
              </a:rPr>
              <a:t>, </a:t>
            </a:r>
            <a:r>
              <a:rPr lang="en-GB" sz="1200" dirty="0" err="1" smtClean="0">
                <a:latin typeface="Times New Roman"/>
                <a:ea typeface="Batang"/>
              </a:rPr>
              <a:t>Parangon</a:t>
            </a:r>
            <a:r>
              <a:rPr lang="en-GB" sz="1200" dirty="0" smtClean="0">
                <a:latin typeface="Times New Roman"/>
                <a:ea typeface="Batang"/>
              </a:rPr>
              <a:t> House, New York, 1991, p. 122.</a:t>
            </a:r>
            <a:endParaRPr lang="es-ES" dirty="0" smtClean="0">
              <a:latin typeface="Times New Roman"/>
              <a:ea typeface="Batang"/>
            </a:endParaRPr>
          </a:p>
          <a:p>
            <a:pPr marL="144145" indent="-144145" algn="just">
              <a:spcAft>
                <a:spcPts val="0"/>
              </a:spcAft>
            </a:pPr>
            <a:r>
              <a:rPr lang="es-ES" sz="1200" i="1" dirty="0" smtClean="0">
                <a:latin typeface="Times New Roman"/>
                <a:ea typeface="Batang"/>
              </a:rPr>
              <a:t>El Corán</a:t>
            </a:r>
            <a:r>
              <a:rPr lang="es-ES" sz="1200" dirty="0" smtClean="0">
                <a:latin typeface="Times New Roman"/>
                <a:ea typeface="Batang"/>
              </a:rPr>
              <a:t>, Editora Nacional, Madrid, 1984.</a:t>
            </a:r>
            <a:endParaRPr lang="es-ES" dirty="0" smtClean="0">
              <a:latin typeface="Times New Roman"/>
              <a:ea typeface="Batang"/>
            </a:endParaRPr>
          </a:p>
          <a:p>
            <a:pPr marL="144145" indent="-144145" algn="just">
              <a:spcAft>
                <a:spcPts val="0"/>
              </a:spcAft>
            </a:pPr>
            <a:r>
              <a:rPr lang="en-GB" sz="1200" i="1" dirty="0" smtClean="0">
                <a:latin typeface="Times New Roman"/>
                <a:ea typeface="Batang"/>
              </a:rPr>
              <a:t>Sri Guru </a:t>
            </a:r>
            <a:r>
              <a:rPr lang="en-GB" sz="1200" i="1" dirty="0" err="1" smtClean="0">
                <a:latin typeface="Times New Roman"/>
                <a:ea typeface="Batang"/>
              </a:rPr>
              <a:t>Granth</a:t>
            </a:r>
            <a:r>
              <a:rPr lang="en-GB" sz="1200" i="1" dirty="0" smtClean="0">
                <a:latin typeface="Times New Roman"/>
                <a:ea typeface="Batang"/>
              </a:rPr>
              <a:t> Sahib</a:t>
            </a:r>
            <a:r>
              <a:rPr lang="en-GB" sz="1200" dirty="0" smtClean="0">
                <a:latin typeface="Times New Roman"/>
                <a:ea typeface="Batang"/>
              </a:rPr>
              <a:t>, 4 vols., Punjabi University Press, Patiala, 1984.</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47</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lgn="just">
              <a:spcAft>
                <a:spcPts val="0"/>
              </a:spcAft>
            </a:pPr>
            <a:r>
              <a:rPr lang="es-ES" sz="1200" i="1" dirty="0" smtClean="0">
                <a:latin typeface="Times New Roman"/>
                <a:ea typeface="Batang"/>
              </a:rPr>
              <a:t>Biblia del Peregrino</a:t>
            </a:r>
            <a:r>
              <a:rPr lang="es-ES" sz="1200" dirty="0" smtClean="0">
                <a:latin typeface="Times New Roman"/>
                <a:ea typeface="Batang"/>
              </a:rPr>
              <a:t>, Ediciones Mensajero, Bilbao, 1995.</a:t>
            </a:r>
            <a:endParaRPr lang="es-ES" dirty="0" smtClean="0">
              <a:latin typeface="Times New Roman"/>
              <a:ea typeface="Batang"/>
            </a:endParaRPr>
          </a:p>
          <a:p>
            <a:pPr marL="144145" indent="-144145" algn="just">
              <a:spcAft>
                <a:spcPts val="0"/>
              </a:spcAft>
            </a:pPr>
            <a:r>
              <a:rPr lang="en-GB" sz="1200" i="1" dirty="0" smtClean="0">
                <a:latin typeface="Times New Roman"/>
                <a:ea typeface="Batang"/>
              </a:rPr>
              <a:t>The Texts of Taoism, The Sacred Books of the East</a:t>
            </a:r>
            <a:r>
              <a:rPr lang="en-GB" sz="1200" dirty="0" smtClean="0">
                <a:latin typeface="Times New Roman"/>
                <a:ea typeface="Batang"/>
              </a:rPr>
              <a:t>, vol. 40, </a:t>
            </a:r>
            <a:r>
              <a:rPr lang="en-GB" sz="1200" dirty="0" err="1" smtClean="0">
                <a:latin typeface="Times New Roman"/>
                <a:ea typeface="Batang"/>
              </a:rPr>
              <a:t>Clarenton</a:t>
            </a:r>
            <a:r>
              <a:rPr lang="en-GB" sz="1200" dirty="0" smtClean="0">
                <a:latin typeface="Times New Roman"/>
                <a:ea typeface="Batang"/>
              </a:rPr>
              <a:t> Press, Oxford, 1891.</a:t>
            </a:r>
            <a:endParaRPr lang="es-ES" dirty="0" smtClean="0">
              <a:latin typeface="Times New Roman"/>
              <a:ea typeface="Batang"/>
            </a:endParaRPr>
          </a:p>
          <a:p>
            <a:pPr marL="144145" indent="-144145" algn="just">
              <a:spcAft>
                <a:spcPts val="0"/>
              </a:spcAft>
            </a:pPr>
            <a:r>
              <a:rPr lang="es-ES" sz="1200" i="1" dirty="0" smtClean="0">
                <a:latin typeface="Times New Roman"/>
                <a:ea typeface="Batang"/>
              </a:rPr>
              <a:t>Biblia del Peregrino</a:t>
            </a:r>
            <a:r>
              <a:rPr lang="es-ES" sz="1200" dirty="0" smtClean="0">
                <a:latin typeface="Times New Roman"/>
                <a:ea typeface="Batang"/>
              </a:rPr>
              <a:t>, Ediciones Mensajero, Bilbao, 1995.</a:t>
            </a:r>
            <a:endParaRPr lang="es-ES" dirty="0" smtClean="0">
              <a:latin typeface="Times New Roman"/>
              <a:ea typeface="Batang"/>
            </a:endParaRPr>
          </a:p>
          <a:p>
            <a:pPr marL="144145" indent="-144145" algn="just">
              <a:spcAft>
                <a:spcPts val="0"/>
              </a:spcAft>
            </a:pPr>
            <a:r>
              <a:rPr lang="es-ES" sz="1200" i="1" dirty="0" smtClean="0">
                <a:latin typeface="Times New Roman"/>
                <a:ea typeface="Batang"/>
              </a:rPr>
              <a:t>El </a:t>
            </a:r>
            <a:r>
              <a:rPr lang="es-ES" sz="1200" i="1" dirty="0" err="1" smtClean="0">
                <a:latin typeface="Times New Roman"/>
                <a:ea typeface="Batang"/>
              </a:rPr>
              <a:t>Dhammapada</a:t>
            </a:r>
            <a:r>
              <a:rPr lang="es-ES" sz="1200" i="1" dirty="0" smtClean="0">
                <a:latin typeface="Times New Roman"/>
                <a:ea typeface="Batang"/>
              </a:rPr>
              <a:t>, camino de perfección</a:t>
            </a:r>
            <a:r>
              <a:rPr lang="es-ES" sz="1200" dirty="0" smtClean="0">
                <a:latin typeface="Times New Roman"/>
                <a:ea typeface="Batang"/>
              </a:rPr>
              <a:t>, Editorial Diana, México, 1976.</a:t>
            </a:r>
            <a:endParaRPr lang="es-ES" dirty="0" smtClean="0">
              <a:latin typeface="Times New Roman"/>
              <a:ea typeface="Batang"/>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Times New Roman"/>
                <a:ea typeface="Times New Roman"/>
              </a:rPr>
              <a:t>Esquilo, </a:t>
            </a:r>
            <a:r>
              <a:rPr lang="es-ES" sz="1200" i="1" dirty="0" smtClean="0">
                <a:latin typeface="Times New Roman"/>
                <a:ea typeface="Times New Roman"/>
              </a:rPr>
              <a:t>Las </a:t>
            </a:r>
            <a:r>
              <a:rPr lang="es-ES" sz="1200" i="1" dirty="0" err="1" smtClean="0">
                <a:latin typeface="Times New Roman"/>
                <a:ea typeface="Times New Roman"/>
              </a:rPr>
              <a:t>coéforas</a:t>
            </a:r>
            <a:r>
              <a:rPr lang="es-ES" sz="1200" dirty="0" smtClean="0">
                <a:latin typeface="Times New Roman"/>
                <a:ea typeface="Times New Roman"/>
              </a:rPr>
              <a:t>, cit. en F. </a:t>
            </a:r>
            <a:r>
              <a:rPr lang="es-ES" sz="1200" dirty="0" err="1" smtClean="0">
                <a:latin typeface="Times New Roman"/>
                <a:ea typeface="Times New Roman"/>
              </a:rPr>
              <a:t>Palazzi</a:t>
            </a:r>
            <a:r>
              <a:rPr lang="es-ES" sz="1200" dirty="0" smtClean="0">
                <a:latin typeface="Times New Roman"/>
                <a:ea typeface="Times New Roman"/>
              </a:rPr>
              <a:t> y S.S. </a:t>
            </a:r>
            <a:r>
              <a:rPr lang="es-ES" sz="1200" dirty="0" err="1" smtClean="0">
                <a:latin typeface="Times New Roman"/>
                <a:ea typeface="Times New Roman"/>
              </a:rPr>
              <a:t>Filippi</a:t>
            </a:r>
            <a:r>
              <a:rPr lang="es-ES" sz="1200" dirty="0" smtClean="0">
                <a:latin typeface="Times New Roman"/>
                <a:ea typeface="Times New Roman"/>
              </a:rPr>
              <a:t>, </a:t>
            </a:r>
            <a:r>
              <a:rPr lang="es-ES" sz="1200" i="1" dirty="0" smtClean="0">
                <a:latin typeface="Times New Roman"/>
                <a:ea typeface="Times New Roman"/>
              </a:rPr>
              <a:t>El libro de los mil sabios</a:t>
            </a:r>
            <a:r>
              <a:rPr lang="es-ES" sz="1200" dirty="0" smtClean="0">
                <a:latin typeface="Times New Roman"/>
                <a:ea typeface="Times New Roman"/>
              </a:rPr>
              <a:t>, </a:t>
            </a:r>
            <a:r>
              <a:rPr lang="es-ES" sz="1200" dirty="0" err="1" smtClean="0">
                <a:latin typeface="Times New Roman"/>
                <a:ea typeface="Times New Roman"/>
              </a:rPr>
              <a:t>Dossat</a:t>
            </a:r>
            <a:r>
              <a:rPr lang="es-ES" sz="1200" dirty="0" smtClean="0">
                <a:latin typeface="Times New Roman"/>
                <a:ea typeface="Times New Roman"/>
              </a:rPr>
              <a:t> 2000, Madrid, 1995, c. 1706, p. 226.</a:t>
            </a:r>
            <a:endParaRPr lang="es-ES" sz="2000" dirty="0" smtClean="0">
              <a:latin typeface="Times New Roman"/>
              <a:ea typeface="Times New Roman"/>
            </a:endParaRPr>
          </a:p>
          <a:p>
            <a:pPr>
              <a:spcAft>
                <a:spcPts val="0"/>
              </a:spcAft>
            </a:pPr>
            <a:r>
              <a:rPr lang="es-ES" sz="1200" dirty="0" err="1" smtClean="0">
                <a:latin typeface="Times New Roman"/>
                <a:ea typeface="Batang"/>
              </a:rPr>
              <a:t>Sun</a:t>
            </a:r>
            <a:r>
              <a:rPr lang="es-ES" sz="1200" dirty="0" smtClean="0">
                <a:latin typeface="Times New Roman"/>
                <a:ea typeface="Batang"/>
              </a:rPr>
              <a:t> </a:t>
            </a:r>
            <a:r>
              <a:rPr lang="es-ES" sz="1200" dirty="0" err="1" smtClean="0">
                <a:latin typeface="Times New Roman"/>
                <a:ea typeface="Batang"/>
              </a:rPr>
              <a:t>Myung</a:t>
            </a:r>
            <a:r>
              <a:rPr lang="es-ES" sz="1200" dirty="0" smtClean="0">
                <a:latin typeface="Times New Roman"/>
                <a:ea typeface="Batang"/>
              </a:rPr>
              <a:t> </a:t>
            </a:r>
            <a:r>
              <a:rPr lang="es-ES" sz="1200" dirty="0" err="1" smtClean="0">
                <a:latin typeface="Times New Roman"/>
                <a:ea typeface="Batang"/>
              </a:rPr>
              <a:t>Moon</a:t>
            </a:r>
            <a:r>
              <a:rPr lang="es-ES" sz="1200" dirty="0" smtClean="0">
                <a:latin typeface="Times New Roman"/>
                <a:ea typeface="Batang"/>
              </a:rPr>
              <a:t>, </a:t>
            </a:r>
            <a:r>
              <a:rPr lang="es-ES" sz="1200" i="1" dirty="0" smtClean="0">
                <a:latin typeface="Times New Roman"/>
                <a:ea typeface="Batang"/>
              </a:rPr>
              <a:t>Selecciones de charlas</a:t>
            </a:r>
            <a:r>
              <a:rPr lang="es-ES" sz="1200" dirty="0" smtClean="0">
                <a:latin typeface="Times New Roman"/>
                <a:ea typeface="Batang"/>
              </a:rPr>
              <a:t>, Seúl, </a:t>
            </a:r>
            <a:r>
              <a:rPr lang="es-ES" sz="1200" dirty="0" err="1" smtClean="0">
                <a:latin typeface="Times New Roman"/>
                <a:ea typeface="Batang"/>
              </a:rPr>
              <a:t>HSA-UWC</a:t>
            </a:r>
            <a:r>
              <a:rPr lang="es-ES" sz="1200" dirty="0" smtClean="0">
                <a:latin typeface="Times New Roman"/>
                <a:ea typeface="Batang"/>
              </a:rPr>
              <a:t>, 105:93, (30 de septiembre de 1979).</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48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lgn="just">
              <a:spcAft>
                <a:spcPts val="0"/>
              </a:spcAft>
            </a:pPr>
            <a:r>
              <a:rPr lang="en-GB" sz="1200" dirty="0" smtClean="0">
                <a:latin typeface="Times New Roman"/>
                <a:ea typeface="Batang"/>
              </a:rPr>
              <a:t>Theodore de </a:t>
            </a:r>
            <a:r>
              <a:rPr lang="en-GB" sz="1200" dirty="0" err="1" smtClean="0">
                <a:latin typeface="Times New Roman"/>
                <a:ea typeface="Batang"/>
              </a:rPr>
              <a:t>Bary</a:t>
            </a:r>
            <a:r>
              <a:rPr lang="en-GB" sz="1200" dirty="0" smtClean="0">
                <a:latin typeface="Times New Roman"/>
                <a:ea typeface="Batang"/>
              </a:rPr>
              <a:t>, ed., </a:t>
            </a:r>
            <a:r>
              <a:rPr lang="en-GB" sz="1200" i="1" dirty="0" smtClean="0">
                <a:latin typeface="Times New Roman"/>
                <a:ea typeface="Batang"/>
              </a:rPr>
              <a:t>Sources of Indian Traditions</a:t>
            </a:r>
            <a:r>
              <a:rPr lang="en-GB" sz="1200" dirty="0" smtClean="0">
                <a:latin typeface="Times New Roman"/>
                <a:ea typeface="Batang"/>
              </a:rPr>
              <a:t>, vol. 1, Columbia University Press, New York, 1958.</a:t>
            </a:r>
            <a:endParaRPr lang="es-ES" sz="1200" dirty="0" smtClean="0">
              <a:latin typeface="Times New Roman"/>
              <a:ea typeface="Batang"/>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a:ea typeface="Batang"/>
              </a:rPr>
              <a:t>Sun </a:t>
            </a:r>
            <a:r>
              <a:rPr lang="en-US" sz="1200" dirty="0" err="1" smtClean="0">
                <a:latin typeface="Times New Roman"/>
                <a:ea typeface="Batang"/>
              </a:rPr>
              <a:t>Myung</a:t>
            </a:r>
            <a:r>
              <a:rPr lang="en-US" sz="1200" dirty="0" smtClean="0">
                <a:latin typeface="Times New Roman"/>
                <a:ea typeface="Batang"/>
              </a:rPr>
              <a:t> Moon, </a:t>
            </a:r>
            <a:r>
              <a:rPr lang="en-GB" sz="1200" i="1" dirty="0" smtClean="0">
                <a:latin typeface="Times New Roman"/>
                <a:ea typeface="Batang"/>
              </a:rPr>
              <a:t>Let Us Know Ourselves</a:t>
            </a:r>
            <a:r>
              <a:rPr lang="en-GB" sz="1200" dirty="0" smtClean="0">
                <a:latin typeface="Times New Roman"/>
                <a:ea typeface="Batang"/>
              </a:rPr>
              <a:t>, (30 de </a:t>
            </a:r>
            <a:r>
              <a:rPr lang="en-GB" sz="1200" dirty="0" err="1" smtClean="0">
                <a:latin typeface="Times New Roman"/>
                <a:ea typeface="Batang"/>
              </a:rPr>
              <a:t>septiembre</a:t>
            </a:r>
            <a:r>
              <a:rPr lang="en-GB" sz="1200" dirty="0" smtClean="0">
                <a:latin typeface="Times New Roman"/>
                <a:ea typeface="Batang"/>
              </a:rPr>
              <a:t> de 1979). </a:t>
            </a:r>
            <a:endParaRPr lang="es-ES" sz="1200" dirty="0" smtClean="0">
              <a:latin typeface="Times New Roman"/>
              <a:ea typeface="Batang"/>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latin typeface="Times New Roman"/>
                <a:ea typeface="Batang"/>
              </a:rPr>
              <a:t>Marco Aurelio, </a:t>
            </a:r>
            <a:r>
              <a:rPr lang="es-MX" sz="1200" i="1" dirty="0" smtClean="0">
                <a:latin typeface="Times New Roman"/>
                <a:ea typeface="Batang"/>
              </a:rPr>
              <a:t>Meditaciones</a:t>
            </a:r>
            <a:r>
              <a:rPr lang="es-MX" sz="1200" dirty="0" smtClean="0">
                <a:latin typeface="Times New Roman"/>
                <a:ea typeface="Batang"/>
              </a:rPr>
              <a:t>, VII, 9, Ediciones Temas de Hoy, Madrid, 1994.</a:t>
            </a:r>
            <a:endParaRPr lang="es-ES" sz="1200"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26</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i="1" dirty="0" smtClean="0">
                <a:solidFill>
                  <a:schemeClr val="bg1">
                    <a:lumMod val="90000"/>
                    <a:lumOff val="10000"/>
                  </a:schemeClr>
                </a:solidFill>
                <a:latin typeface="Times New Roman"/>
                <a:ea typeface="Batang"/>
              </a:rPr>
              <a:t>Biblia del Peregrino</a:t>
            </a:r>
            <a:r>
              <a:rPr lang="es-ES" sz="1200" dirty="0" smtClean="0">
                <a:solidFill>
                  <a:schemeClr val="bg1">
                    <a:lumMod val="90000"/>
                    <a:lumOff val="10000"/>
                  </a:schemeClr>
                </a:solidFill>
                <a:latin typeface="Times New Roman"/>
                <a:ea typeface="Batang"/>
              </a:rPr>
              <a:t>, Ediciones Mensajero, Bilbao, 1995.</a:t>
            </a:r>
            <a:endParaRPr lang="es-ES" dirty="0" smtClean="0">
              <a:solidFill>
                <a:schemeClr val="bg1">
                  <a:lumMod val="90000"/>
                  <a:lumOff val="1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51</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i="1" dirty="0" smtClean="0">
                <a:solidFill>
                  <a:schemeClr val="bg1">
                    <a:lumMod val="90000"/>
                    <a:lumOff val="10000"/>
                  </a:schemeClr>
                </a:solidFill>
                <a:latin typeface="Times New Roman"/>
                <a:ea typeface="Batang"/>
              </a:rPr>
              <a:t>El Corán</a:t>
            </a:r>
            <a:r>
              <a:rPr lang="es-ES" sz="1200" dirty="0" smtClean="0">
                <a:solidFill>
                  <a:schemeClr val="bg1">
                    <a:lumMod val="90000"/>
                    <a:lumOff val="10000"/>
                  </a:schemeClr>
                </a:solidFill>
                <a:latin typeface="Times New Roman"/>
                <a:ea typeface="Batang"/>
              </a:rPr>
              <a:t>, Editora Nacional, Madrid, 1984.</a:t>
            </a:r>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52</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n-GB" sz="1200" i="1" dirty="0" smtClean="0">
                <a:solidFill>
                  <a:schemeClr val="tx2">
                    <a:lumMod val="10000"/>
                  </a:schemeClr>
                </a:solidFill>
                <a:latin typeface="Times New Roman"/>
                <a:ea typeface="Batang"/>
              </a:rPr>
              <a:t>The Laws of Manu, Sacred Books of the Eas</a:t>
            </a:r>
            <a:r>
              <a:rPr lang="en-GB" sz="1200" dirty="0" smtClean="0">
                <a:solidFill>
                  <a:schemeClr val="tx2">
                    <a:lumMod val="10000"/>
                  </a:schemeClr>
                </a:solidFill>
                <a:latin typeface="Times New Roman"/>
                <a:ea typeface="Batang"/>
              </a:rPr>
              <a:t>t, vol. 25, </a:t>
            </a:r>
            <a:r>
              <a:rPr lang="en-GB" sz="1200" dirty="0" err="1" smtClean="0">
                <a:solidFill>
                  <a:schemeClr val="tx2">
                    <a:lumMod val="10000"/>
                  </a:schemeClr>
                </a:solidFill>
                <a:latin typeface="Times New Roman"/>
                <a:ea typeface="Batang"/>
              </a:rPr>
              <a:t>Clarenton</a:t>
            </a:r>
            <a:r>
              <a:rPr lang="en-GB" sz="1200" dirty="0" smtClean="0">
                <a:solidFill>
                  <a:schemeClr val="tx2">
                    <a:lumMod val="10000"/>
                  </a:schemeClr>
                </a:solidFill>
                <a:latin typeface="Times New Roman"/>
                <a:ea typeface="Batang"/>
              </a:rPr>
              <a:t> Press, Oxford, 1884.</a:t>
            </a:r>
            <a:endParaRPr lang="es-ES" dirty="0" smtClean="0">
              <a:solidFill>
                <a:schemeClr val="tx2">
                  <a:lumMod val="10000"/>
                </a:schemeClr>
              </a:solidFill>
              <a:latin typeface="Times New Roman"/>
              <a:ea typeface="Batang"/>
            </a:endParaRPr>
          </a:p>
          <a:p>
            <a:pPr marL="180340" indent="-180340" algn="just">
              <a:spcAft>
                <a:spcPts val="0"/>
              </a:spcAft>
            </a:pPr>
            <a:r>
              <a:rPr lang="en-GB" sz="1200" dirty="0" err="1" smtClean="0">
                <a:solidFill>
                  <a:schemeClr val="tx2">
                    <a:lumMod val="10000"/>
                  </a:schemeClr>
                </a:solidFill>
                <a:latin typeface="Times New Roman"/>
                <a:ea typeface="Batang"/>
              </a:rPr>
              <a:t>Nagarjuna</a:t>
            </a:r>
            <a:r>
              <a:rPr lang="en-GB" sz="1200" dirty="0" smtClean="0">
                <a:solidFill>
                  <a:schemeClr val="tx2">
                    <a:lumMod val="10000"/>
                  </a:schemeClr>
                </a:solidFill>
                <a:latin typeface="Times New Roman"/>
                <a:ea typeface="Batang"/>
              </a:rPr>
              <a:t>, </a:t>
            </a:r>
            <a:r>
              <a:rPr lang="en-GB" sz="1200" i="1" dirty="0" smtClean="0">
                <a:solidFill>
                  <a:schemeClr val="tx2">
                    <a:lumMod val="10000"/>
                  </a:schemeClr>
                </a:solidFill>
                <a:latin typeface="Times New Roman"/>
                <a:ea typeface="Batang"/>
              </a:rPr>
              <a:t>The Precious Garland</a:t>
            </a:r>
            <a:r>
              <a:rPr lang="en-GB" sz="1200" dirty="0" smtClean="0">
                <a:solidFill>
                  <a:schemeClr val="tx2">
                    <a:lumMod val="10000"/>
                  </a:schemeClr>
                </a:solidFill>
                <a:latin typeface="Times New Roman"/>
                <a:ea typeface="Batang"/>
              </a:rPr>
              <a:t>, </a:t>
            </a:r>
            <a:r>
              <a:rPr lang="en-GB" sz="1200" dirty="0" err="1" smtClean="0">
                <a:solidFill>
                  <a:schemeClr val="tx2">
                    <a:lumMod val="10000"/>
                  </a:schemeClr>
                </a:solidFill>
                <a:latin typeface="Times New Roman"/>
                <a:ea typeface="Batang"/>
              </a:rPr>
              <a:t>Allen&amp;Unwin</a:t>
            </a:r>
            <a:r>
              <a:rPr lang="en-GB" sz="1200" dirty="0" smtClean="0">
                <a:solidFill>
                  <a:schemeClr val="tx2">
                    <a:lumMod val="10000"/>
                  </a:schemeClr>
                </a:solidFill>
                <a:latin typeface="Times New Roman"/>
                <a:ea typeface="Batang"/>
              </a:rPr>
              <a:t>, London, 1975.</a:t>
            </a:r>
            <a:endParaRPr lang="es-ES" dirty="0" smtClean="0">
              <a:solidFill>
                <a:schemeClr val="tx2">
                  <a:lumMod val="10000"/>
                </a:schemeClr>
              </a:solidFill>
              <a:latin typeface="Times New Roman"/>
              <a:ea typeface="Batang"/>
            </a:endParaRPr>
          </a:p>
          <a:p>
            <a:pPr>
              <a:spcAft>
                <a:spcPts val="0"/>
              </a:spcAft>
            </a:pPr>
            <a:r>
              <a:rPr lang="es-ES" sz="1200" dirty="0" err="1" smtClean="0">
                <a:solidFill>
                  <a:schemeClr val="tx2">
                    <a:lumMod val="10000"/>
                  </a:schemeClr>
                </a:solidFill>
                <a:latin typeface="Times New Roman"/>
                <a:ea typeface="Batang"/>
              </a:rPr>
              <a:t>Sun</a:t>
            </a:r>
            <a:r>
              <a:rPr lang="es-ES" sz="1200" dirty="0" smtClean="0">
                <a:solidFill>
                  <a:schemeClr val="tx2">
                    <a:lumMod val="10000"/>
                  </a:schemeClr>
                </a:solidFill>
                <a:latin typeface="Times New Roman"/>
                <a:ea typeface="Batang"/>
              </a:rPr>
              <a:t> </a:t>
            </a:r>
            <a:r>
              <a:rPr lang="es-ES" sz="1200" dirty="0" err="1" smtClean="0">
                <a:solidFill>
                  <a:schemeClr val="tx2">
                    <a:lumMod val="10000"/>
                  </a:schemeClr>
                </a:solidFill>
                <a:latin typeface="Times New Roman"/>
                <a:ea typeface="Batang"/>
              </a:rPr>
              <a:t>Myung</a:t>
            </a:r>
            <a:r>
              <a:rPr lang="es-ES" sz="1200" dirty="0" smtClean="0">
                <a:solidFill>
                  <a:schemeClr val="tx2">
                    <a:lumMod val="10000"/>
                  </a:schemeClr>
                </a:solidFill>
                <a:latin typeface="Times New Roman"/>
                <a:ea typeface="Batang"/>
              </a:rPr>
              <a:t> </a:t>
            </a:r>
            <a:r>
              <a:rPr lang="es-ES" sz="1200" dirty="0" err="1" smtClean="0">
                <a:solidFill>
                  <a:schemeClr val="tx2">
                    <a:lumMod val="10000"/>
                  </a:schemeClr>
                </a:solidFill>
                <a:latin typeface="Times New Roman"/>
                <a:ea typeface="Batang"/>
              </a:rPr>
              <a:t>Moon</a:t>
            </a:r>
            <a:r>
              <a:rPr lang="es-ES" sz="1200" dirty="0" smtClean="0">
                <a:solidFill>
                  <a:schemeClr val="tx2">
                    <a:lumMod val="10000"/>
                  </a:schemeClr>
                </a:solidFill>
                <a:latin typeface="Times New Roman"/>
                <a:ea typeface="Batang"/>
              </a:rPr>
              <a:t>, </a:t>
            </a:r>
            <a:r>
              <a:rPr lang="es-ES" sz="1200" i="1" dirty="0" smtClean="0">
                <a:solidFill>
                  <a:schemeClr val="tx2">
                    <a:lumMod val="10000"/>
                  </a:schemeClr>
                </a:solidFill>
                <a:latin typeface="Times New Roman"/>
                <a:ea typeface="Batang"/>
              </a:rPr>
              <a:t>Selecciones de charlas</a:t>
            </a:r>
            <a:r>
              <a:rPr lang="es-ES" sz="1200" dirty="0" smtClean="0">
                <a:solidFill>
                  <a:schemeClr val="tx2">
                    <a:lumMod val="10000"/>
                  </a:schemeClr>
                </a:solidFill>
                <a:latin typeface="Times New Roman"/>
                <a:ea typeface="Batang"/>
              </a:rPr>
              <a:t>, Seúl, </a:t>
            </a:r>
            <a:r>
              <a:rPr lang="es-ES" sz="1200" dirty="0" err="1" smtClean="0">
                <a:solidFill>
                  <a:schemeClr val="tx2">
                    <a:lumMod val="10000"/>
                  </a:schemeClr>
                </a:solidFill>
                <a:latin typeface="Times New Roman"/>
                <a:ea typeface="Batang"/>
              </a:rPr>
              <a:t>HSA-UWC</a:t>
            </a:r>
            <a:r>
              <a:rPr lang="es-ES" sz="1200" dirty="0" smtClean="0">
                <a:solidFill>
                  <a:schemeClr val="tx2">
                    <a:lumMod val="10000"/>
                  </a:schemeClr>
                </a:solidFill>
                <a:latin typeface="Times New Roman"/>
                <a:ea typeface="Batang"/>
              </a:rPr>
              <a:t>, (13 de enero de 2001).</a:t>
            </a:r>
            <a:endParaRPr lang="es-ES" dirty="0" smtClean="0">
              <a:solidFill>
                <a:schemeClr val="tx2">
                  <a:lumMod val="1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53</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marR="0" indent="-180340" algn="just" defTabSz="914400" rtl="0" eaLnBrk="1" fontAlgn="auto" latinLnBrk="0" hangingPunct="1">
              <a:lnSpc>
                <a:spcPct val="100000"/>
              </a:lnSpc>
              <a:spcBef>
                <a:spcPts val="0"/>
              </a:spcBef>
              <a:spcAft>
                <a:spcPts val="0"/>
              </a:spcAft>
              <a:buClrTx/>
              <a:buSzTx/>
              <a:buFontTx/>
              <a:buNone/>
              <a:tabLst/>
              <a:defRPr/>
            </a:pPr>
            <a:r>
              <a:rPr lang="es-ES" sz="1200" i="1" kern="1200" dirty="0" smtClean="0">
                <a:solidFill>
                  <a:schemeClr val="tx1"/>
                </a:solidFill>
                <a:latin typeface="+mn-lt"/>
                <a:ea typeface="+mn-ea"/>
                <a:cs typeface="+mn-cs"/>
              </a:rPr>
              <a:t>Biblia del Peregrino</a:t>
            </a:r>
            <a:r>
              <a:rPr lang="es-ES" sz="1200" kern="1200" dirty="0" smtClean="0">
                <a:solidFill>
                  <a:schemeClr val="tx1"/>
                </a:solidFill>
                <a:latin typeface="+mn-lt"/>
                <a:ea typeface="+mn-ea"/>
                <a:cs typeface="+mn-cs"/>
              </a:rPr>
              <a:t>, Ediciones Mensajero, Bilbao, 1995.</a:t>
            </a:r>
          </a:p>
          <a:p>
            <a:pPr marL="180340" indent="-180340" algn="just">
              <a:spcAft>
                <a:spcPts val="0"/>
              </a:spcAft>
            </a:pPr>
            <a:r>
              <a:rPr lang="en-GB" sz="1200" dirty="0" smtClean="0">
                <a:solidFill>
                  <a:schemeClr val="bg2">
                    <a:lumMod val="50000"/>
                  </a:schemeClr>
                </a:solidFill>
                <a:latin typeface="Times New Roman"/>
                <a:ea typeface="Batang"/>
              </a:rPr>
              <a:t>A. Wilson, ed., </a:t>
            </a:r>
            <a:r>
              <a:rPr lang="en-GB" sz="1200" i="1" dirty="0" smtClean="0">
                <a:solidFill>
                  <a:schemeClr val="bg2">
                    <a:lumMod val="50000"/>
                  </a:schemeClr>
                </a:solidFill>
                <a:latin typeface="Times New Roman"/>
                <a:ea typeface="Batang"/>
              </a:rPr>
              <a:t>World Scripture,</a:t>
            </a:r>
            <a:r>
              <a:rPr lang="en-GB" sz="1800" dirty="0" smtClean="0">
                <a:solidFill>
                  <a:schemeClr val="bg2">
                    <a:lumMod val="50000"/>
                  </a:schemeClr>
                </a:solidFill>
                <a:latin typeface="Arial"/>
                <a:ea typeface="Batang"/>
              </a:rPr>
              <a:t> </a:t>
            </a:r>
            <a:r>
              <a:rPr lang="en-GB" sz="1200" i="1" dirty="0" smtClean="0">
                <a:solidFill>
                  <a:schemeClr val="bg2">
                    <a:lumMod val="50000"/>
                  </a:schemeClr>
                </a:solidFill>
                <a:latin typeface="Times New Roman"/>
                <a:ea typeface="Batang"/>
              </a:rPr>
              <a:t>A Comparative Anthology of Sacred Texts</a:t>
            </a:r>
            <a:r>
              <a:rPr lang="en-GB" sz="1200" dirty="0" smtClean="0">
                <a:solidFill>
                  <a:schemeClr val="bg2">
                    <a:lumMod val="50000"/>
                  </a:schemeClr>
                </a:solidFill>
                <a:latin typeface="Times New Roman"/>
                <a:ea typeface="Batang"/>
              </a:rPr>
              <a:t>, </a:t>
            </a:r>
            <a:r>
              <a:rPr lang="en-GB" sz="1200" dirty="0" err="1" smtClean="0">
                <a:solidFill>
                  <a:schemeClr val="bg2">
                    <a:lumMod val="50000"/>
                  </a:schemeClr>
                </a:solidFill>
                <a:latin typeface="Times New Roman"/>
                <a:ea typeface="Batang"/>
              </a:rPr>
              <a:t>Parangon</a:t>
            </a:r>
            <a:r>
              <a:rPr lang="en-GB" sz="1200" dirty="0" smtClean="0">
                <a:solidFill>
                  <a:schemeClr val="bg2">
                    <a:lumMod val="50000"/>
                  </a:schemeClr>
                </a:solidFill>
                <a:latin typeface="Times New Roman"/>
                <a:ea typeface="Batang"/>
              </a:rPr>
              <a:t> House, New York, 1991, p. 114.</a:t>
            </a:r>
            <a:endParaRPr lang="es-ES" dirty="0" smtClean="0">
              <a:solidFill>
                <a:schemeClr val="bg2">
                  <a:lumMod val="50000"/>
                </a:schemeClr>
              </a:solidFill>
              <a:latin typeface="Times New Roman"/>
              <a:ea typeface="Batang"/>
            </a:endParaRPr>
          </a:p>
          <a:p>
            <a:pPr marL="180340" indent="-180340" algn="just">
              <a:spcAft>
                <a:spcPts val="0"/>
              </a:spcAft>
            </a:pPr>
            <a:r>
              <a:rPr lang="en-GB" sz="1200" i="1" dirty="0" err="1" smtClean="0">
                <a:solidFill>
                  <a:schemeClr val="bg2">
                    <a:lumMod val="50000"/>
                  </a:schemeClr>
                </a:solidFill>
                <a:latin typeface="Times New Roman"/>
                <a:ea typeface="Batang"/>
              </a:rPr>
              <a:t>Jaina</a:t>
            </a:r>
            <a:r>
              <a:rPr lang="en-GB" sz="1200" i="1" dirty="0" smtClean="0">
                <a:solidFill>
                  <a:schemeClr val="bg2">
                    <a:lumMod val="50000"/>
                  </a:schemeClr>
                </a:solidFill>
                <a:latin typeface="Times New Roman"/>
                <a:ea typeface="Batang"/>
              </a:rPr>
              <a:t> Sutras, Sacred Books of the East</a:t>
            </a:r>
            <a:r>
              <a:rPr lang="en-GB" sz="1200" dirty="0" smtClean="0">
                <a:solidFill>
                  <a:schemeClr val="bg2">
                    <a:lumMod val="50000"/>
                  </a:schemeClr>
                </a:solidFill>
                <a:latin typeface="Times New Roman"/>
                <a:ea typeface="Batang"/>
              </a:rPr>
              <a:t>, </a:t>
            </a:r>
            <a:r>
              <a:rPr lang="en-GB" sz="1200" dirty="0" err="1" smtClean="0">
                <a:solidFill>
                  <a:schemeClr val="bg2">
                    <a:lumMod val="50000"/>
                  </a:schemeClr>
                </a:solidFill>
                <a:latin typeface="Times New Roman"/>
                <a:ea typeface="Batang"/>
              </a:rPr>
              <a:t>Clarenton</a:t>
            </a:r>
            <a:r>
              <a:rPr lang="en-GB" sz="1200" dirty="0" smtClean="0">
                <a:solidFill>
                  <a:schemeClr val="bg2">
                    <a:lumMod val="50000"/>
                  </a:schemeClr>
                </a:solidFill>
                <a:latin typeface="Times New Roman"/>
                <a:ea typeface="Batang"/>
              </a:rPr>
              <a:t> Press, Oxford, 1884.</a:t>
            </a:r>
            <a:endParaRPr lang="es-ES" dirty="0" smtClean="0">
              <a:solidFill>
                <a:schemeClr val="bg2">
                  <a:lumMod val="50000"/>
                </a:schemeClr>
              </a:solidFill>
              <a:latin typeface="Times New Roman"/>
              <a:ea typeface="Batang"/>
            </a:endParaRPr>
          </a:p>
          <a:p>
            <a:pPr marL="180340" indent="-180340" algn="just">
              <a:spcAft>
                <a:spcPts val="0"/>
              </a:spcAft>
            </a:pPr>
            <a:r>
              <a:rPr lang="en-GB" sz="1200" dirty="0" err="1" smtClean="0">
                <a:solidFill>
                  <a:schemeClr val="bg2">
                    <a:lumMod val="50000"/>
                  </a:schemeClr>
                </a:solidFill>
                <a:latin typeface="Times New Roman"/>
                <a:ea typeface="Batang"/>
              </a:rPr>
              <a:t>Radhakrishnam</a:t>
            </a:r>
            <a:r>
              <a:rPr lang="en-GB" sz="1200" dirty="0" smtClean="0">
                <a:solidFill>
                  <a:schemeClr val="bg2">
                    <a:lumMod val="50000"/>
                  </a:schemeClr>
                </a:solidFill>
                <a:latin typeface="Times New Roman"/>
                <a:ea typeface="Batang"/>
              </a:rPr>
              <a:t>, </a:t>
            </a:r>
            <a:r>
              <a:rPr lang="en-GB" sz="1200" i="1" dirty="0" smtClean="0">
                <a:solidFill>
                  <a:schemeClr val="bg2">
                    <a:lumMod val="50000"/>
                  </a:schemeClr>
                </a:solidFill>
                <a:latin typeface="Times New Roman"/>
                <a:ea typeface="Batang"/>
              </a:rPr>
              <a:t>The </a:t>
            </a:r>
            <a:r>
              <a:rPr lang="en-GB" sz="1200" i="1" dirty="0" err="1" smtClean="0">
                <a:solidFill>
                  <a:schemeClr val="bg2">
                    <a:lumMod val="50000"/>
                  </a:schemeClr>
                </a:solidFill>
                <a:latin typeface="Times New Roman"/>
                <a:ea typeface="Batang"/>
              </a:rPr>
              <a:t>Dhammapada</a:t>
            </a:r>
            <a:r>
              <a:rPr lang="en-GB" sz="1200" dirty="0" smtClean="0">
                <a:solidFill>
                  <a:schemeClr val="bg2">
                    <a:lumMod val="50000"/>
                  </a:schemeClr>
                </a:solidFill>
                <a:latin typeface="Times New Roman"/>
                <a:ea typeface="Batang"/>
              </a:rPr>
              <a:t>, Oxford University Press, Madras, 1950.</a:t>
            </a:r>
            <a:endParaRPr lang="es-ES" dirty="0" smtClean="0">
              <a:solidFill>
                <a:schemeClr val="bg2">
                  <a:lumMod val="5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54</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dirty="0" smtClean="0">
                <a:solidFill>
                  <a:schemeClr val="bg2">
                    <a:lumMod val="50000"/>
                  </a:schemeClr>
                </a:solidFill>
                <a:latin typeface="Times New Roman"/>
                <a:ea typeface="Batang"/>
              </a:rPr>
              <a:t>Confucio, </a:t>
            </a:r>
            <a:r>
              <a:rPr lang="es-ES" sz="1200" i="1" dirty="0" smtClean="0">
                <a:solidFill>
                  <a:schemeClr val="bg2">
                    <a:lumMod val="50000"/>
                  </a:schemeClr>
                </a:solidFill>
                <a:latin typeface="Times New Roman"/>
                <a:ea typeface="Batang"/>
              </a:rPr>
              <a:t>Los cuatro libros clásicos,</a:t>
            </a:r>
            <a:r>
              <a:rPr lang="es-ES" sz="1200" dirty="0" smtClean="0">
                <a:solidFill>
                  <a:schemeClr val="bg2">
                    <a:lumMod val="50000"/>
                  </a:schemeClr>
                </a:solidFill>
                <a:latin typeface="Times New Roman"/>
                <a:ea typeface="Batang"/>
              </a:rPr>
              <a:t> Ediciones B, Barcelona, 1997.</a:t>
            </a:r>
            <a:endParaRPr lang="es-ES" dirty="0" smtClean="0">
              <a:solidFill>
                <a:schemeClr val="bg2">
                  <a:lumMod val="50000"/>
                </a:schemeClr>
              </a:solidFill>
              <a:latin typeface="Times New Roman"/>
              <a:ea typeface="Batang"/>
            </a:endParaRPr>
          </a:p>
          <a:p>
            <a:pPr marL="180340" indent="-180340" algn="just">
              <a:spcAft>
                <a:spcPts val="0"/>
              </a:spcAft>
            </a:pPr>
            <a:r>
              <a:rPr lang="en-GB" sz="1200" i="1" dirty="0" smtClean="0">
                <a:solidFill>
                  <a:schemeClr val="bg2">
                    <a:lumMod val="50000"/>
                  </a:schemeClr>
                </a:solidFill>
                <a:latin typeface="Times New Roman"/>
                <a:ea typeface="Batang"/>
              </a:rPr>
              <a:t>The </a:t>
            </a:r>
            <a:r>
              <a:rPr lang="en-GB" sz="1200" i="1" dirty="0" err="1" smtClean="0">
                <a:solidFill>
                  <a:schemeClr val="bg2">
                    <a:lumMod val="50000"/>
                  </a:schemeClr>
                </a:solidFill>
                <a:latin typeface="Times New Roman"/>
                <a:ea typeface="Batang"/>
              </a:rPr>
              <a:t>Sutta-Nipata</a:t>
            </a:r>
            <a:r>
              <a:rPr lang="en-GB" sz="1200" dirty="0" smtClean="0">
                <a:solidFill>
                  <a:schemeClr val="bg2">
                    <a:lumMod val="50000"/>
                  </a:schemeClr>
                </a:solidFill>
                <a:latin typeface="Times New Roman"/>
                <a:ea typeface="Batang"/>
              </a:rPr>
              <a:t>, Curzon Press, London, 1985.</a:t>
            </a:r>
            <a:endParaRPr lang="es-ES" dirty="0" smtClean="0">
              <a:solidFill>
                <a:schemeClr val="bg2">
                  <a:lumMod val="50000"/>
                </a:schemeClr>
              </a:solidFill>
              <a:latin typeface="Times New Roman"/>
              <a:ea typeface="Batang"/>
            </a:endParaRPr>
          </a:p>
          <a:p>
            <a:pPr marL="180340" indent="-180340" algn="just">
              <a:spcAft>
                <a:spcPts val="0"/>
              </a:spcAft>
            </a:pPr>
            <a:r>
              <a:rPr lang="en-GB" sz="1200" i="1" dirty="0" smtClean="0">
                <a:solidFill>
                  <a:schemeClr val="bg2">
                    <a:lumMod val="50000"/>
                  </a:schemeClr>
                </a:solidFill>
                <a:latin typeface="Times New Roman"/>
                <a:ea typeface="Batang"/>
              </a:rPr>
              <a:t>The </a:t>
            </a:r>
            <a:r>
              <a:rPr lang="en-GB" sz="1200" i="1" dirty="0" err="1" smtClean="0">
                <a:solidFill>
                  <a:schemeClr val="bg2">
                    <a:lumMod val="50000"/>
                  </a:schemeClr>
                </a:solidFill>
                <a:latin typeface="Times New Roman"/>
                <a:ea typeface="Batang"/>
              </a:rPr>
              <a:t>Babilonian</a:t>
            </a:r>
            <a:r>
              <a:rPr lang="en-GB" sz="1200" i="1" dirty="0" smtClean="0">
                <a:solidFill>
                  <a:schemeClr val="bg2">
                    <a:lumMod val="50000"/>
                  </a:schemeClr>
                </a:solidFill>
                <a:latin typeface="Times New Roman"/>
                <a:ea typeface="Batang"/>
              </a:rPr>
              <a:t> Talmud</a:t>
            </a:r>
            <a:r>
              <a:rPr lang="en-GB" sz="1200" dirty="0" smtClean="0">
                <a:solidFill>
                  <a:schemeClr val="bg2">
                    <a:lumMod val="50000"/>
                  </a:schemeClr>
                </a:solidFill>
                <a:latin typeface="Times New Roman"/>
                <a:ea typeface="Batang"/>
              </a:rPr>
              <a:t>, </a:t>
            </a:r>
            <a:r>
              <a:rPr lang="en-GB" sz="1200" dirty="0" err="1" smtClean="0">
                <a:solidFill>
                  <a:schemeClr val="bg2">
                    <a:lumMod val="50000"/>
                  </a:schemeClr>
                </a:solidFill>
                <a:latin typeface="Times New Roman"/>
                <a:ea typeface="Batang"/>
              </a:rPr>
              <a:t>Socino</a:t>
            </a:r>
            <a:r>
              <a:rPr lang="en-GB" sz="1200" dirty="0" smtClean="0">
                <a:solidFill>
                  <a:schemeClr val="bg2">
                    <a:lumMod val="50000"/>
                  </a:schemeClr>
                </a:solidFill>
                <a:latin typeface="Times New Roman"/>
                <a:ea typeface="Batang"/>
              </a:rPr>
              <a:t> Press, New York, 1948.</a:t>
            </a:r>
            <a:endParaRPr lang="es-ES" dirty="0" smtClean="0">
              <a:solidFill>
                <a:schemeClr val="bg2">
                  <a:lumMod val="50000"/>
                </a:schemeClr>
              </a:solidFill>
              <a:latin typeface="Times New Roman"/>
              <a:ea typeface="Batang"/>
            </a:endParaRPr>
          </a:p>
          <a:p>
            <a:pPr marL="180340" indent="-180340" algn="just">
              <a:spcAft>
                <a:spcPts val="0"/>
              </a:spcAft>
            </a:pPr>
            <a:r>
              <a:rPr lang="es-ES" sz="1200" dirty="0" err="1" smtClean="0">
                <a:solidFill>
                  <a:schemeClr val="bg2">
                    <a:lumMod val="50000"/>
                  </a:schemeClr>
                </a:solidFill>
                <a:latin typeface="Times New Roman"/>
                <a:ea typeface="Times New Roman"/>
              </a:rPr>
              <a:t>Lampridio</a:t>
            </a:r>
            <a:r>
              <a:rPr lang="es-ES" sz="1200" dirty="0" smtClean="0">
                <a:solidFill>
                  <a:schemeClr val="bg2">
                    <a:lumMod val="50000"/>
                  </a:schemeClr>
                </a:solidFill>
                <a:latin typeface="Times New Roman"/>
                <a:ea typeface="Times New Roman"/>
              </a:rPr>
              <a:t>, </a:t>
            </a:r>
            <a:r>
              <a:rPr lang="es-ES" sz="1200" i="1" dirty="0" smtClean="0">
                <a:solidFill>
                  <a:schemeClr val="bg2">
                    <a:lumMod val="50000"/>
                  </a:schemeClr>
                </a:solidFill>
                <a:latin typeface="Times New Roman"/>
                <a:ea typeface="Times New Roman"/>
              </a:rPr>
              <a:t>Vita </a:t>
            </a:r>
            <a:r>
              <a:rPr lang="es-ES" sz="1200" i="1" dirty="0" err="1" smtClean="0">
                <a:solidFill>
                  <a:schemeClr val="bg2">
                    <a:lumMod val="50000"/>
                  </a:schemeClr>
                </a:solidFill>
                <a:latin typeface="Times New Roman"/>
                <a:ea typeface="Times New Roman"/>
              </a:rPr>
              <a:t>Alexandri</a:t>
            </a:r>
            <a:r>
              <a:rPr lang="es-ES" sz="1200" i="1" dirty="0" smtClean="0">
                <a:solidFill>
                  <a:schemeClr val="bg2">
                    <a:lumMod val="50000"/>
                  </a:schemeClr>
                </a:solidFill>
                <a:latin typeface="Times New Roman"/>
                <a:ea typeface="Times New Roman"/>
              </a:rPr>
              <a:t> </a:t>
            </a:r>
            <a:r>
              <a:rPr lang="es-ES" sz="1200" i="1" dirty="0" err="1" smtClean="0">
                <a:solidFill>
                  <a:schemeClr val="bg2">
                    <a:lumMod val="50000"/>
                  </a:schemeClr>
                </a:solidFill>
                <a:latin typeface="Times New Roman"/>
                <a:ea typeface="Times New Roman"/>
              </a:rPr>
              <a:t>Severi</a:t>
            </a:r>
            <a:r>
              <a:rPr lang="es-ES" sz="1200" dirty="0" smtClean="0">
                <a:solidFill>
                  <a:schemeClr val="bg2">
                    <a:lumMod val="50000"/>
                  </a:schemeClr>
                </a:solidFill>
                <a:latin typeface="Times New Roman"/>
                <a:ea typeface="Times New Roman"/>
              </a:rPr>
              <a:t> 51, 8, cit. en </a:t>
            </a:r>
            <a:r>
              <a:rPr lang="es-ES" sz="1200" i="1" dirty="0" smtClean="0">
                <a:solidFill>
                  <a:schemeClr val="bg2">
                    <a:lumMod val="50000"/>
                  </a:schemeClr>
                </a:solidFill>
                <a:latin typeface="Times New Roman"/>
                <a:ea typeface="Times New Roman"/>
              </a:rPr>
              <a:t>Aurea Dicta. Dichos y proverbios del mundo clásico, </a:t>
            </a:r>
            <a:r>
              <a:rPr lang="es-ES" sz="1200" dirty="0" smtClean="0">
                <a:solidFill>
                  <a:schemeClr val="bg2">
                    <a:lumMod val="50000"/>
                  </a:schemeClr>
                </a:solidFill>
                <a:latin typeface="Times New Roman"/>
                <a:ea typeface="Times New Roman"/>
              </a:rPr>
              <a:t>Selección de </a:t>
            </a:r>
            <a:r>
              <a:rPr lang="es-ES" sz="1200" dirty="0" err="1" smtClean="0">
                <a:solidFill>
                  <a:schemeClr val="bg2">
                    <a:lumMod val="50000"/>
                  </a:schemeClr>
                </a:solidFill>
                <a:latin typeface="Times New Roman"/>
                <a:ea typeface="Times New Roman"/>
              </a:rPr>
              <a:t>Eduard</a:t>
            </a:r>
            <a:r>
              <a:rPr lang="es-ES" sz="1200" dirty="0" smtClean="0">
                <a:solidFill>
                  <a:schemeClr val="bg2">
                    <a:lumMod val="50000"/>
                  </a:schemeClr>
                </a:solidFill>
                <a:latin typeface="Times New Roman"/>
                <a:ea typeface="Times New Roman"/>
              </a:rPr>
              <a:t> </a:t>
            </a:r>
            <a:r>
              <a:rPr lang="es-ES" sz="1200" dirty="0" err="1" smtClean="0">
                <a:solidFill>
                  <a:schemeClr val="bg2">
                    <a:lumMod val="50000"/>
                  </a:schemeClr>
                </a:solidFill>
                <a:latin typeface="Times New Roman"/>
                <a:ea typeface="Times New Roman"/>
              </a:rPr>
              <a:t>Valentí</a:t>
            </a:r>
            <a:r>
              <a:rPr lang="es-ES" sz="1200" dirty="0" smtClean="0">
                <a:solidFill>
                  <a:schemeClr val="bg2">
                    <a:lumMod val="50000"/>
                  </a:schemeClr>
                </a:solidFill>
                <a:latin typeface="Times New Roman"/>
                <a:ea typeface="Times New Roman"/>
              </a:rPr>
              <a:t>, Crítica, Barcelona, 1987, p. 126.</a:t>
            </a:r>
            <a:endParaRPr lang="es-ES" sz="2000" dirty="0" smtClean="0">
              <a:solidFill>
                <a:schemeClr val="bg2">
                  <a:lumMod val="50000"/>
                </a:schemeClr>
              </a:solidFill>
              <a:latin typeface="Times New Roman"/>
              <a:ea typeface="Times New Roman"/>
            </a:endParaRPr>
          </a:p>
          <a:p>
            <a:pPr>
              <a:spcAft>
                <a:spcPts val="0"/>
              </a:spcAft>
            </a:pPr>
            <a:r>
              <a:rPr lang="es-ES" sz="1200" dirty="0" err="1" smtClean="0">
                <a:solidFill>
                  <a:schemeClr val="bg2">
                    <a:lumMod val="50000"/>
                  </a:schemeClr>
                </a:solidFill>
                <a:latin typeface="Times New Roman"/>
                <a:ea typeface="Batang"/>
              </a:rPr>
              <a:t>Sun</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Myung</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Moon</a:t>
            </a:r>
            <a:r>
              <a:rPr lang="es-ES" sz="1200" dirty="0" smtClean="0">
                <a:solidFill>
                  <a:schemeClr val="bg2">
                    <a:lumMod val="50000"/>
                  </a:schemeClr>
                </a:solidFill>
                <a:latin typeface="Times New Roman"/>
                <a:ea typeface="Batang"/>
              </a:rPr>
              <a:t>, </a:t>
            </a:r>
            <a:r>
              <a:rPr lang="es-ES" sz="1200" i="1" dirty="0" smtClean="0">
                <a:solidFill>
                  <a:schemeClr val="bg2">
                    <a:lumMod val="50000"/>
                  </a:schemeClr>
                </a:solidFill>
                <a:latin typeface="Times New Roman"/>
                <a:ea typeface="Batang"/>
              </a:rPr>
              <a:t>Selecciones de charlas</a:t>
            </a:r>
            <a:r>
              <a:rPr lang="es-ES" sz="1200" dirty="0" smtClean="0">
                <a:solidFill>
                  <a:schemeClr val="bg2">
                    <a:lumMod val="50000"/>
                  </a:schemeClr>
                </a:solidFill>
                <a:latin typeface="Times New Roman"/>
                <a:ea typeface="Batang"/>
              </a:rPr>
              <a:t>, Seúl, </a:t>
            </a:r>
            <a:r>
              <a:rPr lang="es-ES" sz="1200" dirty="0" err="1" smtClean="0">
                <a:solidFill>
                  <a:schemeClr val="bg2">
                    <a:lumMod val="50000"/>
                  </a:schemeClr>
                </a:solidFill>
                <a:latin typeface="Times New Roman"/>
                <a:ea typeface="Batang"/>
              </a:rPr>
              <a:t>HSA-UWC</a:t>
            </a:r>
            <a:r>
              <a:rPr lang="es-ES" sz="1200" dirty="0" smtClean="0">
                <a:solidFill>
                  <a:schemeClr val="bg2">
                    <a:lumMod val="50000"/>
                  </a:schemeClr>
                </a:solidFill>
                <a:latin typeface="Times New Roman"/>
                <a:ea typeface="Batang"/>
              </a:rPr>
              <a:t>, 50:339, (8 de noviembre de 1971).</a:t>
            </a:r>
            <a:endParaRPr lang="es-ES" dirty="0" smtClean="0">
              <a:solidFill>
                <a:schemeClr val="bg2">
                  <a:lumMod val="5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55</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i="1" dirty="0" smtClean="0">
                <a:solidFill>
                  <a:schemeClr val="bg2">
                    <a:lumMod val="50000"/>
                  </a:schemeClr>
                </a:solidFill>
                <a:latin typeface="Times New Roman"/>
                <a:ea typeface="Batang"/>
              </a:rPr>
              <a:t>Biblia del Peregrino</a:t>
            </a:r>
            <a:r>
              <a:rPr lang="es-ES" sz="1200" dirty="0" smtClean="0">
                <a:solidFill>
                  <a:schemeClr val="bg2">
                    <a:lumMod val="50000"/>
                  </a:schemeClr>
                </a:solidFill>
                <a:latin typeface="Times New Roman"/>
                <a:ea typeface="Batang"/>
              </a:rPr>
              <a:t>, Ediciones Mensajero, Bilbao, 1995.</a:t>
            </a:r>
            <a:endParaRPr lang="es-ES" dirty="0" smtClean="0">
              <a:solidFill>
                <a:schemeClr val="bg2">
                  <a:lumMod val="50000"/>
                </a:schemeClr>
              </a:solidFill>
              <a:latin typeface="Times New Roman"/>
              <a:ea typeface="Batang"/>
            </a:endParaRPr>
          </a:p>
          <a:p>
            <a:pPr marL="180340" indent="-180340" algn="just">
              <a:spcAft>
                <a:spcPts val="0"/>
              </a:spcAft>
            </a:pPr>
            <a:r>
              <a:rPr lang="en-GB" sz="1200" dirty="0" err="1" smtClean="0">
                <a:solidFill>
                  <a:schemeClr val="bg2">
                    <a:lumMod val="50000"/>
                  </a:schemeClr>
                </a:solidFill>
                <a:latin typeface="Times New Roman"/>
                <a:ea typeface="Batang"/>
              </a:rPr>
              <a:t>Raimundo</a:t>
            </a:r>
            <a:r>
              <a:rPr lang="en-GB" sz="1200" dirty="0" smtClean="0">
                <a:solidFill>
                  <a:schemeClr val="bg2">
                    <a:lumMod val="50000"/>
                  </a:schemeClr>
                </a:solidFill>
                <a:latin typeface="Times New Roman"/>
                <a:ea typeface="Batang"/>
              </a:rPr>
              <a:t> </a:t>
            </a:r>
            <a:r>
              <a:rPr lang="en-GB" sz="1200" dirty="0" err="1" smtClean="0">
                <a:solidFill>
                  <a:schemeClr val="bg2">
                    <a:lumMod val="50000"/>
                  </a:schemeClr>
                </a:solidFill>
                <a:latin typeface="Times New Roman"/>
                <a:ea typeface="Batang"/>
              </a:rPr>
              <a:t>Panikkar</a:t>
            </a:r>
            <a:r>
              <a:rPr lang="en-GB" sz="1200" dirty="0" smtClean="0">
                <a:solidFill>
                  <a:schemeClr val="bg2">
                    <a:lumMod val="50000"/>
                  </a:schemeClr>
                </a:solidFill>
                <a:latin typeface="Times New Roman"/>
                <a:ea typeface="Batang"/>
              </a:rPr>
              <a:t>, ed.,</a:t>
            </a:r>
            <a:r>
              <a:rPr lang="en-GB" sz="1200" i="1" dirty="0" smtClean="0">
                <a:solidFill>
                  <a:schemeClr val="bg2">
                    <a:lumMod val="50000"/>
                  </a:schemeClr>
                </a:solidFill>
                <a:latin typeface="Times New Roman"/>
                <a:ea typeface="Batang"/>
              </a:rPr>
              <a:t> The Vedic Experience</a:t>
            </a:r>
            <a:r>
              <a:rPr lang="en-GB" sz="1200" dirty="0" smtClean="0">
                <a:solidFill>
                  <a:schemeClr val="bg2">
                    <a:lumMod val="50000"/>
                  </a:schemeClr>
                </a:solidFill>
                <a:latin typeface="Times New Roman"/>
                <a:ea typeface="Batang"/>
              </a:rPr>
              <a:t>, University of California Press, Berkeley, 1977.</a:t>
            </a:r>
            <a:endParaRPr lang="es-ES" dirty="0" smtClean="0">
              <a:solidFill>
                <a:schemeClr val="bg2">
                  <a:lumMod val="5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56</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i="1" dirty="0" smtClean="0">
                <a:solidFill>
                  <a:schemeClr val="tx2">
                    <a:lumMod val="10000"/>
                  </a:schemeClr>
                </a:solidFill>
                <a:latin typeface="Times New Roman"/>
                <a:ea typeface="Batang"/>
              </a:rPr>
              <a:t>Biblia del Peregrino</a:t>
            </a:r>
            <a:r>
              <a:rPr lang="es-ES" sz="1200" dirty="0" smtClean="0">
                <a:solidFill>
                  <a:schemeClr val="tx2">
                    <a:lumMod val="10000"/>
                  </a:schemeClr>
                </a:solidFill>
                <a:latin typeface="Times New Roman"/>
                <a:ea typeface="Batang"/>
              </a:rPr>
              <a:t>, Ediciones Mensajero, Bilbao, 1995.</a:t>
            </a:r>
            <a:endParaRPr lang="es-ES" dirty="0" smtClean="0">
              <a:solidFill>
                <a:schemeClr val="tx2">
                  <a:lumMod val="10000"/>
                </a:schemeClr>
              </a:solidFill>
              <a:latin typeface="Times New Roman"/>
              <a:ea typeface="Batang"/>
            </a:endParaRPr>
          </a:p>
          <a:p>
            <a:pPr marL="180340" marR="0" indent="-180340" algn="just" defTabSz="914400" rtl="0" eaLnBrk="1" fontAlgn="auto" latinLnBrk="0" hangingPunct="1">
              <a:lnSpc>
                <a:spcPct val="100000"/>
              </a:lnSpc>
              <a:spcBef>
                <a:spcPts val="0"/>
              </a:spcBef>
              <a:spcAft>
                <a:spcPts val="0"/>
              </a:spcAft>
              <a:buClrTx/>
              <a:buSzTx/>
              <a:buFontTx/>
              <a:buNone/>
              <a:tabLst/>
              <a:defRPr/>
            </a:pPr>
            <a:r>
              <a:rPr lang="es-ES" sz="1200" i="1" dirty="0" smtClean="0">
                <a:solidFill>
                  <a:schemeClr val="tx2">
                    <a:lumMod val="10000"/>
                  </a:schemeClr>
                </a:solidFill>
                <a:latin typeface="Times New Roman"/>
                <a:ea typeface="Batang"/>
              </a:rPr>
              <a:t>El Corán</a:t>
            </a:r>
            <a:r>
              <a:rPr lang="es-ES" sz="1200" dirty="0" smtClean="0">
                <a:solidFill>
                  <a:schemeClr val="tx2">
                    <a:lumMod val="10000"/>
                  </a:schemeClr>
                </a:solidFill>
                <a:latin typeface="Times New Roman"/>
                <a:ea typeface="Batang"/>
              </a:rPr>
              <a:t>, Editora Nacional, Madrid, 1984.</a:t>
            </a:r>
            <a:endParaRPr lang="es-ES" dirty="0" smtClean="0">
              <a:solidFill>
                <a:schemeClr val="tx2">
                  <a:lumMod val="10000"/>
                </a:schemeClr>
              </a:solidFill>
              <a:latin typeface="Times New Roman"/>
              <a:ea typeface="Batang"/>
            </a:endParaRPr>
          </a:p>
          <a:p>
            <a:pPr marL="180340" indent="-180340" algn="just">
              <a:spcAft>
                <a:spcPts val="0"/>
              </a:spcAft>
            </a:pPr>
            <a:r>
              <a:rPr lang="es-ES" sz="1200" i="1" dirty="0" smtClean="0">
                <a:solidFill>
                  <a:schemeClr val="tx2">
                    <a:lumMod val="10000"/>
                  </a:schemeClr>
                </a:solidFill>
                <a:latin typeface="Times New Roman"/>
                <a:ea typeface="Batang"/>
              </a:rPr>
              <a:t>Biblia del Peregrino</a:t>
            </a:r>
            <a:r>
              <a:rPr lang="es-ES" sz="1200" dirty="0" smtClean="0">
                <a:solidFill>
                  <a:schemeClr val="tx2">
                    <a:lumMod val="10000"/>
                  </a:schemeClr>
                </a:solidFill>
                <a:latin typeface="Times New Roman"/>
                <a:ea typeface="Batang"/>
              </a:rPr>
              <a:t>, Ediciones Mensajero, Bilbao, 1995.</a:t>
            </a:r>
            <a:endParaRPr lang="es-ES" dirty="0" smtClean="0">
              <a:solidFill>
                <a:schemeClr val="tx2">
                  <a:lumMod val="10000"/>
                </a:schemeClr>
              </a:solidFill>
              <a:latin typeface="Times New Roman"/>
              <a:ea typeface="Batang"/>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lumMod val="10000"/>
                  </a:schemeClr>
                </a:solidFill>
                <a:latin typeface="Times New Roman"/>
                <a:ea typeface="Batang"/>
              </a:rPr>
              <a:t>T. F. Clary, trans.,</a:t>
            </a:r>
            <a:r>
              <a:rPr lang="en-GB" sz="1200" i="1" dirty="0" smtClean="0">
                <a:solidFill>
                  <a:schemeClr val="tx2">
                    <a:lumMod val="10000"/>
                  </a:schemeClr>
                </a:solidFill>
                <a:latin typeface="Times New Roman"/>
                <a:ea typeface="Batang"/>
              </a:rPr>
              <a:t> The Flower Ornament Scripture</a:t>
            </a:r>
            <a:r>
              <a:rPr lang="en-GB" sz="1200" dirty="0" smtClean="0">
                <a:solidFill>
                  <a:schemeClr val="tx2">
                    <a:lumMod val="10000"/>
                  </a:schemeClr>
                </a:solidFill>
                <a:latin typeface="Times New Roman"/>
                <a:ea typeface="Batang"/>
              </a:rPr>
              <a:t>, 3 vols., </a:t>
            </a:r>
            <a:r>
              <a:rPr lang="en-GB" sz="1200" dirty="0" err="1" smtClean="0">
                <a:solidFill>
                  <a:schemeClr val="tx2">
                    <a:lumMod val="10000"/>
                  </a:schemeClr>
                </a:solidFill>
                <a:latin typeface="Times New Roman"/>
                <a:ea typeface="Batang"/>
              </a:rPr>
              <a:t>Shambhala</a:t>
            </a:r>
            <a:r>
              <a:rPr lang="en-GB" sz="1200" dirty="0" smtClean="0">
                <a:solidFill>
                  <a:schemeClr val="tx2">
                    <a:lumMod val="10000"/>
                  </a:schemeClr>
                </a:solidFill>
                <a:latin typeface="Times New Roman"/>
                <a:ea typeface="Batang"/>
              </a:rPr>
              <a:t>, Boston, 1984.</a:t>
            </a:r>
            <a:endParaRPr lang="es-ES" dirty="0" smtClean="0">
              <a:solidFill>
                <a:schemeClr val="tx2">
                  <a:lumMod val="10000"/>
                </a:schemeClr>
              </a:solidFill>
              <a:latin typeface="Times New Roman"/>
              <a:ea typeface="Batang"/>
            </a:endParaRPr>
          </a:p>
          <a:p>
            <a:pPr>
              <a:spcAft>
                <a:spcPts val="0"/>
              </a:spcAft>
            </a:pPr>
            <a:r>
              <a:rPr lang="es-ES" sz="1200" dirty="0" err="1" smtClean="0">
                <a:solidFill>
                  <a:schemeClr val="tx2">
                    <a:lumMod val="10000"/>
                  </a:schemeClr>
                </a:solidFill>
                <a:latin typeface="Times New Roman"/>
                <a:ea typeface="Batang"/>
              </a:rPr>
              <a:t>Sun</a:t>
            </a:r>
            <a:r>
              <a:rPr lang="es-ES" sz="1200" dirty="0" smtClean="0">
                <a:solidFill>
                  <a:schemeClr val="tx2">
                    <a:lumMod val="10000"/>
                  </a:schemeClr>
                </a:solidFill>
                <a:latin typeface="Times New Roman"/>
                <a:ea typeface="Batang"/>
              </a:rPr>
              <a:t> </a:t>
            </a:r>
            <a:r>
              <a:rPr lang="es-ES" sz="1200" dirty="0" err="1" smtClean="0">
                <a:solidFill>
                  <a:schemeClr val="tx2">
                    <a:lumMod val="10000"/>
                  </a:schemeClr>
                </a:solidFill>
                <a:latin typeface="Times New Roman"/>
                <a:ea typeface="Batang"/>
              </a:rPr>
              <a:t>Myung</a:t>
            </a:r>
            <a:r>
              <a:rPr lang="es-ES" sz="1200" dirty="0" smtClean="0">
                <a:solidFill>
                  <a:schemeClr val="tx2">
                    <a:lumMod val="10000"/>
                  </a:schemeClr>
                </a:solidFill>
                <a:latin typeface="Times New Roman"/>
                <a:ea typeface="Batang"/>
              </a:rPr>
              <a:t> </a:t>
            </a:r>
            <a:r>
              <a:rPr lang="es-ES" sz="1200" dirty="0" err="1" smtClean="0">
                <a:solidFill>
                  <a:schemeClr val="tx2">
                    <a:lumMod val="10000"/>
                  </a:schemeClr>
                </a:solidFill>
                <a:latin typeface="Times New Roman"/>
                <a:ea typeface="Batang"/>
              </a:rPr>
              <a:t>Moon</a:t>
            </a:r>
            <a:r>
              <a:rPr lang="es-ES" sz="1200" dirty="0" smtClean="0">
                <a:solidFill>
                  <a:schemeClr val="tx2">
                    <a:lumMod val="10000"/>
                  </a:schemeClr>
                </a:solidFill>
                <a:latin typeface="Times New Roman"/>
                <a:ea typeface="Batang"/>
              </a:rPr>
              <a:t>, </a:t>
            </a:r>
            <a:r>
              <a:rPr lang="es-ES" sz="1200" i="1" dirty="0" smtClean="0">
                <a:solidFill>
                  <a:schemeClr val="tx2">
                    <a:lumMod val="10000"/>
                  </a:schemeClr>
                </a:solidFill>
                <a:latin typeface="Times New Roman"/>
                <a:ea typeface="Batang"/>
              </a:rPr>
              <a:t>Selecciones de charlas</a:t>
            </a:r>
            <a:r>
              <a:rPr lang="es-ES" sz="1200" dirty="0" smtClean="0">
                <a:solidFill>
                  <a:schemeClr val="tx2">
                    <a:lumMod val="10000"/>
                  </a:schemeClr>
                </a:solidFill>
                <a:latin typeface="Times New Roman"/>
                <a:ea typeface="Batang"/>
              </a:rPr>
              <a:t>, Seúl, </a:t>
            </a:r>
            <a:r>
              <a:rPr lang="es-ES" sz="1200" dirty="0" err="1" smtClean="0">
                <a:solidFill>
                  <a:schemeClr val="tx2">
                    <a:lumMod val="10000"/>
                  </a:schemeClr>
                </a:solidFill>
                <a:latin typeface="Times New Roman"/>
                <a:ea typeface="Batang"/>
              </a:rPr>
              <a:t>HSA-UWC</a:t>
            </a:r>
            <a:r>
              <a:rPr lang="es-ES" sz="1200" dirty="0" smtClean="0">
                <a:solidFill>
                  <a:schemeClr val="tx2">
                    <a:lumMod val="10000"/>
                  </a:schemeClr>
                </a:solidFill>
                <a:latin typeface="Times New Roman"/>
                <a:ea typeface="Batang"/>
              </a:rPr>
              <a:t>, 183:324, (9 de noviembre de 1988).</a:t>
            </a:r>
            <a:endParaRPr lang="es-ES" dirty="0" smtClean="0">
              <a:solidFill>
                <a:schemeClr val="tx2">
                  <a:lumMod val="1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57</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n-GB" sz="1200" dirty="0" smtClean="0">
                <a:solidFill>
                  <a:schemeClr val="tx2">
                    <a:lumMod val="10000"/>
                  </a:schemeClr>
                </a:solidFill>
                <a:latin typeface="Times New Roman"/>
                <a:ea typeface="Batang"/>
              </a:rPr>
              <a:t>A. Wilson, ed., </a:t>
            </a:r>
            <a:r>
              <a:rPr lang="en-GB" sz="1200" i="1" dirty="0" smtClean="0">
                <a:solidFill>
                  <a:schemeClr val="tx2">
                    <a:lumMod val="10000"/>
                  </a:schemeClr>
                </a:solidFill>
                <a:latin typeface="Times New Roman"/>
                <a:ea typeface="Batang"/>
              </a:rPr>
              <a:t>World Scripture,</a:t>
            </a:r>
            <a:r>
              <a:rPr lang="en-GB" sz="1800" dirty="0" smtClean="0">
                <a:solidFill>
                  <a:schemeClr val="tx2">
                    <a:lumMod val="10000"/>
                  </a:schemeClr>
                </a:solidFill>
                <a:latin typeface="Arial"/>
                <a:ea typeface="Batang"/>
              </a:rPr>
              <a:t> </a:t>
            </a:r>
            <a:r>
              <a:rPr lang="en-GB" sz="1200" i="1" dirty="0" smtClean="0">
                <a:solidFill>
                  <a:schemeClr val="tx2">
                    <a:lumMod val="10000"/>
                  </a:schemeClr>
                </a:solidFill>
                <a:latin typeface="Times New Roman"/>
                <a:ea typeface="Batang"/>
              </a:rPr>
              <a:t>A Comparative Anthology of Sacred Texts</a:t>
            </a:r>
            <a:r>
              <a:rPr lang="en-GB" sz="1200" dirty="0" smtClean="0">
                <a:solidFill>
                  <a:schemeClr val="tx2">
                    <a:lumMod val="10000"/>
                  </a:schemeClr>
                </a:solidFill>
                <a:latin typeface="Times New Roman"/>
                <a:ea typeface="Batang"/>
              </a:rPr>
              <a:t>, </a:t>
            </a:r>
            <a:r>
              <a:rPr lang="en-GB" sz="1200" dirty="0" err="1" smtClean="0">
                <a:solidFill>
                  <a:schemeClr val="tx2">
                    <a:lumMod val="10000"/>
                  </a:schemeClr>
                </a:solidFill>
                <a:latin typeface="Times New Roman"/>
                <a:ea typeface="Batang"/>
              </a:rPr>
              <a:t>Parangon</a:t>
            </a:r>
            <a:r>
              <a:rPr lang="en-GB" sz="1200" dirty="0" smtClean="0">
                <a:solidFill>
                  <a:schemeClr val="tx2">
                    <a:lumMod val="10000"/>
                  </a:schemeClr>
                </a:solidFill>
                <a:latin typeface="Times New Roman"/>
                <a:ea typeface="Batang"/>
              </a:rPr>
              <a:t> House, New York, 1991, p. 688.</a:t>
            </a:r>
            <a:endParaRPr lang="es-ES" dirty="0" smtClean="0">
              <a:solidFill>
                <a:schemeClr val="tx2">
                  <a:lumMod val="10000"/>
                </a:schemeClr>
              </a:solidFill>
              <a:latin typeface="Times New Roman"/>
              <a:ea typeface="Batang"/>
            </a:endParaRPr>
          </a:p>
          <a:p>
            <a:pPr>
              <a:spcAft>
                <a:spcPts val="0"/>
              </a:spcAft>
            </a:pPr>
            <a:r>
              <a:rPr lang="es-ES" sz="1200" dirty="0" err="1" smtClean="0">
                <a:solidFill>
                  <a:schemeClr val="tx2">
                    <a:lumMod val="10000"/>
                  </a:schemeClr>
                </a:solidFill>
                <a:latin typeface="Times New Roman"/>
                <a:ea typeface="Batang"/>
              </a:rPr>
              <a:t>Sun</a:t>
            </a:r>
            <a:r>
              <a:rPr lang="es-ES" sz="1200" dirty="0" smtClean="0">
                <a:solidFill>
                  <a:schemeClr val="tx2">
                    <a:lumMod val="10000"/>
                  </a:schemeClr>
                </a:solidFill>
                <a:latin typeface="Times New Roman"/>
                <a:ea typeface="Batang"/>
              </a:rPr>
              <a:t> </a:t>
            </a:r>
            <a:r>
              <a:rPr lang="es-ES" sz="1200" dirty="0" err="1" smtClean="0">
                <a:solidFill>
                  <a:schemeClr val="tx2">
                    <a:lumMod val="10000"/>
                  </a:schemeClr>
                </a:solidFill>
                <a:latin typeface="Times New Roman"/>
                <a:ea typeface="Batang"/>
              </a:rPr>
              <a:t>Myung</a:t>
            </a:r>
            <a:r>
              <a:rPr lang="es-ES" sz="1200" dirty="0" smtClean="0">
                <a:solidFill>
                  <a:schemeClr val="tx2">
                    <a:lumMod val="10000"/>
                  </a:schemeClr>
                </a:solidFill>
                <a:latin typeface="Times New Roman"/>
                <a:ea typeface="Batang"/>
              </a:rPr>
              <a:t> </a:t>
            </a:r>
            <a:r>
              <a:rPr lang="es-ES" sz="1200" dirty="0" err="1" smtClean="0">
                <a:solidFill>
                  <a:schemeClr val="tx2">
                    <a:lumMod val="10000"/>
                  </a:schemeClr>
                </a:solidFill>
                <a:latin typeface="Times New Roman"/>
                <a:ea typeface="Batang"/>
              </a:rPr>
              <a:t>Moon</a:t>
            </a:r>
            <a:r>
              <a:rPr lang="es-ES" sz="1200" dirty="0" smtClean="0">
                <a:solidFill>
                  <a:schemeClr val="tx2">
                    <a:lumMod val="10000"/>
                  </a:schemeClr>
                </a:solidFill>
                <a:latin typeface="Times New Roman"/>
                <a:ea typeface="Batang"/>
              </a:rPr>
              <a:t>, </a:t>
            </a:r>
            <a:r>
              <a:rPr lang="es-ES" sz="1200" i="1" dirty="0" smtClean="0">
                <a:solidFill>
                  <a:schemeClr val="tx2">
                    <a:lumMod val="10000"/>
                  </a:schemeClr>
                </a:solidFill>
                <a:latin typeface="Times New Roman"/>
                <a:ea typeface="Batang"/>
              </a:rPr>
              <a:t>Selecciones de charlas</a:t>
            </a:r>
            <a:r>
              <a:rPr lang="es-ES" sz="1200" dirty="0" smtClean="0">
                <a:solidFill>
                  <a:schemeClr val="tx2">
                    <a:lumMod val="10000"/>
                  </a:schemeClr>
                </a:solidFill>
                <a:latin typeface="Times New Roman"/>
                <a:ea typeface="Batang"/>
              </a:rPr>
              <a:t>, Seúl, </a:t>
            </a:r>
            <a:r>
              <a:rPr lang="es-ES" sz="1200" dirty="0" err="1" smtClean="0">
                <a:solidFill>
                  <a:schemeClr val="tx2">
                    <a:lumMod val="10000"/>
                  </a:schemeClr>
                </a:solidFill>
                <a:latin typeface="Times New Roman"/>
                <a:ea typeface="Batang"/>
              </a:rPr>
              <a:t>HSA-UWC</a:t>
            </a:r>
            <a:r>
              <a:rPr lang="es-ES" sz="1200" dirty="0" smtClean="0">
                <a:solidFill>
                  <a:schemeClr val="tx2">
                    <a:lumMod val="10000"/>
                  </a:schemeClr>
                </a:solidFill>
                <a:latin typeface="Times New Roman"/>
                <a:ea typeface="Batang"/>
              </a:rPr>
              <a:t>, 43:309, (2 de mayo de 1971).</a:t>
            </a:r>
            <a:endParaRPr lang="es-ES" dirty="0" smtClean="0">
              <a:solidFill>
                <a:schemeClr val="tx2">
                  <a:lumMod val="10000"/>
                </a:schemeClr>
              </a:solidFill>
              <a:latin typeface="Times New Roman"/>
              <a:ea typeface="Batang"/>
            </a:endParaRPr>
          </a:p>
          <a:p>
            <a:pPr marL="180340" indent="-180340" algn="just">
              <a:spcAft>
                <a:spcPts val="0"/>
              </a:spcAft>
            </a:pPr>
            <a:r>
              <a:rPr lang="en-GB" sz="1200" i="1" dirty="0" smtClean="0">
                <a:solidFill>
                  <a:schemeClr val="tx2">
                    <a:lumMod val="10000"/>
                  </a:schemeClr>
                </a:solidFill>
                <a:latin typeface="Times New Roman"/>
                <a:ea typeface="Batang"/>
              </a:rPr>
              <a:t>The </a:t>
            </a:r>
            <a:r>
              <a:rPr lang="en-GB" sz="1200" i="1" dirty="0" err="1" smtClean="0">
                <a:solidFill>
                  <a:schemeClr val="tx2">
                    <a:lumMod val="10000"/>
                  </a:schemeClr>
                </a:solidFill>
                <a:latin typeface="Times New Roman"/>
                <a:ea typeface="Batang"/>
              </a:rPr>
              <a:t>Babilonian</a:t>
            </a:r>
            <a:r>
              <a:rPr lang="en-GB" sz="1200" i="1" dirty="0" smtClean="0">
                <a:solidFill>
                  <a:schemeClr val="tx2">
                    <a:lumMod val="10000"/>
                  </a:schemeClr>
                </a:solidFill>
                <a:latin typeface="Times New Roman"/>
                <a:ea typeface="Batang"/>
              </a:rPr>
              <a:t> Talmud</a:t>
            </a:r>
            <a:r>
              <a:rPr lang="en-GB" sz="1200" dirty="0" smtClean="0">
                <a:solidFill>
                  <a:schemeClr val="tx2">
                    <a:lumMod val="10000"/>
                  </a:schemeClr>
                </a:solidFill>
                <a:latin typeface="Times New Roman"/>
                <a:ea typeface="Batang"/>
              </a:rPr>
              <a:t>, </a:t>
            </a:r>
            <a:r>
              <a:rPr lang="en-GB" sz="1200" dirty="0" err="1" smtClean="0">
                <a:solidFill>
                  <a:schemeClr val="tx2">
                    <a:lumMod val="10000"/>
                  </a:schemeClr>
                </a:solidFill>
                <a:latin typeface="Times New Roman"/>
                <a:ea typeface="Batang"/>
              </a:rPr>
              <a:t>Socino</a:t>
            </a:r>
            <a:r>
              <a:rPr lang="en-GB" sz="1200" dirty="0" smtClean="0">
                <a:solidFill>
                  <a:schemeClr val="tx2">
                    <a:lumMod val="10000"/>
                  </a:schemeClr>
                </a:solidFill>
                <a:latin typeface="Times New Roman"/>
                <a:ea typeface="Batang"/>
              </a:rPr>
              <a:t> Press, New York, 1948.</a:t>
            </a:r>
            <a:endParaRPr lang="es-ES" dirty="0" smtClean="0">
              <a:solidFill>
                <a:schemeClr val="tx2">
                  <a:lumMod val="10000"/>
                </a:schemeClr>
              </a:solidFill>
              <a:latin typeface="Times New Roman"/>
              <a:ea typeface="Batang"/>
            </a:endParaRPr>
          </a:p>
          <a:p>
            <a:pPr marL="180340" indent="-180340" algn="just">
              <a:spcAft>
                <a:spcPts val="0"/>
              </a:spcAft>
            </a:pPr>
            <a:r>
              <a:rPr lang="en-GB" sz="1200" dirty="0" smtClean="0">
                <a:solidFill>
                  <a:schemeClr val="tx2">
                    <a:lumMod val="10000"/>
                  </a:schemeClr>
                </a:solidFill>
                <a:latin typeface="Times New Roman"/>
                <a:ea typeface="Batang"/>
              </a:rPr>
              <a:t>A. Wilson, ed., </a:t>
            </a:r>
            <a:r>
              <a:rPr lang="en-GB" sz="1200" i="1" dirty="0" smtClean="0">
                <a:solidFill>
                  <a:schemeClr val="tx2">
                    <a:lumMod val="10000"/>
                  </a:schemeClr>
                </a:solidFill>
                <a:latin typeface="Times New Roman"/>
                <a:ea typeface="Batang"/>
              </a:rPr>
              <a:t>World Scripture,</a:t>
            </a:r>
            <a:r>
              <a:rPr lang="en-GB" sz="1800" dirty="0" smtClean="0">
                <a:solidFill>
                  <a:schemeClr val="tx2">
                    <a:lumMod val="10000"/>
                  </a:schemeClr>
                </a:solidFill>
                <a:latin typeface="Arial"/>
                <a:ea typeface="Batang"/>
              </a:rPr>
              <a:t> </a:t>
            </a:r>
            <a:r>
              <a:rPr lang="en-GB" sz="1200" i="1" dirty="0" smtClean="0">
                <a:solidFill>
                  <a:schemeClr val="tx2">
                    <a:lumMod val="10000"/>
                  </a:schemeClr>
                </a:solidFill>
                <a:latin typeface="Times New Roman"/>
                <a:ea typeface="Batang"/>
              </a:rPr>
              <a:t>A Comparative Anthology of Sacred Texts</a:t>
            </a:r>
            <a:r>
              <a:rPr lang="en-GB" sz="1200" dirty="0" smtClean="0">
                <a:solidFill>
                  <a:schemeClr val="tx2">
                    <a:lumMod val="10000"/>
                  </a:schemeClr>
                </a:solidFill>
                <a:latin typeface="Times New Roman"/>
                <a:ea typeface="Batang"/>
              </a:rPr>
              <a:t>, </a:t>
            </a:r>
            <a:r>
              <a:rPr lang="en-GB" sz="1200" dirty="0" err="1" smtClean="0">
                <a:solidFill>
                  <a:schemeClr val="tx2">
                    <a:lumMod val="10000"/>
                  </a:schemeClr>
                </a:solidFill>
                <a:latin typeface="Times New Roman"/>
                <a:ea typeface="Batang"/>
              </a:rPr>
              <a:t>Parangon</a:t>
            </a:r>
            <a:r>
              <a:rPr lang="en-GB" sz="1200" dirty="0" smtClean="0">
                <a:solidFill>
                  <a:schemeClr val="tx2">
                    <a:lumMod val="10000"/>
                  </a:schemeClr>
                </a:solidFill>
                <a:latin typeface="Times New Roman"/>
                <a:ea typeface="Batang"/>
              </a:rPr>
              <a:t> House, New York, 1991, p. 688.</a:t>
            </a:r>
            <a:endParaRPr lang="es-ES" dirty="0" smtClean="0">
              <a:solidFill>
                <a:schemeClr val="tx2">
                  <a:lumMod val="10000"/>
                </a:schemeClr>
              </a:solidFill>
              <a:latin typeface="Times New Roman"/>
              <a:ea typeface="Batang"/>
            </a:endParaRPr>
          </a:p>
          <a:p>
            <a:pPr marL="180340" indent="-180340" algn="just">
              <a:spcAft>
                <a:spcPts val="0"/>
              </a:spcAft>
            </a:pPr>
            <a:r>
              <a:rPr lang="es-ES" sz="1200" i="1" dirty="0" smtClean="0">
                <a:solidFill>
                  <a:schemeClr val="tx2">
                    <a:lumMod val="10000"/>
                  </a:schemeClr>
                </a:solidFill>
                <a:latin typeface="Times New Roman"/>
                <a:ea typeface="Batang"/>
              </a:rPr>
              <a:t>Biblia del Peregrino</a:t>
            </a:r>
            <a:r>
              <a:rPr lang="es-ES" sz="1200" dirty="0" smtClean="0">
                <a:solidFill>
                  <a:schemeClr val="tx2">
                    <a:lumMod val="10000"/>
                  </a:schemeClr>
                </a:solidFill>
                <a:latin typeface="Times New Roman"/>
                <a:ea typeface="Batang"/>
              </a:rPr>
              <a:t>, Ediciones Mensajero, Bilbao, 1995.</a:t>
            </a:r>
            <a:endParaRPr lang="es-ES" dirty="0" smtClean="0">
              <a:solidFill>
                <a:schemeClr val="tx2">
                  <a:lumMod val="10000"/>
                </a:schemeClr>
              </a:solidFill>
              <a:latin typeface="Times New Roman"/>
              <a:ea typeface="Batang"/>
            </a:endParaRPr>
          </a:p>
          <a:p>
            <a:pPr marL="180340" indent="-180340" algn="just">
              <a:spcAft>
                <a:spcPts val="0"/>
              </a:spcAft>
            </a:pPr>
            <a:r>
              <a:rPr lang="en-GB" sz="1200" i="1" dirty="0" smtClean="0">
                <a:solidFill>
                  <a:schemeClr val="tx2">
                    <a:lumMod val="10000"/>
                  </a:schemeClr>
                </a:solidFill>
                <a:latin typeface="Times New Roman"/>
                <a:ea typeface="Batang"/>
              </a:rPr>
              <a:t>Sri Guru </a:t>
            </a:r>
            <a:r>
              <a:rPr lang="en-GB" sz="1200" i="1" dirty="0" err="1" smtClean="0">
                <a:solidFill>
                  <a:schemeClr val="tx2">
                    <a:lumMod val="10000"/>
                  </a:schemeClr>
                </a:solidFill>
                <a:latin typeface="Times New Roman"/>
                <a:ea typeface="Batang"/>
              </a:rPr>
              <a:t>Granth</a:t>
            </a:r>
            <a:r>
              <a:rPr lang="en-GB" sz="1200" i="1" dirty="0" smtClean="0">
                <a:solidFill>
                  <a:schemeClr val="tx2">
                    <a:lumMod val="10000"/>
                  </a:schemeClr>
                </a:solidFill>
                <a:latin typeface="Times New Roman"/>
                <a:ea typeface="Batang"/>
              </a:rPr>
              <a:t> Sahib</a:t>
            </a:r>
            <a:r>
              <a:rPr lang="en-GB" sz="1200" dirty="0" smtClean="0">
                <a:solidFill>
                  <a:schemeClr val="tx2">
                    <a:lumMod val="10000"/>
                  </a:schemeClr>
                </a:solidFill>
                <a:latin typeface="Times New Roman"/>
                <a:ea typeface="Batang"/>
              </a:rPr>
              <a:t>, 4 vols., Punjabi University Press, Patiala, 1984.</a:t>
            </a:r>
            <a:endParaRPr lang="es-ES" dirty="0" smtClean="0">
              <a:solidFill>
                <a:schemeClr val="tx2">
                  <a:lumMod val="10000"/>
                </a:schemeClr>
              </a:solidFill>
              <a:latin typeface="Times New Roman"/>
              <a:ea typeface="Batang"/>
            </a:endParaRPr>
          </a:p>
          <a:p>
            <a:pPr marL="180340" indent="-180340" algn="just">
              <a:spcAft>
                <a:spcPts val="0"/>
              </a:spcAft>
            </a:pPr>
            <a:r>
              <a:rPr lang="en-GB" sz="1200" dirty="0" smtClean="0">
                <a:solidFill>
                  <a:schemeClr val="tx2">
                    <a:lumMod val="10000"/>
                  </a:schemeClr>
                </a:solidFill>
                <a:latin typeface="Times New Roman"/>
                <a:ea typeface="Batang"/>
              </a:rPr>
              <a:t>A. Wilson, ed., </a:t>
            </a:r>
            <a:r>
              <a:rPr lang="en-GB" sz="1200" i="1" dirty="0" smtClean="0">
                <a:solidFill>
                  <a:schemeClr val="tx2">
                    <a:lumMod val="10000"/>
                  </a:schemeClr>
                </a:solidFill>
                <a:latin typeface="Times New Roman"/>
                <a:ea typeface="Batang"/>
              </a:rPr>
              <a:t>World Scripture,</a:t>
            </a:r>
            <a:r>
              <a:rPr lang="en-GB" sz="1800" dirty="0" smtClean="0">
                <a:solidFill>
                  <a:schemeClr val="tx2">
                    <a:lumMod val="10000"/>
                  </a:schemeClr>
                </a:solidFill>
                <a:latin typeface="Arial"/>
                <a:ea typeface="Batang"/>
              </a:rPr>
              <a:t> </a:t>
            </a:r>
            <a:r>
              <a:rPr lang="en-GB" sz="1200" i="1" dirty="0" smtClean="0">
                <a:solidFill>
                  <a:schemeClr val="tx2">
                    <a:lumMod val="10000"/>
                  </a:schemeClr>
                </a:solidFill>
                <a:latin typeface="Times New Roman"/>
                <a:ea typeface="Batang"/>
              </a:rPr>
              <a:t>A Comparative Anthology of Sacred Texts</a:t>
            </a:r>
            <a:r>
              <a:rPr lang="en-GB" sz="1200" dirty="0" smtClean="0">
                <a:solidFill>
                  <a:schemeClr val="tx2">
                    <a:lumMod val="10000"/>
                  </a:schemeClr>
                </a:solidFill>
                <a:latin typeface="Times New Roman"/>
                <a:ea typeface="Batang"/>
              </a:rPr>
              <a:t>, </a:t>
            </a:r>
            <a:r>
              <a:rPr lang="en-GB" sz="1200" dirty="0" err="1" smtClean="0">
                <a:solidFill>
                  <a:schemeClr val="tx2">
                    <a:lumMod val="10000"/>
                  </a:schemeClr>
                </a:solidFill>
                <a:latin typeface="Times New Roman"/>
                <a:ea typeface="Batang"/>
              </a:rPr>
              <a:t>Parangon</a:t>
            </a:r>
            <a:r>
              <a:rPr lang="en-GB" sz="1200" dirty="0" smtClean="0">
                <a:solidFill>
                  <a:schemeClr val="tx2">
                    <a:lumMod val="10000"/>
                  </a:schemeClr>
                </a:solidFill>
                <a:latin typeface="Times New Roman"/>
                <a:ea typeface="Batang"/>
              </a:rPr>
              <a:t> House, New York, 1991, p. 689-690.</a:t>
            </a:r>
            <a:endParaRPr lang="es-ES" dirty="0" smtClean="0">
              <a:solidFill>
                <a:schemeClr val="tx2">
                  <a:lumMod val="1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59</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 Wilson, ed., </a:t>
            </a:r>
            <a:r>
              <a:rPr lang="en-GB" sz="1200" i="1" kern="1200" dirty="0" smtClean="0">
                <a:solidFill>
                  <a:schemeClr val="tx1"/>
                </a:solidFill>
                <a:latin typeface="+mn-lt"/>
                <a:ea typeface="+mn-ea"/>
                <a:cs typeface="+mn-cs"/>
              </a:rPr>
              <a:t>World Scripture,</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A Comparative Anthology of Sacred Texts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Parangon</a:t>
            </a:r>
            <a:r>
              <a:rPr lang="en-GB" sz="1200" kern="1200" dirty="0" smtClean="0">
                <a:solidFill>
                  <a:schemeClr val="tx1"/>
                </a:solidFill>
                <a:latin typeface="+mn-lt"/>
                <a:ea typeface="+mn-ea"/>
                <a:cs typeface="+mn-cs"/>
              </a:rPr>
              <a:t> House, New York, 1991, p. 690.</a:t>
            </a:r>
            <a:endParaRPr lang="es-ES" sz="1200" kern="1200" dirty="0" smtClean="0">
              <a:solidFill>
                <a:schemeClr val="tx1"/>
              </a:solidFill>
              <a:latin typeface="+mn-lt"/>
              <a:ea typeface="+mn-ea"/>
              <a:cs typeface="+mn-cs"/>
            </a:endParaRPr>
          </a:p>
          <a:p>
            <a:pPr marL="180340" indent="-180340" algn="just">
              <a:spcAft>
                <a:spcPts val="0"/>
              </a:spcAft>
            </a:pPr>
            <a:r>
              <a:rPr lang="es-ES" sz="1200" i="1" dirty="0" smtClean="0">
                <a:solidFill>
                  <a:schemeClr val="bg2">
                    <a:lumMod val="50000"/>
                  </a:schemeClr>
                </a:solidFill>
                <a:latin typeface="Times New Roman"/>
                <a:ea typeface="Batang"/>
              </a:rPr>
              <a:t>Biblia del Peregrino</a:t>
            </a:r>
            <a:r>
              <a:rPr lang="es-ES" sz="1200" dirty="0" smtClean="0">
                <a:solidFill>
                  <a:schemeClr val="bg2">
                    <a:lumMod val="50000"/>
                  </a:schemeClr>
                </a:solidFill>
                <a:latin typeface="Times New Roman"/>
                <a:ea typeface="Batang"/>
              </a:rPr>
              <a:t>, Ediciones Mensajero, Bilbao, 1995.</a:t>
            </a:r>
            <a:endParaRPr lang="es-ES" dirty="0" smtClean="0">
              <a:solidFill>
                <a:schemeClr val="bg2">
                  <a:lumMod val="50000"/>
                </a:schemeClr>
              </a:solidFill>
              <a:latin typeface="Times New Roman"/>
              <a:ea typeface="Batang"/>
            </a:endParaRPr>
          </a:p>
          <a:p>
            <a:pPr marL="180340" indent="-180340" algn="just">
              <a:spcAft>
                <a:spcPts val="0"/>
              </a:spcAft>
            </a:pPr>
            <a:r>
              <a:rPr lang="en-GB" sz="1200" dirty="0" smtClean="0">
                <a:solidFill>
                  <a:schemeClr val="bg2">
                    <a:lumMod val="50000"/>
                  </a:schemeClr>
                </a:solidFill>
                <a:latin typeface="Times New Roman"/>
                <a:ea typeface="Batang"/>
              </a:rPr>
              <a:t>A. Wilson, ed., </a:t>
            </a:r>
            <a:r>
              <a:rPr lang="en-GB" sz="1200" i="1" dirty="0" smtClean="0">
                <a:solidFill>
                  <a:schemeClr val="bg2">
                    <a:lumMod val="50000"/>
                  </a:schemeClr>
                </a:solidFill>
                <a:latin typeface="Times New Roman"/>
                <a:ea typeface="Batang"/>
              </a:rPr>
              <a:t>World Scripture,</a:t>
            </a:r>
            <a:r>
              <a:rPr lang="en-GB" sz="1800" dirty="0" smtClean="0">
                <a:solidFill>
                  <a:schemeClr val="bg2">
                    <a:lumMod val="50000"/>
                  </a:schemeClr>
                </a:solidFill>
                <a:latin typeface="Arial"/>
                <a:ea typeface="Batang"/>
              </a:rPr>
              <a:t> </a:t>
            </a:r>
            <a:r>
              <a:rPr lang="en-GB" sz="1200" i="1" dirty="0" smtClean="0">
                <a:solidFill>
                  <a:schemeClr val="bg2">
                    <a:lumMod val="50000"/>
                  </a:schemeClr>
                </a:solidFill>
                <a:latin typeface="Times New Roman"/>
                <a:ea typeface="Batang"/>
              </a:rPr>
              <a:t>A Comparative Anthology of Sacred Texts</a:t>
            </a:r>
            <a:r>
              <a:rPr lang="en-GB" sz="1200" dirty="0" smtClean="0">
                <a:solidFill>
                  <a:schemeClr val="bg2">
                    <a:lumMod val="50000"/>
                  </a:schemeClr>
                </a:solidFill>
                <a:latin typeface="Times New Roman"/>
                <a:ea typeface="Batang"/>
              </a:rPr>
              <a:t>, </a:t>
            </a:r>
            <a:r>
              <a:rPr lang="en-GB" sz="1200" dirty="0" err="1" smtClean="0">
                <a:solidFill>
                  <a:schemeClr val="bg2">
                    <a:lumMod val="50000"/>
                  </a:schemeClr>
                </a:solidFill>
                <a:latin typeface="Times New Roman"/>
                <a:ea typeface="Batang"/>
              </a:rPr>
              <a:t>Parangon</a:t>
            </a:r>
            <a:r>
              <a:rPr lang="en-GB" sz="1200" dirty="0" smtClean="0">
                <a:solidFill>
                  <a:schemeClr val="bg2">
                    <a:lumMod val="50000"/>
                  </a:schemeClr>
                </a:solidFill>
                <a:latin typeface="Times New Roman"/>
                <a:ea typeface="Batang"/>
              </a:rPr>
              <a:t> House, New York, 1991, p. 690.</a:t>
            </a:r>
            <a:endParaRPr lang="es-ES" dirty="0" smtClean="0">
              <a:solidFill>
                <a:schemeClr val="bg2">
                  <a:lumMod val="5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60</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spcAft>
                <a:spcPts val="0"/>
              </a:spcAft>
            </a:pPr>
            <a:r>
              <a:rPr lang="en-US" sz="1200" dirty="0" smtClean="0">
                <a:solidFill>
                  <a:schemeClr val="bg2">
                    <a:lumMod val="50000"/>
                  </a:schemeClr>
                </a:solidFill>
                <a:latin typeface="Times New Roman"/>
                <a:ea typeface="Batang"/>
              </a:rPr>
              <a:t>Sun </a:t>
            </a:r>
            <a:r>
              <a:rPr lang="en-US" sz="1200" dirty="0" err="1" smtClean="0">
                <a:solidFill>
                  <a:schemeClr val="bg2">
                    <a:lumMod val="50000"/>
                  </a:schemeClr>
                </a:solidFill>
                <a:latin typeface="Times New Roman"/>
                <a:ea typeface="Batang"/>
              </a:rPr>
              <a:t>Myung</a:t>
            </a:r>
            <a:r>
              <a:rPr lang="en-US" sz="1200" dirty="0" smtClean="0">
                <a:solidFill>
                  <a:schemeClr val="bg2">
                    <a:lumMod val="50000"/>
                  </a:schemeClr>
                </a:solidFill>
                <a:latin typeface="Times New Roman"/>
                <a:ea typeface="Batang"/>
              </a:rPr>
              <a:t> Moon, </a:t>
            </a:r>
            <a:r>
              <a:rPr lang="en-US" sz="1200" i="1" dirty="0" smtClean="0">
                <a:solidFill>
                  <a:schemeClr val="bg2">
                    <a:lumMod val="50000"/>
                  </a:schemeClr>
                </a:solidFill>
                <a:latin typeface="Times New Roman"/>
                <a:ea typeface="Batang"/>
              </a:rPr>
              <a:t>God’s Hope For Humanity, </a:t>
            </a:r>
            <a:r>
              <a:rPr lang="en-US" sz="1200" dirty="0" err="1" smtClean="0">
                <a:solidFill>
                  <a:schemeClr val="bg2">
                    <a:lumMod val="50000"/>
                  </a:schemeClr>
                </a:solidFill>
                <a:latin typeface="Times New Roman"/>
                <a:ea typeface="Batang"/>
              </a:rPr>
              <a:t>Lisner</a:t>
            </a:r>
            <a:r>
              <a:rPr lang="en-US" sz="1200" dirty="0" smtClean="0">
                <a:solidFill>
                  <a:schemeClr val="bg2">
                    <a:lumMod val="50000"/>
                  </a:schemeClr>
                </a:solidFill>
                <a:latin typeface="Times New Roman"/>
                <a:ea typeface="Batang"/>
              </a:rPr>
              <a:t> Auditorium, George Washington University, Washington, USA, October 20, 1973.</a:t>
            </a:r>
            <a:endParaRPr lang="es-ES" dirty="0" smtClean="0">
              <a:solidFill>
                <a:schemeClr val="bg2">
                  <a:lumMod val="50000"/>
                </a:schemeClr>
              </a:solidFill>
              <a:latin typeface="Times New Roman"/>
              <a:ea typeface="Batang"/>
            </a:endParaRPr>
          </a:p>
          <a:p>
            <a:pPr marL="180340" indent="-180340" algn="just">
              <a:spcAft>
                <a:spcPts val="0"/>
              </a:spcAft>
            </a:pPr>
            <a:r>
              <a:rPr lang="es-ES" sz="1200" dirty="0" smtClean="0">
                <a:solidFill>
                  <a:schemeClr val="bg2">
                    <a:lumMod val="50000"/>
                  </a:schemeClr>
                </a:solidFill>
                <a:latin typeface="Times New Roman"/>
                <a:ea typeface="Times New Roman"/>
              </a:rPr>
              <a:t>Sófocles, </a:t>
            </a:r>
            <a:r>
              <a:rPr lang="es-ES" sz="1200" i="1" dirty="0" smtClean="0">
                <a:solidFill>
                  <a:schemeClr val="bg2">
                    <a:lumMod val="50000"/>
                  </a:schemeClr>
                </a:solidFill>
                <a:latin typeface="Times New Roman"/>
                <a:ea typeface="Times New Roman"/>
              </a:rPr>
              <a:t>Edipo rey</a:t>
            </a:r>
            <a:r>
              <a:rPr lang="es-ES" sz="1200" dirty="0" smtClean="0">
                <a:solidFill>
                  <a:schemeClr val="bg2">
                    <a:lumMod val="50000"/>
                  </a:schemeClr>
                </a:solidFill>
                <a:latin typeface="Times New Roman"/>
                <a:ea typeface="Times New Roman"/>
              </a:rPr>
              <a:t>, cit. en F. </a:t>
            </a:r>
            <a:r>
              <a:rPr lang="es-ES" sz="1200" dirty="0" err="1" smtClean="0">
                <a:solidFill>
                  <a:schemeClr val="bg2">
                    <a:lumMod val="50000"/>
                  </a:schemeClr>
                </a:solidFill>
                <a:latin typeface="Times New Roman"/>
                <a:ea typeface="Times New Roman"/>
              </a:rPr>
              <a:t>Palazzi</a:t>
            </a:r>
            <a:r>
              <a:rPr lang="es-ES" sz="1200" dirty="0" smtClean="0">
                <a:solidFill>
                  <a:schemeClr val="bg2">
                    <a:lumMod val="50000"/>
                  </a:schemeClr>
                </a:solidFill>
                <a:latin typeface="Times New Roman"/>
                <a:ea typeface="Times New Roman"/>
              </a:rPr>
              <a:t> y S.S. </a:t>
            </a:r>
            <a:r>
              <a:rPr lang="es-ES" sz="1200" dirty="0" err="1" smtClean="0">
                <a:solidFill>
                  <a:schemeClr val="bg2">
                    <a:lumMod val="50000"/>
                  </a:schemeClr>
                </a:solidFill>
                <a:latin typeface="Times New Roman"/>
                <a:ea typeface="Times New Roman"/>
              </a:rPr>
              <a:t>Filippi</a:t>
            </a:r>
            <a:r>
              <a:rPr lang="es-ES" sz="1200" dirty="0" smtClean="0">
                <a:solidFill>
                  <a:schemeClr val="bg2">
                    <a:lumMod val="50000"/>
                  </a:schemeClr>
                </a:solidFill>
                <a:latin typeface="Times New Roman"/>
                <a:ea typeface="Times New Roman"/>
              </a:rPr>
              <a:t>, </a:t>
            </a:r>
            <a:r>
              <a:rPr lang="es-ES" sz="1200" i="1" dirty="0" smtClean="0">
                <a:solidFill>
                  <a:schemeClr val="bg2">
                    <a:lumMod val="50000"/>
                  </a:schemeClr>
                </a:solidFill>
                <a:latin typeface="Times New Roman"/>
                <a:ea typeface="Times New Roman"/>
              </a:rPr>
              <a:t>El libro de los mil sabios</a:t>
            </a:r>
            <a:r>
              <a:rPr lang="es-ES" sz="1200" dirty="0" smtClean="0">
                <a:solidFill>
                  <a:schemeClr val="bg2">
                    <a:lumMod val="50000"/>
                  </a:schemeClr>
                </a:solidFill>
                <a:latin typeface="Times New Roman"/>
                <a:ea typeface="Times New Roman"/>
              </a:rPr>
              <a:t>, </a:t>
            </a:r>
            <a:r>
              <a:rPr lang="es-ES" sz="1200" dirty="0" err="1" smtClean="0">
                <a:solidFill>
                  <a:schemeClr val="bg2">
                    <a:lumMod val="50000"/>
                  </a:schemeClr>
                </a:solidFill>
                <a:latin typeface="Times New Roman"/>
                <a:ea typeface="Times New Roman"/>
              </a:rPr>
              <a:t>Dossat</a:t>
            </a:r>
            <a:r>
              <a:rPr lang="es-ES" sz="1200" dirty="0" smtClean="0">
                <a:solidFill>
                  <a:schemeClr val="bg2">
                    <a:lumMod val="50000"/>
                  </a:schemeClr>
                </a:solidFill>
                <a:latin typeface="Times New Roman"/>
                <a:ea typeface="Times New Roman"/>
              </a:rPr>
              <a:t> 2000, Madrid, 1995, c. 1116, p. 135.</a:t>
            </a:r>
            <a:endParaRPr lang="es-ES" sz="2000" dirty="0" smtClean="0">
              <a:solidFill>
                <a:schemeClr val="bg2">
                  <a:lumMod val="50000"/>
                </a:schemeClr>
              </a:solidFill>
              <a:latin typeface="Times New Roman"/>
              <a:ea typeface="Times New Roman"/>
            </a:endParaRPr>
          </a:p>
          <a:p>
            <a:pPr marL="180340" indent="-180340" algn="just">
              <a:spcAft>
                <a:spcPts val="0"/>
              </a:spcAft>
            </a:pPr>
            <a:r>
              <a:rPr lang="es-ES" sz="1200" dirty="0" smtClean="0">
                <a:solidFill>
                  <a:schemeClr val="bg2">
                    <a:lumMod val="50000"/>
                  </a:schemeClr>
                </a:solidFill>
                <a:latin typeface="Times New Roman"/>
                <a:ea typeface="Times New Roman"/>
              </a:rPr>
              <a:t>La </a:t>
            </a:r>
            <a:r>
              <a:rPr lang="es-ES" sz="1200" dirty="0" err="1" smtClean="0">
                <a:solidFill>
                  <a:schemeClr val="bg2">
                    <a:lumMod val="50000"/>
                  </a:schemeClr>
                </a:solidFill>
                <a:latin typeface="Times New Roman"/>
                <a:ea typeface="Times New Roman"/>
              </a:rPr>
              <a:t>Fontaine</a:t>
            </a:r>
            <a:r>
              <a:rPr lang="es-ES" sz="1200" dirty="0" smtClean="0">
                <a:solidFill>
                  <a:schemeClr val="bg2">
                    <a:lumMod val="50000"/>
                  </a:schemeClr>
                </a:solidFill>
                <a:latin typeface="Times New Roman"/>
                <a:ea typeface="Times New Roman"/>
              </a:rPr>
              <a:t>, </a:t>
            </a:r>
            <a:r>
              <a:rPr lang="es-ES" sz="1200" i="1" dirty="0" smtClean="0">
                <a:solidFill>
                  <a:schemeClr val="bg2">
                    <a:lumMod val="50000"/>
                  </a:schemeClr>
                </a:solidFill>
                <a:latin typeface="Times New Roman"/>
                <a:ea typeface="Times New Roman"/>
              </a:rPr>
              <a:t>Fables</a:t>
            </a:r>
            <a:r>
              <a:rPr lang="es-ES" sz="1200" dirty="0" smtClean="0">
                <a:solidFill>
                  <a:schemeClr val="bg2">
                    <a:lumMod val="50000"/>
                  </a:schemeClr>
                </a:solidFill>
                <a:latin typeface="Times New Roman"/>
                <a:ea typeface="Times New Roman"/>
              </a:rPr>
              <a:t>, VIII, 17, cit. en F. </a:t>
            </a:r>
            <a:r>
              <a:rPr lang="es-ES" sz="1200" dirty="0" err="1" smtClean="0">
                <a:solidFill>
                  <a:schemeClr val="bg2">
                    <a:lumMod val="50000"/>
                  </a:schemeClr>
                </a:solidFill>
                <a:latin typeface="Times New Roman"/>
                <a:ea typeface="Times New Roman"/>
              </a:rPr>
              <a:t>Palazzi</a:t>
            </a:r>
            <a:r>
              <a:rPr lang="es-ES" sz="1200" dirty="0" smtClean="0">
                <a:solidFill>
                  <a:schemeClr val="bg2">
                    <a:lumMod val="50000"/>
                  </a:schemeClr>
                </a:solidFill>
                <a:latin typeface="Times New Roman"/>
                <a:ea typeface="Times New Roman"/>
              </a:rPr>
              <a:t> y S.S. </a:t>
            </a:r>
            <a:r>
              <a:rPr lang="es-ES" sz="1200" dirty="0" err="1" smtClean="0">
                <a:solidFill>
                  <a:schemeClr val="bg2">
                    <a:lumMod val="50000"/>
                  </a:schemeClr>
                </a:solidFill>
                <a:latin typeface="Times New Roman"/>
                <a:ea typeface="Times New Roman"/>
              </a:rPr>
              <a:t>Filippi</a:t>
            </a:r>
            <a:r>
              <a:rPr lang="es-ES" sz="1200" dirty="0" smtClean="0">
                <a:solidFill>
                  <a:schemeClr val="bg2">
                    <a:lumMod val="50000"/>
                  </a:schemeClr>
                </a:solidFill>
                <a:latin typeface="Times New Roman"/>
                <a:ea typeface="Times New Roman"/>
              </a:rPr>
              <a:t>, </a:t>
            </a:r>
            <a:r>
              <a:rPr lang="es-ES" sz="1200" i="1" dirty="0" smtClean="0">
                <a:solidFill>
                  <a:schemeClr val="bg2">
                    <a:lumMod val="50000"/>
                  </a:schemeClr>
                </a:solidFill>
                <a:latin typeface="Times New Roman"/>
                <a:ea typeface="Times New Roman"/>
              </a:rPr>
              <a:t>El libro de los mil sabios</a:t>
            </a:r>
            <a:r>
              <a:rPr lang="es-ES" sz="1200" dirty="0" smtClean="0">
                <a:solidFill>
                  <a:schemeClr val="bg2">
                    <a:lumMod val="50000"/>
                  </a:schemeClr>
                </a:solidFill>
                <a:latin typeface="Times New Roman"/>
                <a:ea typeface="Times New Roman"/>
              </a:rPr>
              <a:t>, </a:t>
            </a:r>
            <a:r>
              <a:rPr lang="es-ES" sz="1200" dirty="0" err="1" smtClean="0">
                <a:solidFill>
                  <a:schemeClr val="bg2">
                    <a:lumMod val="50000"/>
                  </a:schemeClr>
                </a:solidFill>
                <a:latin typeface="Times New Roman"/>
                <a:ea typeface="Times New Roman"/>
              </a:rPr>
              <a:t>Dossat</a:t>
            </a:r>
            <a:r>
              <a:rPr lang="es-ES" sz="1200" dirty="0" smtClean="0">
                <a:solidFill>
                  <a:schemeClr val="bg2">
                    <a:lumMod val="50000"/>
                  </a:schemeClr>
                </a:solidFill>
                <a:latin typeface="Times New Roman"/>
                <a:ea typeface="Times New Roman"/>
              </a:rPr>
              <a:t> 2000, Madrid, 1995, c. 781, p. 100.</a:t>
            </a:r>
            <a:endParaRPr lang="es-ES" sz="2000" dirty="0" smtClean="0">
              <a:solidFill>
                <a:schemeClr val="bg2">
                  <a:lumMod val="50000"/>
                </a:schemeClr>
              </a:solidFill>
              <a:latin typeface="Times New Roman"/>
              <a:ea typeface="Times New Roman"/>
            </a:endParaRPr>
          </a:p>
          <a:p>
            <a:pPr marL="180340" indent="-180340" algn="just">
              <a:spcAft>
                <a:spcPts val="0"/>
              </a:spcAft>
            </a:pPr>
            <a:r>
              <a:rPr lang="es-ES" sz="1200" dirty="0" smtClean="0">
                <a:solidFill>
                  <a:schemeClr val="bg2">
                    <a:lumMod val="50000"/>
                  </a:schemeClr>
                </a:solidFill>
                <a:latin typeface="Times New Roman"/>
                <a:ea typeface="Times New Roman"/>
              </a:rPr>
              <a:t>A. </a:t>
            </a:r>
            <a:r>
              <a:rPr lang="es-ES" sz="1200" dirty="0" err="1" smtClean="0">
                <a:solidFill>
                  <a:schemeClr val="bg2">
                    <a:lumMod val="50000"/>
                  </a:schemeClr>
                </a:solidFill>
                <a:latin typeface="Times New Roman"/>
                <a:ea typeface="Times New Roman"/>
              </a:rPr>
              <a:t>Comte</a:t>
            </a:r>
            <a:r>
              <a:rPr lang="es-ES" sz="1200" dirty="0" smtClean="0">
                <a:solidFill>
                  <a:schemeClr val="bg2">
                    <a:lumMod val="50000"/>
                  </a:schemeClr>
                </a:solidFill>
                <a:latin typeface="Times New Roman"/>
                <a:ea typeface="Times New Roman"/>
              </a:rPr>
              <a:t>, </a:t>
            </a:r>
            <a:r>
              <a:rPr lang="es-ES" sz="1200" i="1" dirty="0" err="1" smtClean="0">
                <a:solidFill>
                  <a:schemeClr val="bg2">
                    <a:lumMod val="50000"/>
                  </a:schemeClr>
                </a:solidFill>
                <a:latin typeface="Times New Roman"/>
                <a:ea typeface="Times New Roman"/>
              </a:rPr>
              <a:t>Pensées</a:t>
            </a:r>
            <a:r>
              <a:rPr lang="es-ES" sz="1200" i="1" dirty="0" smtClean="0">
                <a:solidFill>
                  <a:schemeClr val="bg2">
                    <a:lumMod val="50000"/>
                  </a:schemeClr>
                </a:solidFill>
                <a:latin typeface="Times New Roman"/>
                <a:ea typeface="Times New Roman"/>
              </a:rPr>
              <a:t> et </a:t>
            </a:r>
            <a:r>
              <a:rPr lang="es-ES" sz="1200" i="1" dirty="0" err="1" smtClean="0">
                <a:solidFill>
                  <a:schemeClr val="bg2">
                    <a:lumMod val="50000"/>
                  </a:schemeClr>
                </a:solidFill>
                <a:latin typeface="Times New Roman"/>
                <a:ea typeface="Times New Roman"/>
              </a:rPr>
              <a:t>préceptes</a:t>
            </a:r>
            <a:r>
              <a:rPr lang="es-ES" sz="1200" dirty="0" smtClean="0">
                <a:solidFill>
                  <a:schemeClr val="bg2">
                    <a:lumMod val="50000"/>
                  </a:schemeClr>
                </a:solidFill>
                <a:latin typeface="Times New Roman"/>
                <a:ea typeface="Times New Roman"/>
              </a:rPr>
              <a:t>, 223, cit. en F. </a:t>
            </a:r>
            <a:r>
              <a:rPr lang="es-ES" sz="1200" dirty="0" err="1" smtClean="0">
                <a:solidFill>
                  <a:schemeClr val="bg2">
                    <a:lumMod val="50000"/>
                  </a:schemeClr>
                </a:solidFill>
                <a:latin typeface="Times New Roman"/>
                <a:ea typeface="Times New Roman"/>
              </a:rPr>
              <a:t>Palazzi</a:t>
            </a:r>
            <a:r>
              <a:rPr lang="es-ES" sz="1200" dirty="0" smtClean="0">
                <a:solidFill>
                  <a:schemeClr val="bg2">
                    <a:lumMod val="50000"/>
                  </a:schemeClr>
                </a:solidFill>
                <a:latin typeface="Times New Roman"/>
                <a:ea typeface="Times New Roman"/>
              </a:rPr>
              <a:t> y S.S. </a:t>
            </a:r>
            <a:r>
              <a:rPr lang="es-ES" sz="1200" dirty="0" err="1" smtClean="0">
                <a:solidFill>
                  <a:schemeClr val="bg2">
                    <a:lumMod val="50000"/>
                  </a:schemeClr>
                </a:solidFill>
                <a:latin typeface="Times New Roman"/>
                <a:ea typeface="Times New Roman"/>
              </a:rPr>
              <a:t>Filippi</a:t>
            </a:r>
            <a:r>
              <a:rPr lang="es-ES" sz="1200" dirty="0" smtClean="0">
                <a:solidFill>
                  <a:schemeClr val="bg2">
                    <a:lumMod val="50000"/>
                  </a:schemeClr>
                </a:solidFill>
                <a:latin typeface="Times New Roman"/>
                <a:ea typeface="Times New Roman"/>
              </a:rPr>
              <a:t>, </a:t>
            </a:r>
            <a:r>
              <a:rPr lang="es-ES" sz="1200" i="1" dirty="0" smtClean="0">
                <a:solidFill>
                  <a:schemeClr val="bg2">
                    <a:lumMod val="50000"/>
                  </a:schemeClr>
                </a:solidFill>
                <a:latin typeface="Times New Roman"/>
                <a:ea typeface="Times New Roman"/>
              </a:rPr>
              <a:t>El libro de los mil sabios</a:t>
            </a:r>
            <a:r>
              <a:rPr lang="es-ES" sz="1200" dirty="0" smtClean="0">
                <a:solidFill>
                  <a:schemeClr val="bg2">
                    <a:lumMod val="50000"/>
                  </a:schemeClr>
                </a:solidFill>
                <a:latin typeface="Times New Roman"/>
                <a:ea typeface="Times New Roman"/>
              </a:rPr>
              <a:t>, </a:t>
            </a:r>
            <a:r>
              <a:rPr lang="es-ES" sz="1200" dirty="0" err="1" smtClean="0">
                <a:solidFill>
                  <a:schemeClr val="bg2">
                    <a:lumMod val="50000"/>
                  </a:schemeClr>
                </a:solidFill>
                <a:latin typeface="Times New Roman"/>
                <a:ea typeface="Times New Roman"/>
              </a:rPr>
              <a:t>Dossat</a:t>
            </a:r>
            <a:r>
              <a:rPr lang="es-ES" sz="1200" dirty="0" smtClean="0">
                <a:solidFill>
                  <a:schemeClr val="bg2">
                    <a:lumMod val="50000"/>
                  </a:schemeClr>
                </a:solidFill>
                <a:latin typeface="Times New Roman"/>
                <a:ea typeface="Times New Roman"/>
              </a:rPr>
              <a:t> 2000, Madrid, 1995, c. 211, p. 29.</a:t>
            </a:r>
            <a:endParaRPr lang="es-ES" sz="2000" dirty="0" smtClean="0">
              <a:solidFill>
                <a:schemeClr val="bg2">
                  <a:lumMod val="50000"/>
                </a:schemeClr>
              </a:solidFill>
              <a:latin typeface="Times New Roman"/>
              <a:ea typeface="Times New Roman"/>
            </a:endParaRPr>
          </a:p>
          <a:p>
            <a:pPr marL="180340" indent="-180340" algn="just">
              <a:spcAft>
                <a:spcPts val="0"/>
              </a:spcAft>
            </a:pPr>
            <a:r>
              <a:rPr lang="es-ES" sz="1200" dirty="0" smtClean="0">
                <a:solidFill>
                  <a:schemeClr val="bg2">
                    <a:lumMod val="50000"/>
                  </a:schemeClr>
                </a:solidFill>
                <a:latin typeface="Times New Roman"/>
                <a:ea typeface="Times New Roman"/>
              </a:rPr>
              <a:t>L. Tolstoi, </a:t>
            </a:r>
            <a:r>
              <a:rPr lang="es-ES" sz="1200" i="1" dirty="0" smtClean="0">
                <a:solidFill>
                  <a:schemeClr val="bg2">
                    <a:lumMod val="50000"/>
                  </a:schemeClr>
                </a:solidFill>
                <a:latin typeface="Times New Roman"/>
                <a:ea typeface="Times New Roman"/>
              </a:rPr>
              <a:t>Ana </a:t>
            </a:r>
            <a:r>
              <a:rPr lang="es-ES" sz="1200" i="1" dirty="0" err="1" smtClean="0">
                <a:solidFill>
                  <a:schemeClr val="bg2">
                    <a:lumMod val="50000"/>
                  </a:schemeClr>
                </a:solidFill>
                <a:latin typeface="Times New Roman"/>
                <a:ea typeface="Times New Roman"/>
              </a:rPr>
              <a:t>Karerine</a:t>
            </a:r>
            <a:r>
              <a:rPr lang="es-ES" sz="1200" dirty="0" smtClean="0">
                <a:solidFill>
                  <a:schemeClr val="bg2">
                    <a:lumMod val="50000"/>
                  </a:schemeClr>
                </a:solidFill>
                <a:latin typeface="Times New Roman"/>
                <a:ea typeface="Times New Roman"/>
              </a:rPr>
              <a:t>, cit. en F. </a:t>
            </a:r>
            <a:r>
              <a:rPr lang="es-ES" sz="1200" dirty="0" err="1" smtClean="0">
                <a:solidFill>
                  <a:schemeClr val="bg2">
                    <a:lumMod val="50000"/>
                  </a:schemeClr>
                </a:solidFill>
                <a:latin typeface="Times New Roman"/>
                <a:ea typeface="Times New Roman"/>
              </a:rPr>
              <a:t>Palazzi</a:t>
            </a:r>
            <a:r>
              <a:rPr lang="es-ES" sz="1200" dirty="0" smtClean="0">
                <a:solidFill>
                  <a:schemeClr val="bg2">
                    <a:lumMod val="50000"/>
                  </a:schemeClr>
                </a:solidFill>
                <a:latin typeface="Times New Roman"/>
                <a:ea typeface="Times New Roman"/>
              </a:rPr>
              <a:t> y S.S. </a:t>
            </a:r>
            <a:r>
              <a:rPr lang="es-ES" sz="1200" dirty="0" err="1" smtClean="0">
                <a:solidFill>
                  <a:schemeClr val="bg2">
                    <a:lumMod val="50000"/>
                  </a:schemeClr>
                </a:solidFill>
                <a:latin typeface="Times New Roman"/>
                <a:ea typeface="Times New Roman"/>
              </a:rPr>
              <a:t>Filippi</a:t>
            </a:r>
            <a:r>
              <a:rPr lang="es-ES" sz="1200" dirty="0" smtClean="0">
                <a:solidFill>
                  <a:schemeClr val="bg2">
                    <a:lumMod val="50000"/>
                  </a:schemeClr>
                </a:solidFill>
                <a:latin typeface="Times New Roman"/>
                <a:ea typeface="Times New Roman"/>
              </a:rPr>
              <a:t>, </a:t>
            </a:r>
            <a:r>
              <a:rPr lang="es-ES" sz="1200" i="1" dirty="0" smtClean="0">
                <a:solidFill>
                  <a:schemeClr val="bg2">
                    <a:lumMod val="50000"/>
                  </a:schemeClr>
                </a:solidFill>
                <a:latin typeface="Times New Roman"/>
                <a:ea typeface="Times New Roman"/>
              </a:rPr>
              <a:t>El libro de los mil sabios</a:t>
            </a:r>
            <a:r>
              <a:rPr lang="es-ES" sz="1200" dirty="0" smtClean="0">
                <a:solidFill>
                  <a:schemeClr val="bg2">
                    <a:lumMod val="50000"/>
                  </a:schemeClr>
                </a:solidFill>
                <a:latin typeface="Times New Roman"/>
                <a:ea typeface="Times New Roman"/>
              </a:rPr>
              <a:t>, </a:t>
            </a:r>
            <a:r>
              <a:rPr lang="es-ES" sz="1200" dirty="0" err="1" smtClean="0">
                <a:solidFill>
                  <a:schemeClr val="bg2">
                    <a:lumMod val="50000"/>
                  </a:schemeClr>
                </a:solidFill>
                <a:latin typeface="Times New Roman"/>
                <a:ea typeface="Times New Roman"/>
              </a:rPr>
              <a:t>Dossat</a:t>
            </a:r>
            <a:r>
              <a:rPr lang="es-ES" sz="1200" dirty="0" smtClean="0">
                <a:solidFill>
                  <a:schemeClr val="bg2">
                    <a:lumMod val="50000"/>
                  </a:schemeClr>
                </a:solidFill>
                <a:latin typeface="Times New Roman"/>
                <a:ea typeface="Times New Roman"/>
              </a:rPr>
              <a:t> 2000, Madrid, 1995, c. 2928, p. 391.</a:t>
            </a:r>
            <a:endParaRPr lang="es-ES" sz="2000" dirty="0" smtClean="0">
              <a:solidFill>
                <a:schemeClr val="bg2">
                  <a:lumMod val="50000"/>
                </a:schemeClr>
              </a:solidFill>
              <a:latin typeface="Times New Roman"/>
              <a:ea typeface="Times New Roman"/>
            </a:endParaRPr>
          </a:p>
          <a:p>
            <a:pPr marL="180340" indent="-180340" algn="just">
              <a:spcAft>
                <a:spcPts val="0"/>
              </a:spcAft>
            </a:pPr>
            <a:r>
              <a:rPr lang="es-MX" sz="1200" dirty="0" smtClean="0">
                <a:solidFill>
                  <a:schemeClr val="bg2">
                    <a:lumMod val="50000"/>
                  </a:schemeClr>
                </a:solidFill>
                <a:latin typeface="Times New Roman"/>
                <a:ea typeface="Batang"/>
              </a:rPr>
              <a:t>Marco Aurelio, </a:t>
            </a:r>
            <a:r>
              <a:rPr lang="es-MX" sz="1200" i="1" dirty="0" smtClean="0">
                <a:solidFill>
                  <a:schemeClr val="bg2">
                    <a:lumMod val="50000"/>
                  </a:schemeClr>
                </a:solidFill>
                <a:latin typeface="Times New Roman"/>
                <a:ea typeface="Batang"/>
              </a:rPr>
              <a:t>Meditaciones</a:t>
            </a:r>
            <a:r>
              <a:rPr lang="es-MX" sz="1200" dirty="0" smtClean="0">
                <a:solidFill>
                  <a:schemeClr val="bg2">
                    <a:lumMod val="50000"/>
                  </a:schemeClr>
                </a:solidFill>
                <a:latin typeface="Times New Roman"/>
                <a:ea typeface="Batang"/>
              </a:rPr>
              <a:t>, XI, 18, Ediciones Temas de Hoy, Madrid, 1994.</a:t>
            </a:r>
            <a:endParaRPr lang="es-ES" dirty="0" smtClean="0">
              <a:solidFill>
                <a:schemeClr val="bg2">
                  <a:lumMod val="50000"/>
                </a:schemeClr>
              </a:solidFill>
              <a:latin typeface="Times New Roman"/>
              <a:ea typeface="Batang"/>
            </a:endParaRPr>
          </a:p>
          <a:p>
            <a:pPr marL="180340" indent="-180340" algn="just">
              <a:spcAft>
                <a:spcPts val="0"/>
              </a:spcAft>
            </a:pPr>
            <a:r>
              <a:rPr lang="es-ES" sz="1200" dirty="0" smtClean="0">
                <a:solidFill>
                  <a:schemeClr val="bg2">
                    <a:lumMod val="50000"/>
                  </a:schemeClr>
                </a:solidFill>
                <a:latin typeface="Times New Roman"/>
                <a:ea typeface="Times New Roman"/>
              </a:rPr>
              <a:t>Séneca, </a:t>
            </a:r>
            <a:r>
              <a:rPr lang="es-ES" sz="1200" i="1" dirty="0" smtClean="0">
                <a:solidFill>
                  <a:schemeClr val="bg2">
                    <a:lumMod val="50000"/>
                  </a:schemeClr>
                </a:solidFill>
                <a:latin typeface="Times New Roman"/>
                <a:ea typeface="Times New Roman"/>
              </a:rPr>
              <a:t>Epístolas</a:t>
            </a:r>
            <a:r>
              <a:rPr lang="es-ES" sz="1200" dirty="0" smtClean="0">
                <a:solidFill>
                  <a:schemeClr val="bg2">
                    <a:lumMod val="50000"/>
                  </a:schemeClr>
                </a:solidFill>
                <a:latin typeface="Times New Roman"/>
                <a:ea typeface="Times New Roman"/>
              </a:rPr>
              <a:t> 48, 2, cit. en </a:t>
            </a:r>
            <a:r>
              <a:rPr lang="es-ES" sz="1200" i="1" dirty="0" smtClean="0">
                <a:solidFill>
                  <a:schemeClr val="bg2">
                    <a:lumMod val="50000"/>
                  </a:schemeClr>
                </a:solidFill>
                <a:latin typeface="Times New Roman"/>
                <a:ea typeface="Times New Roman"/>
              </a:rPr>
              <a:t>Aurea Dicta. Dichos y proverbios del mundo clásico,</a:t>
            </a:r>
            <a:r>
              <a:rPr lang="es-ES" sz="1200" dirty="0" smtClean="0">
                <a:solidFill>
                  <a:schemeClr val="bg2">
                    <a:lumMod val="50000"/>
                  </a:schemeClr>
                </a:solidFill>
                <a:latin typeface="Times New Roman"/>
                <a:ea typeface="Times New Roman"/>
              </a:rPr>
              <a:t> selección de </a:t>
            </a:r>
            <a:r>
              <a:rPr lang="es-ES" sz="1200" dirty="0" err="1" smtClean="0">
                <a:solidFill>
                  <a:schemeClr val="bg2">
                    <a:lumMod val="50000"/>
                  </a:schemeClr>
                </a:solidFill>
                <a:latin typeface="Times New Roman"/>
                <a:ea typeface="Times New Roman"/>
              </a:rPr>
              <a:t>Eduard</a:t>
            </a:r>
            <a:r>
              <a:rPr lang="es-ES" sz="1200" dirty="0" smtClean="0">
                <a:solidFill>
                  <a:schemeClr val="bg2">
                    <a:lumMod val="50000"/>
                  </a:schemeClr>
                </a:solidFill>
                <a:latin typeface="Times New Roman"/>
                <a:ea typeface="Times New Roman"/>
              </a:rPr>
              <a:t> </a:t>
            </a:r>
            <a:r>
              <a:rPr lang="es-ES" sz="1200" dirty="0" err="1" smtClean="0">
                <a:solidFill>
                  <a:schemeClr val="bg2">
                    <a:lumMod val="50000"/>
                  </a:schemeClr>
                </a:solidFill>
                <a:latin typeface="Times New Roman"/>
                <a:ea typeface="Times New Roman"/>
              </a:rPr>
              <a:t>Valentí</a:t>
            </a:r>
            <a:r>
              <a:rPr lang="es-ES" sz="1200" dirty="0" smtClean="0">
                <a:solidFill>
                  <a:schemeClr val="bg2">
                    <a:lumMod val="50000"/>
                  </a:schemeClr>
                </a:solidFill>
                <a:latin typeface="Times New Roman"/>
                <a:ea typeface="Times New Roman"/>
              </a:rPr>
              <a:t>, Crítica, Barcelona, 1987, p. 138.</a:t>
            </a:r>
            <a:endParaRPr lang="es-ES" sz="2000" dirty="0" smtClean="0">
              <a:solidFill>
                <a:schemeClr val="bg2">
                  <a:lumMod val="50000"/>
                </a:schemeClr>
              </a:solidFill>
              <a:latin typeface="Times New Roman"/>
              <a:ea typeface="Times New Roman"/>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61</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spcAft>
                <a:spcPts val="0"/>
              </a:spcAft>
            </a:pPr>
            <a:r>
              <a:rPr lang="en-GB" sz="1200" dirty="0" smtClean="0">
                <a:latin typeface="Times New Roman"/>
                <a:ea typeface="Batang"/>
              </a:rPr>
              <a:t> A. Wilson, ed., </a:t>
            </a:r>
            <a:r>
              <a:rPr lang="en-GB" sz="1200" i="1" dirty="0" smtClean="0">
                <a:latin typeface="Times New Roman"/>
                <a:ea typeface="Batang"/>
              </a:rPr>
              <a:t>World Scripture</a:t>
            </a:r>
            <a:r>
              <a:rPr lang="en-GB" sz="1200" dirty="0" smtClean="0">
                <a:latin typeface="Times New Roman"/>
                <a:ea typeface="Batang"/>
              </a:rPr>
              <a:t>,</a:t>
            </a:r>
            <a:r>
              <a:rPr lang="en-GB" sz="1800" dirty="0" smtClean="0">
                <a:latin typeface="Arial"/>
                <a:ea typeface="Batang"/>
              </a:rPr>
              <a:t> </a:t>
            </a:r>
            <a:r>
              <a:rPr lang="en-GB" sz="1200" i="1" dirty="0" smtClean="0">
                <a:latin typeface="Times New Roman"/>
                <a:ea typeface="Batang"/>
              </a:rPr>
              <a:t>A Comparative Anthology of Sacred Texts</a:t>
            </a:r>
            <a:r>
              <a:rPr lang="en-GB" sz="1200" dirty="0" smtClean="0">
                <a:latin typeface="Times New Roman"/>
                <a:ea typeface="Batang"/>
              </a:rPr>
              <a:t>, </a:t>
            </a:r>
            <a:r>
              <a:rPr lang="en-GB" sz="1200" dirty="0" err="1" smtClean="0">
                <a:latin typeface="Times New Roman"/>
                <a:ea typeface="Batang"/>
              </a:rPr>
              <a:t>Parangon</a:t>
            </a:r>
            <a:r>
              <a:rPr lang="en-GB" sz="1200" dirty="0" smtClean="0">
                <a:latin typeface="Times New Roman"/>
                <a:ea typeface="Batang"/>
              </a:rPr>
              <a:t> House, New York, 1991, p. 144.</a:t>
            </a:r>
            <a:endParaRPr lang="es-ES" dirty="0" smtClean="0">
              <a:latin typeface="Times New Roman"/>
              <a:ea typeface="Batang"/>
            </a:endParaRPr>
          </a:p>
          <a:p>
            <a:pPr marL="144145" indent="-144145" algn="just">
              <a:spcAft>
                <a:spcPts val="0"/>
              </a:spcAft>
            </a:pPr>
            <a:r>
              <a:rPr lang="es-ES" sz="1200" dirty="0" smtClean="0">
                <a:latin typeface="Times New Roman"/>
                <a:ea typeface="Batang"/>
              </a:rPr>
              <a:t> Confucio, </a:t>
            </a:r>
            <a:r>
              <a:rPr lang="es-ES" sz="1200" i="1" dirty="0" smtClean="0">
                <a:latin typeface="Times New Roman"/>
                <a:ea typeface="Batang"/>
              </a:rPr>
              <a:t>Los cuatro libros clásicos,</a:t>
            </a:r>
            <a:r>
              <a:rPr lang="es-ES" sz="1200" dirty="0" smtClean="0">
                <a:latin typeface="Times New Roman"/>
                <a:ea typeface="Batang"/>
              </a:rPr>
              <a:t> Ediciones B, Barcelona, 1997.</a:t>
            </a:r>
            <a:endParaRPr lang="es-ES" dirty="0" smtClean="0">
              <a:latin typeface="Times New Roman"/>
              <a:ea typeface="Batang"/>
            </a:endParaRPr>
          </a:p>
          <a:p>
            <a:pPr marL="144145" indent="-144145" algn="just">
              <a:spcAft>
                <a:spcPts val="0"/>
              </a:spcAft>
            </a:pPr>
            <a:r>
              <a:rPr lang="es-ES" sz="1200" dirty="0" smtClean="0">
                <a:latin typeface="Times New Roman"/>
                <a:ea typeface="Batang"/>
              </a:rPr>
              <a:t> </a:t>
            </a:r>
            <a:r>
              <a:rPr lang="es-ES" sz="1200" dirty="0" err="1" smtClean="0">
                <a:solidFill>
                  <a:schemeClr val="bg2">
                    <a:lumMod val="50000"/>
                  </a:schemeClr>
                </a:solidFill>
                <a:latin typeface="Times New Roman"/>
                <a:ea typeface="Batang"/>
              </a:rPr>
              <a:t>Sun</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Myung</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Moon</a:t>
            </a:r>
            <a:r>
              <a:rPr lang="es-ES" sz="1200" dirty="0" smtClean="0">
                <a:solidFill>
                  <a:schemeClr val="bg2">
                    <a:lumMod val="50000"/>
                  </a:schemeClr>
                </a:solidFill>
                <a:latin typeface="Times New Roman"/>
                <a:ea typeface="Batang"/>
              </a:rPr>
              <a:t>, </a:t>
            </a:r>
            <a:r>
              <a:rPr lang="es-ES" sz="1200" i="1" dirty="0" smtClean="0">
                <a:solidFill>
                  <a:schemeClr val="bg2">
                    <a:lumMod val="50000"/>
                  </a:schemeClr>
                </a:solidFill>
                <a:latin typeface="Times New Roman"/>
                <a:ea typeface="Batang"/>
              </a:rPr>
              <a:t>Selecciones de charlas</a:t>
            </a:r>
            <a:r>
              <a:rPr lang="es-ES" sz="1200" dirty="0" smtClean="0">
                <a:solidFill>
                  <a:schemeClr val="bg2">
                    <a:lumMod val="50000"/>
                  </a:schemeClr>
                </a:solidFill>
                <a:latin typeface="Times New Roman"/>
                <a:ea typeface="Batang"/>
              </a:rPr>
              <a:t>, Seúl, </a:t>
            </a:r>
            <a:r>
              <a:rPr lang="es-ES" sz="1200" dirty="0" err="1" smtClean="0">
                <a:solidFill>
                  <a:schemeClr val="bg2">
                    <a:lumMod val="50000"/>
                  </a:schemeClr>
                </a:solidFill>
                <a:latin typeface="Times New Roman"/>
                <a:ea typeface="Batang"/>
              </a:rPr>
              <a:t>HSA-UWC</a:t>
            </a:r>
            <a:r>
              <a:rPr lang="es-ES" sz="1200" dirty="0" smtClean="0">
                <a:solidFill>
                  <a:schemeClr val="bg2">
                    <a:lumMod val="50000"/>
                  </a:schemeClr>
                </a:solidFill>
                <a:latin typeface="Times New Roman"/>
                <a:ea typeface="Batang"/>
              </a:rPr>
              <a:t>, 81:158.</a:t>
            </a:r>
          </a:p>
          <a:p>
            <a:pPr marL="144145" indent="-144145" algn="just">
              <a:spcAft>
                <a:spcPts val="0"/>
              </a:spcAft>
            </a:pPr>
            <a:r>
              <a:rPr lang="es-ES" sz="1200" i="1" dirty="0" smtClean="0">
                <a:latin typeface="Times New Roman"/>
                <a:ea typeface="Batang"/>
              </a:rPr>
              <a:t>Biblia del Peregrino</a:t>
            </a:r>
            <a:r>
              <a:rPr lang="es-ES" sz="1200" dirty="0" smtClean="0">
                <a:latin typeface="Times New Roman"/>
                <a:ea typeface="Batang"/>
              </a:rPr>
              <a:t>, Ediciones Mensajero, Bilbao, 1995.</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28</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n-GB" sz="1200" dirty="0" smtClean="0">
                <a:solidFill>
                  <a:sysClr val="windowText" lastClr="000000"/>
                </a:solidFill>
                <a:latin typeface="Times New Roman"/>
                <a:ea typeface="Batang"/>
              </a:rPr>
              <a:t>A. Wilson, ed., </a:t>
            </a:r>
            <a:r>
              <a:rPr lang="en-GB" sz="1200" i="1" dirty="0" smtClean="0">
                <a:solidFill>
                  <a:sysClr val="windowText" lastClr="000000"/>
                </a:solidFill>
                <a:latin typeface="Times New Roman"/>
                <a:ea typeface="Batang"/>
              </a:rPr>
              <a:t>World Scripture,</a:t>
            </a:r>
            <a:r>
              <a:rPr lang="en-GB" sz="1800" dirty="0" smtClean="0">
                <a:solidFill>
                  <a:sysClr val="windowText" lastClr="000000"/>
                </a:solidFill>
                <a:latin typeface="Arial"/>
                <a:ea typeface="Batang"/>
              </a:rPr>
              <a:t> </a:t>
            </a:r>
            <a:r>
              <a:rPr lang="en-GB" sz="1200" i="1" dirty="0" smtClean="0">
                <a:solidFill>
                  <a:sysClr val="windowText" lastClr="000000"/>
                </a:solidFill>
                <a:latin typeface="Times New Roman"/>
                <a:ea typeface="Batang"/>
              </a:rPr>
              <a:t>A Comparative Anthology of Sacred Texts</a:t>
            </a:r>
            <a:r>
              <a:rPr lang="en-GB" sz="1200" dirty="0" smtClean="0">
                <a:solidFill>
                  <a:sysClr val="windowText" lastClr="000000"/>
                </a:solidFill>
                <a:latin typeface="Times New Roman"/>
                <a:ea typeface="Batang"/>
              </a:rPr>
              <a:t>, </a:t>
            </a:r>
            <a:r>
              <a:rPr lang="en-GB" sz="1200" dirty="0" err="1" smtClean="0">
                <a:solidFill>
                  <a:sysClr val="windowText" lastClr="000000"/>
                </a:solidFill>
                <a:latin typeface="Times New Roman"/>
                <a:ea typeface="Batang"/>
              </a:rPr>
              <a:t>Parangon</a:t>
            </a:r>
            <a:r>
              <a:rPr lang="en-GB" sz="1200" dirty="0" smtClean="0">
                <a:solidFill>
                  <a:sysClr val="windowText" lastClr="000000"/>
                </a:solidFill>
                <a:latin typeface="Times New Roman"/>
                <a:ea typeface="Batang"/>
              </a:rPr>
              <a:t> House, New York, 1991, p. 684. </a:t>
            </a:r>
            <a:endParaRPr lang="es-ES" dirty="0" smtClean="0">
              <a:solidFill>
                <a:sysClr val="windowText" lastClr="000000"/>
              </a:solidFill>
              <a:latin typeface="Times New Roman"/>
              <a:ea typeface="Batang"/>
            </a:endParaRPr>
          </a:p>
          <a:p>
            <a:pPr marL="180340" indent="-180340" algn="just">
              <a:spcAft>
                <a:spcPts val="0"/>
              </a:spcAft>
            </a:pPr>
            <a:r>
              <a:rPr lang="en-GB" sz="1200" dirty="0" err="1" smtClean="0">
                <a:solidFill>
                  <a:sysClr val="windowText" lastClr="000000"/>
                </a:solidFill>
                <a:latin typeface="Times New Roman"/>
                <a:ea typeface="Batang"/>
              </a:rPr>
              <a:t>Shivamurthi</a:t>
            </a:r>
            <a:r>
              <a:rPr lang="en-GB" sz="1200" dirty="0" smtClean="0">
                <a:solidFill>
                  <a:sysClr val="windowText" lastClr="000000"/>
                </a:solidFill>
                <a:latin typeface="Times New Roman"/>
                <a:ea typeface="Batang"/>
              </a:rPr>
              <a:t>, </a:t>
            </a:r>
            <a:r>
              <a:rPr lang="en-GB" sz="1200" i="1" dirty="0" smtClean="0">
                <a:solidFill>
                  <a:sysClr val="windowText" lastClr="000000"/>
                </a:solidFill>
                <a:latin typeface="Times New Roman"/>
                <a:ea typeface="Batang"/>
              </a:rPr>
              <a:t>Religion and Society at Cross-roads</a:t>
            </a:r>
            <a:r>
              <a:rPr lang="en-GB" sz="1200" dirty="0" smtClean="0">
                <a:solidFill>
                  <a:sysClr val="windowText" lastClr="000000"/>
                </a:solidFill>
                <a:latin typeface="Times New Roman"/>
                <a:ea typeface="Batang"/>
              </a:rPr>
              <a:t>, </a:t>
            </a:r>
            <a:r>
              <a:rPr lang="en-GB" sz="1200" dirty="0" err="1" smtClean="0">
                <a:solidFill>
                  <a:sysClr val="windowText" lastClr="000000"/>
                </a:solidFill>
                <a:latin typeface="Times New Roman"/>
                <a:ea typeface="Batang"/>
              </a:rPr>
              <a:t>Sigigere</a:t>
            </a:r>
            <a:r>
              <a:rPr lang="en-GB" sz="1200" dirty="0" smtClean="0">
                <a:solidFill>
                  <a:sysClr val="windowText" lastClr="000000"/>
                </a:solidFill>
                <a:latin typeface="Times New Roman"/>
                <a:ea typeface="Batang"/>
              </a:rPr>
              <a:t>, India, 1990.</a:t>
            </a:r>
            <a:endParaRPr lang="es-ES" dirty="0" smtClean="0">
              <a:solidFill>
                <a:sysClr val="windowText" lastClr="000000"/>
              </a:solidFill>
              <a:latin typeface="Times New Roman"/>
              <a:ea typeface="Batang"/>
            </a:endParaRPr>
          </a:p>
          <a:p>
            <a:pPr marL="180340" indent="-180340" algn="just">
              <a:spcAft>
                <a:spcPts val="0"/>
              </a:spcAft>
            </a:pPr>
            <a:r>
              <a:rPr lang="en-GB" sz="1200" dirty="0" smtClean="0">
                <a:solidFill>
                  <a:sysClr val="windowText" lastClr="000000"/>
                </a:solidFill>
                <a:latin typeface="Times New Roman"/>
                <a:ea typeface="Batang"/>
              </a:rPr>
              <a:t>A. Wilson, ed., </a:t>
            </a:r>
            <a:r>
              <a:rPr lang="en-GB" sz="1200" i="1" dirty="0" smtClean="0">
                <a:solidFill>
                  <a:sysClr val="windowText" lastClr="000000"/>
                </a:solidFill>
                <a:latin typeface="Times New Roman"/>
                <a:ea typeface="Batang"/>
              </a:rPr>
              <a:t>World Scripture,</a:t>
            </a:r>
            <a:r>
              <a:rPr lang="en-GB" sz="1800" dirty="0" smtClean="0">
                <a:solidFill>
                  <a:sysClr val="windowText" lastClr="000000"/>
                </a:solidFill>
                <a:latin typeface="Arial"/>
                <a:ea typeface="Batang"/>
              </a:rPr>
              <a:t> </a:t>
            </a:r>
            <a:r>
              <a:rPr lang="en-GB" sz="1200" i="1" dirty="0" smtClean="0">
                <a:solidFill>
                  <a:sysClr val="windowText" lastClr="000000"/>
                </a:solidFill>
                <a:latin typeface="Times New Roman"/>
                <a:ea typeface="Batang"/>
              </a:rPr>
              <a:t>A Comparative Anthology of Sacred Texts</a:t>
            </a:r>
            <a:r>
              <a:rPr lang="en-GB" sz="1200" dirty="0" smtClean="0">
                <a:solidFill>
                  <a:sysClr val="windowText" lastClr="000000"/>
                </a:solidFill>
                <a:latin typeface="Times New Roman"/>
                <a:ea typeface="Batang"/>
              </a:rPr>
              <a:t>, </a:t>
            </a:r>
            <a:r>
              <a:rPr lang="en-GB" sz="1200" dirty="0" err="1" smtClean="0">
                <a:solidFill>
                  <a:sysClr val="windowText" lastClr="000000"/>
                </a:solidFill>
                <a:latin typeface="Times New Roman"/>
                <a:ea typeface="Batang"/>
              </a:rPr>
              <a:t>Parangon</a:t>
            </a:r>
            <a:r>
              <a:rPr lang="en-GB" sz="1200" dirty="0" smtClean="0">
                <a:solidFill>
                  <a:sysClr val="windowText" lastClr="000000"/>
                </a:solidFill>
                <a:latin typeface="Times New Roman"/>
                <a:ea typeface="Batang"/>
              </a:rPr>
              <a:t> House, New York, 1991, p. 686.</a:t>
            </a:r>
            <a:endParaRPr lang="es-ES" dirty="0" smtClean="0">
              <a:solidFill>
                <a:sysClr val="windowText" lastClr="000000"/>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62</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i="1" dirty="0" smtClean="0">
                <a:solidFill>
                  <a:schemeClr val="bg2">
                    <a:lumMod val="50000"/>
                  </a:schemeClr>
                </a:solidFill>
                <a:latin typeface="Times New Roman"/>
                <a:ea typeface="Batang"/>
              </a:rPr>
              <a:t>Biblia del Peregrino</a:t>
            </a:r>
            <a:r>
              <a:rPr lang="es-ES" sz="1200" dirty="0" smtClean="0">
                <a:solidFill>
                  <a:schemeClr val="bg2">
                    <a:lumMod val="50000"/>
                  </a:schemeClr>
                </a:solidFill>
                <a:latin typeface="Times New Roman"/>
                <a:ea typeface="Batang"/>
              </a:rPr>
              <a:t>, Ediciones Mensajero, Bilbao, 1995.</a:t>
            </a:r>
            <a:endParaRPr lang="es-ES" dirty="0" smtClean="0">
              <a:solidFill>
                <a:schemeClr val="bg2">
                  <a:lumMod val="50000"/>
                </a:schemeClr>
              </a:solidFill>
              <a:latin typeface="Times New Roman"/>
              <a:ea typeface="Batang"/>
            </a:endParaRPr>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63</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err="1" smtClean="0">
                <a:solidFill>
                  <a:schemeClr val="bg2">
                    <a:lumMod val="50000"/>
                  </a:schemeClr>
                </a:solidFill>
                <a:latin typeface="Times New Roman"/>
                <a:ea typeface="Batang"/>
              </a:rPr>
              <a:t>Sun</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Myung</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Moon</a:t>
            </a:r>
            <a:r>
              <a:rPr lang="es-ES" sz="1200" dirty="0" smtClean="0">
                <a:solidFill>
                  <a:schemeClr val="bg2">
                    <a:lumMod val="50000"/>
                  </a:schemeClr>
                </a:solidFill>
                <a:latin typeface="Times New Roman"/>
                <a:ea typeface="Batang"/>
              </a:rPr>
              <a:t>, </a:t>
            </a:r>
            <a:r>
              <a:rPr lang="es-ES" sz="1200" i="1" dirty="0" smtClean="0">
                <a:solidFill>
                  <a:schemeClr val="bg2">
                    <a:lumMod val="50000"/>
                  </a:schemeClr>
                </a:solidFill>
                <a:latin typeface="Times New Roman"/>
                <a:ea typeface="Batang"/>
              </a:rPr>
              <a:t>Selecciones de charlas</a:t>
            </a:r>
            <a:r>
              <a:rPr lang="es-ES" sz="1200" dirty="0" smtClean="0">
                <a:solidFill>
                  <a:schemeClr val="bg2">
                    <a:lumMod val="50000"/>
                  </a:schemeClr>
                </a:solidFill>
                <a:latin typeface="Times New Roman"/>
                <a:ea typeface="Batang"/>
              </a:rPr>
              <a:t>, Seúl, </a:t>
            </a:r>
            <a:r>
              <a:rPr lang="es-ES" sz="1200" dirty="0" err="1" smtClean="0">
                <a:solidFill>
                  <a:schemeClr val="bg2">
                    <a:lumMod val="50000"/>
                  </a:schemeClr>
                </a:solidFill>
                <a:latin typeface="Times New Roman"/>
                <a:ea typeface="Batang"/>
              </a:rPr>
              <a:t>HSA-UWC</a:t>
            </a:r>
            <a:r>
              <a:rPr lang="es-ES" sz="1200" dirty="0" smtClean="0">
                <a:solidFill>
                  <a:schemeClr val="bg2">
                    <a:lumMod val="50000"/>
                  </a:schemeClr>
                </a:solidFill>
                <a:latin typeface="Times New Roman"/>
                <a:ea typeface="Batang"/>
              </a:rPr>
              <a:t>, (12 de septiembre de 2005).</a:t>
            </a:r>
            <a:endParaRPr lang="es-ES" dirty="0" smtClean="0">
              <a:solidFill>
                <a:schemeClr val="bg2">
                  <a:lumMod val="5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64</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2">
                    <a:lumMod val="50000"/>
                  </a:schemeClr>
                </a:solidFill>
                <a:latin typeface="Times New Roman"/>
                <a:ea typeface="Batang"/>
              </a:rPr>
              <a:t>A. Wilson, ed., </a:t>
            </a:r>
            <a:r>
              <a:rPr lang="en-GB" sz="1200" i="1" dirty="0" smtClean="0">
                <a:solidFill>
                  <a:schemeClr val="bg2">
                    <a:lumMod val="50000"/>
                  </a:schemeClr>
                </a:solidFill>
                <a:latin typeface="Times New Roman"/>
                <a:ea typeface="Batang"/>
              </a:rPr>
              <a:t>World Scripture,</a:t>
            </a:r>
            <a:r>
              <a:rPr lang="en-GB" sz="1800" dirty="0" smtClean="0">
                <a:solidFill>
                  <a:schemeClr val="bg2">
                    <a:lumMod val="50000"/>
                  </a:schemeClr>
                </a:solidFill>
                <a:latin typeface="Arial"/>
                <a:ea typeface="Batang"/>
              </a:rPr>
              <a:t> </a:t>
            </a:r>
            <a:r>
              <a:rPr lang="en-GB" sz="1200" i="1" dirty="0" smtClean="0">
                <a:solidFill>
                  <a:schemeClr val="bg2">
                    <a:lumMod val="50000"/>
                  </a:schemeClr>
                </a:solidFill>
                <a:latin typeface="Times New Roman"/>
                <a:ea typeface="Batang"/>
              </a:rPr>
              <a:t>A Comparative Anthology of Sacred Texts</a:t>
            </a:r>
            <a:r>
              <a:rPr lang="en-GB" sz="1200" dirty="0" smtClean="0">
                <a:solidFill>
                  <a:schemeClr val="bg2">
                    <a:lumMod val="50000"/>
                  </a:schemeClr>
                </a:solidFill>
                <a:latin typeface="Times New Roman"/>
                <a:ea typeface="Batang"/>
              </a:rPr>
              <a:t>, </a:t>
            </a:r>
            <a:r>
              <a:rPr lang="en-GB" sz="1200" dirty="0" err="1" smtClean="0">
                <a:solidFill>
                  <a:schemeClr val="bg2">
                    <a:lumMod val="50000"/>
                  </a:schemeClr>
                </a:solidFill>
                <a:latin typeface="Times New Roman"/>
                <a:ea typeface="Batang"/>
              </a:rPr>
              <a:t>Parangon</a:t>
            </a:r>
            <a:r>
              <a:rPr lang="en-GB" sz="1200" dirty="0" smtClean="0">
                <a:solidFill>
                  <a:schemeClr val="bg2">
                    <a:lumMod val="50000"/>
                  </a:schemeClr>
                </a:solidFill>
                <a:latin typeface="Times New Roman"/>
                <a:ea typeface="Batang"/>
              </a:rPr>
              <a:t> House, New York, 1991, p. 162.</a:t>
            </a:r>
            <a:endParaRPr lang="es-ES" dirty="0" smtClean="0">
              <a:solidFill>
                <a:schemeClr val="bg2">
                  <a:lumMod val="50000"/>
                </a:schemeClr>
              </a:solidFill>
              <a:latin typeface="Times New Roman"/>
              <a:ea typeface="Batang"/>
            </a:endParaRPr>
          </a:p>
          <a:p>
            <a:pPr marL="180340" indent="-180340" algn="just">
              <a:spcAft>
                <a:spcPts val="0"/>
              </a:spcAft>
            </a:pPr>
            <a:r>
              <a:rPr lang="es-ES" sz="1200" dirty="0" smtClean="0">
                <a:solidFill>
                  <a:schemeClr val="bg2">
                    <a:lumMod val="50000"/>
                  </a:schemeClr>
                </a:solidFill>
                <a:latin typeface="Times New Roman"/>
                <a:ea typeface="Batang"/>
              </a:rPr>
              <a:t>Confucio, </a:t>
            </a:r>
            <a:r>
              <a:rPr lang="es-ES" sz="1200" i="1" dirty="0" smtClean="0">
                <a:solidFill>
                  <a:schemeClr val="bg2">
                    <a:lumMod val="50000"/>
                  </a:schemeClr>
                </a:solidFill>
                <a:latin typeface="Times New Roman"/>
                <a:ea typeface="Batang"/>
              </a:rPr>
              <a:t>Los cuatro libros clásicos,</a:t>
            </a:r>
            <a:r>
              <a:rPr lang="es-ES" sz="1200" dirty="0" smtClean="0">
                <a:solidFill>
                  <a:schemeClr val="bg2">
                    <a:lumMod val="50000"/>
                  </a:schemeClr>
                </a:solidFill>
                <a:latin typeface="Times New Roman"/>
                <a:ea typeface="Batang"/>
              </a:rPr>
              <a:t> Ediciones B, Barcelona, 1997.</a:t>
            </a:r>
            <a:endParaRPr lang="es-ES" dirty="0" smtClean="0">
              <a:solidFill>
                <a:schemeClr val="bg2">
                  <a:lumMod val="50000"/>
                </a:schemeClr>
              </a:solidFill>
              <a:latin typeface="Times New Roman"/>
              <a:ea typeface="Batang"/>
            </a:endParaRPr>
          </a:p>
          <a:p>
            <a:pPr marL="180340" indent="-180340" algn="just">
              <a:spcAft>
                <a:spcPts val="0"/>
              </a:spcAft>
            </a:pPr>
            <a:r>
              <a:rPr lang="es-ES" sz="1200" dirty="0" smtClean="0">
                <a:solidFill>
                  <a:schemeClr val="bg2">
                    <a:lumMod val="50000"/>
                  </a:schemeClr>
                </a:solidFill>
                <a:latin typeface="Times New Roman"/>
                <a:ea typeface="Times New Roman"/>
              </a:rPr>
              <a:t>L. Tolstoi, </a:t>
            </a:r>
            <a:r>
              <a:rPr lang="es-ES" sz="1200" i="1" dirty="0" smtClean="0">
                <a:solidFill>
                  <a:schemeClr val="bg2">
                    <a:lumMod val="50000"/>
                  </a:schemeClr>
                </a:solidFill>
                <a:latin typeface="Times New Roman"/>
                <a:ea typeface="Times New Roman"/>
              </a:rPr>
              <a:t>La sonata a </a:t>
            </a:r>
            <a:r>
              <a:rPr lang="es-ES" sz="1200" i="1" dirty="0" err="1" smtClean="0">
                <a:solidFill>
                  <a:schemeClr val="bg2">
                    <a:lumMod val="50000"/>
                  </a:schemeClr>
                </a:solidFill>
                <a:latin typeface="Times New Roman"/>
                <a:ea typeface="Times New Roman"/>
              </a:rPr>
              <a:t>Kreutzer</a:t>
            </a:r>
            <a:r>
              <a:rPr lang="es-ES" sz="1200" dirty="0" smtClean="0">
                <a:solidFill>
                  <a:schemeClr val="bg2">
                    <a:lumMod val="50000"/>
                  </a:schemeClr>
                </a:solidFill>
                <a:latin typeface="Times New Roman"/>
                <a:ea typeface="Times New Roman"/>
              </a:rPr>
              <a:t>, cit. en F. </a:t>
            </a:r>
            <a:r>
              <a:rPr lang="es-ES" sz="1200" dirty="0" err="1" smtClean="0">
                <a:solidFill>
                  <a:schemeClr val="bg2">
                    <a:lumMod val="50000"/>
                  </a:schemeClr>
                </a:solidFill>
                <a:latin typeface="Times New Roman"/>
                <a:ea typeface="Times New Roman"/>
              </a:rPr>
              <a:t>Palazzi</a:t>
            </a:r>
            <a:r>
              <a:rPr lang="es-ES" sz="1200" dirty="0" smtClean="0">
                <a:solidFill>
                  <a:schemeClr val="bg2">
                    <a:lumMod val="50000"/>
                  </a:schemeClr>
                </a:solidFill>
                <a:latin typeface="Times New Roman"/>
                <a:ea typeface="Times New Roman"/>
              </a:rPr>
              <a:t> y S.S. </a:t>
            </a:r>
            <a:r>
              <a:rPr lang="es-ES" sz="1200" dirty="0" err="1" smtClean="0">
                <a:solidFill>
                  <a:schemeClr val="bg2">
                    <a:lumMod val="50000"/>
                  </a:schemeClr>
                </a:solidFill>
                <a:latin typeface="Times New Roman"/>
                <a:ea typeface="Times New Roman"/>
              </a:rPr>
              <a:t>Filippi</a:t>
            </a:r>
            <a:r>
              <a:rPr lang="es-ES" sz="1200" dirty="0" smtClean="0">
                <a:solidFill>
                  <a:schemeClr val="bg2">
                    <a:lumMod val="50000"/>
                  </a:schemeClr>
                </a:solidFill>
                <a:latin typeface="Times New Roman"/>
                <a:ea typeface="Times New Roman"/>
              </a:rPr>
              <a:t>, </a:t>
            </a:r>
            <a:r>
              <a:rPr lang="es-ES" sz="1200" i="1" dirty="0" smtClean="0">
                <a:solidFill>
                  <a:schemeClr val="bg2">
                    <a:lumMod val="50000"/>
                  </a:schemeClr>
                </a:solidFill>
                <a:latin typeface="Times New Roman"/>
                <a:ea typeface="Times New Roman"/>
              </a:rPr>
              <a:t>El libro de los mil sabios</a:t>
            </a:r>
            <a:r>
              <a:rPr lang="es-ES" sz="1200" dirty="0" smtClean="0">
                <a:solidFill>
                  <a:schemeClr val="bg2">
                    <a:lumMod val="50000"/>
                  </a:schemeClr>
                </a:solidFill>
                <a:latin typeface="Times New Roman"/>
                <a:ea typeface="Times New Roman"/>
              </a:rPr>
              <a:t>, </a:t>
            </a:r>
            <a:r>
              <a:rPr lang="es-ES" sz="1200" dirty="0" err="1" smtClean="0">
                <a:solidFill>
                  <a:schemeClr val="bg2">
                    <a:lumMod val="50000"/>
                  </a:schemeClr>
                </a:solidFill>
                <a:latin typeface="Times New Roman"/>
                <a:ea typeface="Times New Roman"/>
              </a:rPr>
              <a:t>Dossat</a:t>
            </a:r>
            <a:r>
              <a:rPr lang="es-ES" sz="1200" dirty="0" smtClean="0">
                <a:solidFill>
                  <a:schemeClr val="bg2">
                    <a:lumMod val="50000"/>
                  </a:schemeClr>
                </a:solidFill>
                <a:latin typeface="Times New Roman"/>
                <a:ea typeface="Times New Roman"/>
              </a:rPr>
              <a:t> 2000, Madrid, 1995, c. 742, p. 95.</a:t>
            </a:r>
            <a:endParaRPr lang="es-ES" sz="2000" dirty="0" smtClean="0">
              <a:solidFill>
                <a:schemeClr val="bg2">
                  <a:lumMod val="50000"/>
                </a:schemeClr>
              </a:solidFill>
              <a:latin typeface="Times New Roman"/>
              <a:ea typeface="Times New Roman"/>
            </a:endParaRPr>
          </a:p>
          <a:p>
            <a:pPr marL="180340" indent="-180340" algn="just">
              <a:spcAft>
                <a:spcPts val="0"/>
              </a:spcAft>
            </a:pPr>
            <a:r>
              <a:rPr lang="es-ES" sz="1200" dirty="0" smtClean="0">
                <a:solidFill>
                  <a:schemeClr val="bg2">
                    <a:lumMod val="50000"/>
                  </a:schemeClr>
                </a:solidFill>
                <a:latin typeface="Times New Roman"/>
                <a:ea typeface="Times New Roman"/>
              </a:rPr>
              <a:t>V. Hugo, </a:t>
            </a:r>
            <a:r>
              <a:rPr lang="es-ES" sz="1200" i="1" dirty="0" smtClean="0">
                <a:solidFill>
                  <a:schemeClr val="bg2">
                    <a:lumMod val="50000"/>
                  </a:schemeClr>
                </a:solidFill>
                <a:latin typeface="Times New Roman"/>
                <a:ea typeface="Times New Roman"/>
              </a:rPr>
              <a:t>Les miserables</a:t>
            </a:r>
            <a:r>
              <a:rPr lang="es-ES" sz="1200" dirty="0" smtClean="0">
                <a:solidFill>
                  <a:schemeClr val="bg2">
                    <a:lumMod val="50000"/>
                  </a:schemeClr>
                </a:solidFill>
                <a:latin typeface="Times New Roman"/>
                <a:ea typeface="Times New Roman"/>
              </a:rPr>
              <a:t>, V, 6, 2, cit. en F. </a:t>
            </a:r>
            <a:r>
              <a:rPr lang="es-ES" sz="1200" dirty="0" err="1" smtClean="0">
                <a:solidFill>
                  <a:schemeClr val="bg2">
                    <a:lumMod val="50000"/>
                  </a:schemeClr>
                </a:solidFill>
                <a:latin typeface="Times New Roman"/>
                <a:ea typeface="Times New Roman"/>
              </a:rPr>
              <a:t>Palazzi</a:t>
            </a:r>
            <a:r>
              <a:rPr lang="es-ES" sz="1200" dirty="0" smtClean="0">
                <a:solidFill>
                  <a:schemeClr val="bg2">
                    <a:lumMod val="50000"/>
                  </a:schemeClr>
                </a:solidFill>
                <a:latin typeface="Times New Roman"/>
                <a:ea typeface="Times New Roman"/>
              </a:rPr>
              <a:t> y S.S. </a:t>
            </a:r>
            <a:r>
              <a:rPr lang="es-ES" sz="1200" dirty="0" err="1" smtClean="0">
                <a:solidFill>
                  <a:schemeClr val="bg2">
                    <a:lumMod val="50000"/>
                  </a:schemeClr>
                </a:solidFill>
                <a:latin typeface="Times New Roman"/>
                <a:ea typeface="Times New Roman"/>
              </a:rPr>
              <a:t>Filippi</a:t>
            </a:r>
            <a:r>
              <a:rPr lang="es-ES" sz="1200" dirty="0" smtClean="0">
                <a:solidFill>
                  <a:schemeClr val="bg2">
                    <a:lumMod val="50000"/>
                  </a:schemeClr>
                </a:solidFill>
                <a:latin typeface="Times New Roman"/>
                <a:ea typeface="Times New Roman"/>
              </a:rPr>
              <a:t>, </a:t>
            </a:r>
            <a:r>
              <a:rPr lang="es-ES" sz="1200" i="1" dirty="0" smtClean="0">
                <a:solidFill>
                  <a:schemeClr val="bg2">
                    <a:lumMod val="50000"/>
                  </a:schemeClr>
                </a:solidFill>
                <a:latin typeface="Times New Roman"/>
                <a:ea typeface="Times New Roman"/>
              </a:rPr>
              <a:t>El libro de los mil sabios</a:t>
            </a:r>
            <a:r>
              <a:rPr lang="es-ES" sz="1200" dirty="0" smtClean="0">
                <a:solidFill>
                  <a:schemeClr val="bg2">
                    <a:lumMod val="50000"/>
                  </a:schemeClr>
                </a:solidFill>
                <a:latin typeface="Times New Roman"/>
                <a:ea typeface="Times New Roman"/>
              </a:rPr>
              <a:t>, </a:t>
            </a:r>
            <a:r>
              <a:rPr lang="es-ES" sz="1200" dirty="0" err="1" smtClean="0">
                <a:solidFill>
                  <a:schemeClr val="bg2">
                    <a:lumMod val="50000"/>
                  </a:schemeClr>
                </a:solidFill>
                <a:latin typeface="Times New Roman"/>
                <a:ea typeface="Times New Roman"/>
              </a:rPr>
              <a:t>Dossat</a:t>
            </a:r>
            <a:r>
              <a:rPr lang="es-ES" sz="1200" dirty="0" smtClean="0">
                <a:solidFill>
                  <a:schemeClr val="bg2">
                    <a:lumMod val="50000"/>
                  </a:schemeClr>
                </a:solidFill>
                <a:latin typeface="Times New Roman"/>
                <a:ea typeface="Times New Roman"/>
              </a:rPr>
              <a:t> 2000, Madrid, 1995, c. 573, p. 73.</a:t>
            </a:r>
            <a:endParaRPr lang="es-ES" sz="2000" dirty="0" smtClean="0">
              <a:solidFill>
                <a:schemeClr val="bg2">
                  <a:lumMod val="50000"/>
                </a:schemeClr>
              </a:solidFill>
              <a:latin typeface="Times New Roman"/>
              <a:ea typeface="Times New Roman"/>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65</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n-GB" sz="1200" dirty="0" smtClean="0">
                <a:solidFill>
                  <a:schemeClr val="bg2">
                    <a:lumMod val="50000"/>
                  </a:schemeClr>
                </a:solidFill>
                <a:latin typeface="Times New Roman"/>
                <a:ea typeface="Batang"/>
              </a:rPr>
              <a:t>John </a:t>
            </a:r>
            <a:r>
              <a:rPr lang="en-GB" sz="1200" dirty="0" err="1" smtClean="0">
                <a:solidFill>
                  <a:schemeClr val="bg2">
                    <a:lumMod val="50000"/>
                  </a:schemeClr>
                </a:solidFill>
                <a:latin typeface="Times New Roman"/>
                <a:ea typeface="Batang"/>
              </a:rPr>
              <a:t>Blofeld</a:t>
            </a:r>
            <a:r>
              <a:rPr lang="en-GB" sz="1200" dirty="0" smtClean="0">
                <a:solidFill>
                  <a:schemeClr val="bg2">
                    <a:lumMod val="50000"/>
                  </a:schemeClr>
                </a:solidFill>
                <a:latin typeface="Times New Roman"/>
                <a:ea typeface="Batang"/>
              </a:rPr>
              <a:t>, trans., </a:t>
            </a:r>
            <a:r>
              <a:rPr lang="en-GB" sz="1200" i="1" dirty="0" smtClean="0">
                <a:solidFill>
                  <a:schemeClr val="bg2">
                    <a:lumMod val="50000"/>
                  </a:schemeClr>
                </a:solidFill>
                <a:latin typeface="Times New Roman"/>
                <a:ea typeface="Batang"/>
              </a:rPr>
              <a:t>I </a:t>
            </a:r>
            <a:r>
              <a:rPr lang="en-GB" sz="1200" i="1" dirty="0" err="1" smtClean="0">
                <a:solidFill>
                  <a:schemeClr val="bg2">
                    <a:lumMod val="50000"/>
                  </a:schemeClr>
                </a:solidFill>
                <a:latin typeface="Times New Roman"/>
                <a:ea typeface="Batang"/>
              </a:rPr>
              <a:t>Ching</a:t>
            </a:r>
            <a:r>
              <a:rPr lang="en-GB" sz="1200" i="1" dirty="0" smtClean="0">
                <a:solidFill>
                  <a:schemeClr val="bg2">
                    <a:lumMod val="50000"/>
                  </a:schemeClr>
                </a:solidFill>
                <a:latin typeface="Times New Roman"/>
                <a:ea typeface="Batang"/>
              </a:rPr>
              <a:t>, The Book of Change</a:t>
            </a:r>
            <a:r>
              <a:rPr lang="en-GB" sz="1200" dirty="0" smtClean="0">
                <a:solidFill>
                  <a:schemeClr val="bg2">
                    <a:lumMod val="50000"/>
                  </a:schemeClr>
                </a:solidFill>
                <a:latin typeface="Times New Roman"/>
                <a:ea typeface="Batang"/>
              </a:rPr>
              <a:t>, </a:t>
            </a:r>
            <a:r>
              <a:rPr lang="en-GB" sz="1200" dirty="0" err="1" smtClean="0">
                <a:solidFill>
                  <a:schemeClr val="bg2">
                    <a:lumMod val="50000"/>
                  </a:schemeClr>
                </a:solidFill>
                <a:latin typeface="Times New Roman"/>
                <a:ea typeface="Batang"/>
              </a:rPr>
              <a:t>Allen&amp;Unwin</a:t>
            </a:r>
            <a:r>
              <a:rPr lang="en-GB" sz="1200" dirty="0" smtClean="0">
                <a:solidFill>
                  <a:schemeClr val="bg2">
                    <a:lumMod val="50000"/>
                  </a:schemeClr>
                </a:solidFill>
                <a:latin typeface="Times New Roman"/>
                <a:ea typeface="Batang"/>
              </a:rPr>
              <a:t>, London, 1965.</a:t>
            </a:r>
            <a:endParaRPr lang="es-ES" dirty="0" smtClean="0">
              <a:solidFill>
                <a:schemeClr val="bg2">
                  <a:lumMod val="50000"/>
                </a:schemeClr>
              </a:solidFill>
              <a:latin typeface="Times New Roman"/>
              <a:ea typeface="Batang"/>
            </a:endParaRPr>
          </a:p>
          <a:p>
            <a:pPr marL="180340" indent="-180340" algn="just">
              <a:spcAft>
                <a:spcPts val="0"/>
              </a:spcAft>
            </a:pPr>
            <a:r>
              <a:rPr lang="en-GB" sz="1200" dirty="0" smtClean="0">
                <a:solidFill>
                  <a:schemeClr val="bg2">
                    <a:lumMod val="50000"/>
                  </a:schemeClr>
                </a:solidFill>
                <a:latin typeface="Times New Roman"/>
                <a:ea typeface="Batang"/>
              </a:rPr>
              <a:t>A. Wilson, ed., </a:t>
            </a:r>
            <a:r>
              <a:rPr lang="en-GB" sz="1200" i="1" dirty="0" smtClean="0">
                <a:solidFill>
                  <a:schemeClr val="bg2">
                    <a:lumMod val="50000"/>
                  </a:schemeClr>
                </a:solidFill>
                <a:latin typeface="Times New Roman"/>
                <a:ea typeface="Batang"/>
              </a:rPr>
              <a:t>World Scripture,</a:t>
            </a:r>
            <a:r>
              <a:rPr lang="en-GB" sz="1800" dirty="0" smtClean="0">
                <a:solidFill>
                  <a:schemeClr val="bg2">
                    <a:lumMod val="50000"/>
                  </a:schemeClr>
                </a:solidFill>
                <a:latin typeface="Arial"/>
                <a:ea typeface="Batang"/>
              </a:rPr>
              <a:t> </a:t>
            </a:r>
            <a:r>
              <a:rPr lang="en-GB" sz="1200" i="1" dirty="0" smtClean="0">
                <a:solidFill>
                  <a:schemeClr val="bg2">
                    <a:lumMod val="50000"/>
                  </a:schemeClr>
                </a:solidFill>
                <a:latin typeface="Times New Roman"/>
                <a:ea typeface="Batang"/>
              </a:rPr>
              <a:t>A Comparative Anthology of Sacred Texts</a:t>
            </a:r>
            <a:r>
              <a:rPr lang="en-GB" sz="1200" dirty="0" smtClean="0">
                <a:solidFill>
                  <a:schemeClr val="bg2">
                    <a:lumMod val="50000"/>
                  </a:schemeClr>
                </a:solidFill>
                <a:latin typeface="Times New Roman"/>
                <a:ea typeface="Batang"/>
              </a:rPr>
              <a:t>, </a:t>
            </a:r>
            <a:r>
              <a:rPr lang="en-GB" sz="1200" dirty="0" err="1" smtClean="0">
                <a:solidFill>
                  <a:schemeClr val="bg2">
                    <a:lumMod val="50000"/>
                  </a:schemeClr>
                </a:solidFill>
                <a:latin typeface="Times New Roman"/>
                <a:ea typeface="Batang"/>
              </a:rPr>
              <a:t>Parangon</a:t>
            </a:r>
            <a:r>
              <a:rPr lang="en-GB" sz="1200" dirty="0" smtClean="0">
                <a:solidFill>
                  <a:schemeClr val="bg2">
                    <a:lumMod val="50000"/>
                  </a:schemeClr>
                </a:solidFill>
                <a:latin typeface="Times New Roman"/>
                <a:ea typeface="Batang"/>
              </a:rPr>
              <a:t> House, New York, 1991, p. 701.</a:t>
            </a:r>
            <a:endParaRPr lang="es-ES" dirty="0" smtClean="0">
              <a:solidFill>
                <a:schemeClr val="bg2">
                  <a:lumMod val="50000"/>
                </a:schemeClr>
              </a:solidFill>
              <a:latin typeface="Times New Roman"/>
              <a:ea typeface="Batang"/>
            </a:endParaRPr>
          </a:p>
          <a:p>
            <a:pPr marL="180340" indent="-180340" algn="just">
              <a:spcAft>
                <a:spcPts val="0"/>
              </a:spcAft>
            </a:pPr>
            <a:r>
              <a:rPr lang="en-GB" sz="1200" i="1" dirty="0" err="1" smtClean="0">
                <a:solidFill>
                  <a:schemeClr val="bg2">
                    <a:lumMod val="50000"/>
                  </a:schemeClr>
                </a:solidFill>
                <a:latin typeface="Times New Roman"/>
                <a:ea typeface="Batang"/>
              </a:rPr>
              <a:t>Ibíd</a:t>
            </a:r>
            <a:r>
              <a:rPr lang="en-GB" sz="1200" i="1" dirty="0" smtClean="0">
                <a:solidFill>
                  <a:schemeClr val="bg2">
                    <a:lumMod val="50000"/>
                  </a:schemeClr>
                </a:solidFill>
                <a:latin typeface="Times New Roman"/>
                <a:ea typeface="Batang"/>
              </a:rPr>
              <a:t>.,</a:t>
            </a:r>
            <a:r>
              <a:rPr lang="en-GB" sz="1200" dirty="0" smtClean="0">
                <a:solidFill>
                  <a:schemeClr val="bg2">
                    <a:lumMod val="50000"/>
                  </a:schemeClr>
                </a:solidFill>
                <a:latin typeface="Times New Roman"/>
                <a:ea typeface="Batang"/>
              </a:rPr>
              <a:t> p. 701.</a:t>
            </a:r>
            <a:endParaRPr lang="es-ES" dirty="0" smtClean="0">
              <a:solidFill>
                <a:schemeClr val="bg2">
                  <a:lumMod val="50000"/>
                </a:schemeClr>
              </a:solidFill>
              <a:latin typeface="Times New Roman"/>
              <a:ea typeface="Batang"/>
            </a:endParaRPr>
          </a:p>
          <a:p>
            <a:pPr marL="180340" indent="-180340" algn="just">
              <a:spcAft>
                <a:spcPts val="0"/>
              </a:spcAft>
            </a:pPr>
            <a:r>
              <a:rPr lang="en-GB" sz="1200" i="1" dirty="0" smtClean="0">
                <a:solidFill>
                  <a:schemeClr val="bg2">
                    <a:lumMod val="50000"/>
                  </a:schemeClr>
                </a:solidFill>
                <a:latin typeface="Times New Roman"/>
                <a:ea typeface="Batang"/>
              </a:rPr>
              <a:t>Sri Guru </a:t>
            </a:r>
            <a:r>
              <a:rPr lang="en-GB" sz="1200" i="1" dirty="0" err="1" smtClean="0">
                <a:solidFill>
                  <a:schemeClr val="bg2">
                    <a:lumMod val="50000"/>
                  </a:schemeClr>
                </a:solidFill>
                <a:latin typeface="Times New Roman"/>
                <a:ea typeface="Batang"/>
              </a:rPr>
              <a:t>Granth</a:t>
            </a:r>
            <a:r>
              <a:rPr lang="en-GB" sz="1200" i="1" dirty="0" smtClean="0">
                <a:solidFill>
                  <a:schemeClr val="bg2">
                    <a:lumMod val="50000"/>
                  </a:schemeClr>
                </a:solidFill>
                <a:latin typeface="Times New Roman"/>
                <a:ea typeface="Batang"/>
              </a:rPr>
              <a:t> Sahib</a:t>
            </a:r>
            <a:r>
              <a:rPr lang="en-GB" sz="1200" dirty="0" smtClean="0">
                <a:solidFill>
                  <a:schemeClr val="bg2">
                    <a:lumMod val="50000"/>
                  </a:schemeClr>
                </a:solidFill>
                <a:latin typeface="Times New Roman"/>
                <a:ea typeface="Batang"/>
              </a:rPr>
              <a:t>, 4 vols., Punjabi University Press, Patiala, 1984.</a:t>
            </a:r>
            <a:endParaRPr lang="es-ES" dirty="0" smtClean="0">
              <a:solidFill>
                <a:schemeClr val="bg2">
                  <a:lumMod val="5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66</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i="1" dirty="0" smtClean="0">
                <a:solidFill>
                  <a:schemeClr val="bg2">
                    <a:lumMod val="50000"/>
                  </a:schemeClr>
                </a:solidFill>
                <a:latin typeface="Times New Roman"/>
                <a:ea typeface="Batang"/>
              </a:rPr>
              <a:t>Biblia del Peregrino</a:t>
            </a:r>
            <a:r>
              <a:rPr lang="es-ES" sz="1200" dirty="0" smtClean="0">
                <a:solidFill>
                  <a:schemeClr val="bg2">
                    <a:lumMod val="50000"/>
                  </a:schemeClr>
                </a:solidFill>
                <a:latin typeface="Times New Roman"/>
                <a:ea typeface="Batang"/>
              </a:rPr>
              <a:t>, Ediciones Mensajero, Bilbao, 1995.</a:t>
            </a:r>
            <a:endParaRPr lang="es-ES" dirty="0" smtClean="0">
              <a:solidFill>
                <a:schemeClr val="bg2">
                  <a:lumMod val="50000"/>
                </a:schemeClr>
              </a:solidFill>
              <a:latin typeface="Times New Roman"/>
              <a:ea typeface="Batang"/>
            </a:endParaRPr>
          </a:p>
          <a:p>
            <a:pPr marL="180340" indent="-180340" algn="just">
              <a:spcAft>
                <a:spcPts val="0"/>
              </a:spcAft>
            </a:pPr>
            <a:r>
              <a:rPr lang="es-MX" sz="1200" i="1" dirty="0" smtClean="0">
                <a:solidFill>
                  <a:schemeClr val="bg2">
                    <a:lumMod val="50000"/>
                  </a:schemeClr>
                </a:solidFill>
                <a:latin typeface="Times New Roman"/>
                <a:ea typeface="Batang"/>
              </a:rPr>
              <a:t>Ibíd.</a:t>
            </a:r>
            <a:endParaRPr lang="es-ES" dirty="0" smtClean="0">
              <a:solidFill>
                <a:schemeClr val="bg2">
                  <a:lumMod val="50000"/>
                </a:schemeClr>
              </a:solidFill>
              <a:latin typeface="Times New Roman"/>
              <a:ea typeface="Batang"/>
            </a:endParaRPr>
          </a:p>
          <a:p>
            <a:pPr marL="180340" indent="-180340">
              <a:spcAft>
                <a:spcPts val="0"/>
              </a:spcAft>
            </a:pPr>
            <a:r>
              <a:rPr lang="es-ES" sz="1200" dirty="0" err="1" smtClean="0">
                <a:solidFill>
                  <a:schemeClr val="bg2">
                    <a:lumMod val="50000"/>
                  </a:schemeClr>
                </a:solidFill>
                <a:latin typeface="Times New Roman"/>
                <a:ea typeface="Batang"/>
              </a:rPr>
              <a:t>Sun</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Myung</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Moon</a:t>
            </a:r>
            <a:r>
              <a:rPr lang="es-ES" sz="1200" dirty="0" smtClean="0">
                <a:solidFill>
                  <a:schemeClr val="bg2">
                    <a:lumMod val="50000"/>
                  </a:schemeClr>
                </a:solidFill>
                <a:latin typeface="Times New Roman"/>
                <a:ea typeface="Batang"/>
              </a:rPr>
              <a:t>, </a:t>
            </a:r>
            <a:r>
              <a:rPr lang="es-ES" sz="1200" i="1" dirty="0" smtClean="0">
                <a:solidFill>
                  <a:schemeClr val="bg2">
                    <a:lumMod val="50000"/>
                  </a:schemeClr>
                </a:solidFill>
                <a:latin typeface="Times New Roman"/>
                <a:ea typeface="Batang"/>
              </a:rPr>
              <a:t>Selecciones de charlas</a:t>
            </a:r>
            <a:r>
              <a:rPr lang="es-ES" sz="1200" dirty="0" smtClean="0">
                <a:solidFill>
                  <a:schemeClr val="bg2">
                    <a:lumMod val="50000"/>
                  </a:schemeClr>
                </a:solidFill>
                <a:latin typeface="Times New Roman"/>
                <a:ea typeface="Batang"/>
              </a:rPr>
              <a:t>, Seúl, </a:t>
            </a:r>
            <a:r>
              <a:rPr lang="es-ES" sz="1200" dirty="0" err="1" smtClean="0">
                <a:solidFill>
                  <a:schemeClr val="bg2">
                    <a:lumMod val="50000"/>
                  </a:schemeClr>
                </a:solidFill>
                <a:latin typeface="Times New Roman"/>
                <a:ea typeface="Batang"/>
              </a:rPr>
              <a:t>HSA-UWC</a:t>
            </a:r>
            <a:r>
              <a:rPr lang="es-ES" sz="1200" dirty="0" smtClean="0">
                <a:solidFill>
                  <a:schemeClr val="bg2">
                    <a:lumMod val="50000"/>
                  </a:schemeClr>
                </a:solidFill>
                <a:latin typeface="Times New Roman"/>
                <a:ea typeface="Batang"/>
              </a:rPr>
              <a:t>, 2: 220, (26 de mayo de 1957).</a:t>
            </a:r>
            <a:endParaRPr lang="es-ES" dirty="0" smtClean="0">
              <a:solidFill>
                <a:schemeClr val="bg2">
                  <a:lumMod val="50000"/>
                </a:schemeClr>
              </a:solidFill>
              <a:latin typeface="Times New Roman"/>
              <a:ea typeface="Batang"/>
            </a:endParaRPr>
          </a:p>
          <a:p>
            <a:pPr marL="180340" indent="-180340" algn="just">
              <a:spcAft>
                <a:spcPts val="0"/>
              </a:spcAft>
            </a:pPr>
            <a:r>
              <a:rPr lang="es-ES" sz="1200" dirty="0" smtClean="0">
                <a:solidFill>
                  <a:schemeClr val="bg2">
                    <a:lumMod val="50000"/>
                  </a:schemeClr>
                </a:solidFill>
                <a:latin typeface="Times New Roman"/>
                <a:ea typeface="Times New Roman"/>
              </a:rPr>
              <a:t>Séneca, </a:t>
            </a:r>
            <a:r>
              <a:rPr lang="es-ES" sz="1200" i="1" dirty="0" smtClean="0">
                <a:solidFill>
                  <a:schemeClr val="bg2">
                    <a:lumMod val="50000"/>
                  </a:schemeClr>
                </a:solidFill>
                <a:latin typeface="Times New Roman"/>
                <a:ea typeface="Times New Roman"/>
              </a:rPr>
              <a:t>De </a:t>
            </a:r>
            <a:r>
              <a:rPr lang="es-ES" sz="1200" i="1" dirty="0" err="1" smtClean="0">
                <a:solidFill>
                  <a:schemeClr val="bg2">
                    <a:lumMod val="50000"/>
                  </a:schemeClr>
                </a:solidFill>
                <a:latin typeface="Times New Roman"/>
                <a:ea typeface="Times New Roman"/>
              </a:rPr>
              <a:t>moribus</a:t>
            </a:r>
            <a:r>
              <a:rPr lang="es-ES" sz="1200" dirty="0" smtClean="0">
                <a:solidFill>
                  <a:schemeClr val="bg2">
                    <a:lumMod val="50000"/>
                  </a:schemeClr>
                </a:solidFill>
                <a:latin typeface="Times New Roman"/>
                <a:ea typeface="Times New Roman"/>
              </a:rPr>
              <a:t>. Cit. en F. </a:t>
            </a:r>
            <a:r>
              <a:rPr lang="es-ES" sz="1200" dirty="0" err="1" smtClean="0">
                <a:solidFill>
                  <a:schemeClr val="bg2">
                    <a:lumMod val="50000"/>
                  </a:schemeClr>
                </a:solidFill>
                <a:latin typeface="Times New Roman"/>
                <a:ea typeface="Times New Roman"/>
              </a:rPr>
              <a:t>Palazzi</a:t>
            </a:r>
            <a:r>
              <a:rPr lang="es-ES" sz="1200" dirty="0" smtClean="0">
                <a:solidFill>
                  <a:schemeClr val="bg2">
                    <a:lumMod val="50000"/>
                  </a:schemeClr>
                </a:solidFill>
                <a:latin typeface="Times New Roman"/>
                <a:ea typeface="Times New Roman"/>
              </a:rPr>
              <a:t> y S.S. </a:t>
            </a:r>
            <a:r>
              <a:rPr lang="es-ES" sz="1200" dirty="0" err="1" smtClean="0">
                <a:solidFill>
                  <a:schemeClr val="bg2">
                    <a:lumMod val="50000"/>
                  </a:schemeClr>
                </a:solidFill>
                <a:latin typeface="Times New Roman"/>
                <a:ea typeface="Times New Roman"/>
              </a:rPr>
              <a:t>Filippi</a:t>
            </a:r>
            <a:r>
              <a:rPr lang="es-ES" sz="1200" dirty="0" smtClean="0">
                <a:solidFill>
                  <a:schemeClr val="bg2">
                    <a:lumMod val="50000"/>
                  </a:schemeClr>
                </a:solidFill>
                <a:latin typeface="Times New Roman"/>
                <a:ea typeface="Times New Roman"/>
              </a:rPr>
              <a:t>, </a:t>
            </a:r>
            <a:r>
              <a:rPr lang="es-ES" sz="1200" i="1" dirty="0" smtClean="0">
                <a:solidFill>
                  <a:schemeClr val="bg2">
                    <a:lumMod val="50000"/>
                  </a:schemeClr>
                </a:solidFill>
                <a:latin typeface="Times New Roman"/>
                <a:ea typeface="Times New Roman"/>
              </a:rPr>
              <a:t>El libro de los mil sabios</a:t>
            </a:r>
            <a:r>
              <a:rPr lang="es-ES" sz="1200" dirty="0" smtClean="0">
                <a:solidFill>
                  <a:schemeClr val="bg2">
                    <a:lumMod val="50000"/>
                  </a:schemeClr>
                </a:solidFill>
                <a:latin typeface="Times New Roman"/>
                <a:ea typeface="Times New Roman"/>
              </a:rPr>
              <a:t>, </a:t>
            </a:r>
            <a:r>
              <a:rPr lang="es-ES" sz="1200" dirty="0" err="1" smtClean="0">
                <a:solidFill>
                  <a:schemeClr val="bg2">
                    <a:lumMod val="50000"/>
                  </a:schemeClr>
                </a:solidFill>
                <a:latin typeface="Times New Roman"/>
                <a:ea typeface="Times New Roman"/>
              </a:rPr>
              <a:t>Dossat</a:t>
            </a:r>
            <a:r>
              <a:rPr lang="es-ES" sz="1200" dirty="0" smtClean="0">
                <a:solidFill>
                  <a:schemeClr val="bg2">
                    <a:lumMod val="50000"/>
                  </a:schemeClr>
                </a:solidFill>
                <a:latin typeface="Times New Roman"/>
                <a:ea typeface="Times New Roman"/>
              </a:rPr>
              <a:t> 2000, Madrid, 1995, c. 6237, p. 837.</a:t>
            </a:r>
            <a:endParaRPr lang="es-ES" sz="2000" dirty="0" smtClean="0">
              <a:solidFill>
                <a:schemeClr val="bg2">
                  <a:lumMod val="50000"/>
                </a:schemeClr>
              </a:solidFill>
              <a:latin typeface="Times New Roman"/>
              <a:ea typeface="Times New Roman"/>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67</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i="1" dirty="0" smtClean="0">
                <a:solidFill>
                  <a:schemeClr val="bg2">
                    <a:lumMod val="50000"/>
                  </a:schemeClr>
                </a:solidFill>
                <a:latin typeface="Times New Roman"/>
                <a:ea typeface="Batang"/>
              </a:rPr>
              <a:t>El </a:t>
            </a:r>
            <a:r>
              <a:rPr lang="es-ES" sz="1200" i="1" dirty="0" err="1" smtClean="0">
                <a:solidFill>
                  <a:schemeClr val="bg2">
                    <a:lumMod val="50000"/>
                  </a:schemeClr>
                </a:solidFill>
                <a:latin typeface="Times New Roman"/>
                <a:ea typeface="Batang"/>
              </a:rPr>
              <a:t>Dhammapada</a:t>
            </a:r>
            <a:r>
              <a:rPr lang="es-ES" sz="1200" i="1" dirty="0" smtClean="0">
                <a:solidFill>
                  <a:schemeClr val="bg2">
                    <a:lumMod val="50000"/>
                  </a:schemeClr>
                </a:solidFill>
                <a:latin typeface="Times New Roman"/>
                <a:ea typeface="Batang"/>
              </a:rPr>
              <a:t>, camino de perfección</a:t>
            </a:r>
            <a:r>
              <a:rPr lang="es-ES" sz="1200" dirty="0" smtClean="0">
                <a:solidFill>
                  <a:schemeClr val="bg2">
                    <a:lumMod val="50000"/>
                  </a:schemeClr>
                </a:solidFill>
                <a:latin typeface="Times New Roman"/>
                <a:ea typeface="Batang"/>
              </a:rPr>
              <a:t>, Editorial Diana, México, 1976.</a:t>
            </a:r>
            <a:endParaRPr lang="es-ES" dirty="0" smtClean="0">
              <a:solidFill>
                <a:schemeClr val="bg2">
                  <a:lumMod val="50000"/>
                </a:schemeClr>
              </a:solidFill>
              <a:latin typeface="Times New Roman"/>
              <a:ea typeface="Batang"/>
            </a:endParaRPr>
          </a:p>
          <a:p>
            <a:pPr marL="180340" indent="-180340" algn="just">
              <a:spcAft>
                <a:spcPts val="0"/>
              </a:spcAft>
            </a:pPr>
            <a:r>
              <a:rPr lang="es-ES" sz="1200" i="1" dirty="0" smtClean="0">
                <a:solidFill>
                  <a:schemeClr val="bg2">
                    <a:lumMod val="50000"/>
                  </a:schemeClr>
                </a:solidFill>
                <a:latin typeface="Times New Roman"/>
                <a:ea typeface="Batang"/>
              </a:rPr>
              <a:t>Biblia del Peregrino</a:t>
            </a:r>
            <a:r>
              <a:rPr lang="es-ES" sz="1200" dirty="0" smtClean="0">
                <a:solidFill>
                  <a:schemeClr val="bg2">
                    <a:lumMod val="50000"/>
                  </a:schemeClr>
                </a:solidFill>
                <a:latin typeface="Times New Roman"/>
                <a:ea typeface="Batang"/>
              </a:rPr>
              <a:t>, Ediciones Mensajero, Bilbao, Bilbao, 1995.</a:t>
            </a:r>
            <a:endParaRPr lang="es-ES" dirty="0" smtClean="0">
              <a:solidFill>
                <a:schemeClr val="bg2">
                  <a:lumMod val="50000"/>
                </a:schemeClr>
              </a:solidFill>
              <a:latin typeface="Times New Roman"/>
              <a:ea typeface="Batang"/>
            </a:endParaRPr>
          </a:p>
          <a:p>
            <a:pPr marL="180340" indent="-180340" algn="just">
              <a:spcAft>
                <a:spcPts val="0"/>
              </a:spcAft>
            </a:pPr>
            <a:r>
              <a:rPr lang="en-GB" sz="1200" dirty="0" smtClean="0">
                <a:solidFill>
                  <a:schemeClr val="bg2">
                    <a:lumMod val="50000"/>
                  </a:schemeClr>
                </a:solidFill>
                <a:latin typeface="Times New Roman"/>
                <a:ea typeface="Batang"/>
              </a:rPr>
              <a:t>T. F. Clary, trans.,</a:t>
            </a:r>
            <a:r>
              <a:rPr lang="en-GB" sz="1200" i="1" dirty="0" smtClean="0">
                <a:solidFill>
                  <a:schemeClr val="bg2">
                    <a:lumMod val="50000"/>
                  </a:schemeClr>
                </a:solidFill>
                <a:latin typeface="Times New Roman"/>
                <a:ea typeface="Batang"/>
              </a:rPr>
              <a:t> The Flower Ornament Scripture</a:t>
            </a:r>
            <a:r>
              <a:rPr lang="en-GB" sz="1200" dirty="0" smtClean="0">
                <a:solidFill>
                  <a:schemeClr val="bg2">
                    <a:lumMod val="50000"/>
                  </a:schemeClr>
                </a:solidFill>
                <a:latin typeface="Times New Roman"/>
                <a:ea typeface="Batang"/>
              </a:rPr>
              <a:t>, 3 vols., </a:t>
            </a:r>
            <a:r>
              <a:rPr lang="en-GB" sz="1200" dirty="0" err="1" smtClean="0">
                <a:solidFill>
                  <a:schemeClr val="bg2">
                    <a:lumMod val="50000"/>
                  </a:schemeClr>
                </a:solidFill>
                <a:latin typeface="Times New Roman"/>
                <a:ea typeface="Batang"/>
              </a:rPr>
              <a:t>Shambhala</a:t>
            </a:r>
            <a:r>
              <a:rPr lang="en-GB" sz="1200" dirty="0" smtClean="0">
                <a:solidFill>
                  <a:schemeClr val="bg2">
                    <a:lumMod val="50000"/>
                  </a:schemeClr>
                </a:solidFill>
                <a:latin typeface="Times New Roman"/>
                <a:ea typeface="Batang"/>
              </a:rPr>
              <a:t>, Boston, 1984.</a:t>
            </a:r>
            <a:endParaRPr lang="es-ES" dirty="0" smtClean="0">
              <a:solidFill>
                <a:schemeClr val="bg2">
                  <a:lumMod val="5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69</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spcAft>
                <a:spcPts val="0"/>
              </a:spcAft>
            </a:pPr>
            <a:r>
              <a:rPr lang="es-ES" sz="1200" dirty="0" err="1" smtClean="0">
                <a:solidFill>
                  <a:schemeClr val="bg2">
                    <a:lumMod val="50000"/>
                  </a:schemeClr>
                </a:solidFill>
                <a:latin typeface="Times New Roman"/>
                <a:ea typeface="Batang"/>
              </a:rPr>
              <a:t>Sun</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Myung</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Moon</a:t>
            </a:r>
            <a:r>
              <a:rPr lang="es-ES" sz="1200" dirty="0" smtClean="0">
                <a:solidFill>
                  <a:schemeClr val="bg2">
                    <a:lumMod val="50000"/>
                  </a:schemeClr>
                </a:solidFill>
                <a:latin typeface="Times New Roman"/>
                <a:ea typeface="Batang"/>
              </a:rPr>
              <a:t>, </a:t>
            </a:r>
            <a:r>
              <a:rPr lang="es-ES" sz="1200" i="1" dirty="0" smtClean="0">
                <a:solidFill>
                  <a:schemeClr val="bg2">
                    <a:lumMod val="50000"/>
                  </a:schemeClr>
                </a:solidFill>
                <a:latin typeface="Times New Roman"/>
                <a:ea typeface="Batang"/>
              </a:rPr>
              <a:t>Selecciones de charlas</a:t>
            </a:r>
            <a:r>
              <a:rPr lang="es-ES" sz="1200" dirty="0" smtClean="0">
                <a:solidFill>
                  <a:schemeClr val="bg2">
                    <a:lumMod val="50000"/>
                  </a:schemeClr>
                </a:solidFill>
                <a:latin typeface="Times New Roman"/>
                <a:ea typeface="Batang"/>
              </a:rPr>
              <a:t>, Seúl, </a:t>
            </a:r>
            <a:r>
              <a:rPr lang="es-ES" sz="1200" dirty="0" err="1" smtClean="0">
                <a:solidFill>
                  <a:schemeClr val="bg2">
                    <a:lumMod val="50000"/>
                  </a:schemeClr>
                </a:solidFill>
                <a:latin typeface="Times New Roman"/>
                <a:ea typeface="Batang"/>
              </a:rPr>
              <a:t>HSA-UWC</a:t>
            </a:r>
            <a:r>
              <a:rPr lang="es-ES" sz="1200" dirty="0" smtClean="0">
                <a:solidFill>
                  <a:schemeClr val="bg2">
                    <a:lumMod val="50000"/>
                  </a:schemeClr>
                </a:solidFill>
                <a:latin typeface="Times New Roman"/>
                <a:ea typeface="Batang"/>
              </a:rPr>
              <a:t>, 124: 155, (6 de febrero de 1983).</a:t>
            </a:r>
            <a:endParaRPr lang="es-ES" dirty="0" smtClean="0">
              <a:solidFill>
                <a:schemeClr val="bg2">
                  <a:lumMod val="50000"/>
                </a:schemeClr>
              </a:solidFill>
              <a:latin typeface="Times New Roman"/>
              <a:ea typeface="Batang"/>
            </a:endParaRPr>
          </a:p>
          <a:p>
            <a:pPr marL="180340" indent="-180340" algn="just">
              <a:spcAft>
                <a:spcPts val="0"/>
              </a:spcAft>
            </a:pPr>
            <a:r>
              <a:rPr lang="es-ES" sz="1200" i="1" dirty="0" smtClean="0">
                <a:solidFill>
                  <a:schemeClr val="bg2">
                    <a:lumMod val="50000"/>
                  </a:schemeClr>
                </a:solidFill>
                <a:latin typeface="Times New Roman"/>
                <a:ea typeface="Batang"/>
              </a:rPr>
              <a:t>Biblia del Peregrino</a:t>
            </a:r>
            <a:r>
              <a:rPr lang="es-ES" sz="1200" dirty="0" smtClean="0">
                <a:solidFill>
                  <a:schemeClr val="bg2">
                    <a:lumMod val="50000"/>
                  </a:schemeClr>
                </a:solidFill>
                <a:latin typeface="Times New Roman"/>
                <a:ea typeface="Batang"/>
              </a:rPr>
              <a:t>, Ediciones Mensajero, Bilbao, 1995.</a:t>
            </a:r>
            <a:endParaRPr lang="es-ES" dirty="0" smtClean="0">
              <a:solidFill>
                <a:schemeClr val="bg2">
                  <a:lumMod val="50000"/>
                </a:schemeClr>
              </a:solidFill>
              <a:latin typeface="Times New Roman"/>
              <a:ea typeface="Batang"/>
            </a:endParaRPr>
          </a:p>
          <a:p>
            <a:pPr marL="180340" indent="-180340" algn="just">
              <a:spcAft>
                <a:spcPts val="0"/>
              </a:spcAft>
            </a:pPr>
            <a:r>
              <a:rPr lang="es-ES" sz="1200" i="1" dirty="0" smtClean="0">
                <a:solidFill>
                  <a:schemeClr val="bg2">
                    <a:lumMod val="50000"/>
                  </a:schemeClr>
                </a:solidFill>
                <a:latin typeface="Times New Roman"/>
                <a:ea typeface="Batang"/>
              </a:rPr>
              <a:t>Dos grandes maestros del taoísmo</a:t>
            </a:r>
            <a:r>
              <a:rPr lang="es-ES" sz="1200" dirty="0" smtClean="0">
                <a:solidFill>
                  <a:schemeClr val="bg2">
                    <a:lumMod val="50000"/>
                  </a:schemeClr>
                </a:solidFill>
                <a:latin typeface="Times New Roman"/>
                <a:ea typeface="Batang"/>
              </a:rPr>
              <a:t>, Editora Nacional, Madrid, 1983.</a:t>
            </a:r>
            <a:endParaRPr lang="es-ES" dirty="0" smtClean="0">
              <a:solidFill>
                <a:schemeClr val="bg2">
                  <a:lumMod val="50000"/>
                </a:schemeClr>
              </a:solidFill>
              <a:latin typeface="Times New Roman"/>
              <a:ea typeface="Batang"/>
            </a:endParaRPr>
          </a:p>
          <a:p>
            <a:pPr marL="180340" indent="-180340" algn="just">
              <a:spcAft>
                <a:spcPts val="0"/>
              </a:spcAft>
            </a:pPr>
            <a:r>
              <a:rPr lang="en-GB" sz="1200" i="1" dirty="0" err="1" smtClean="0">
                <a:solidFill>
                  <a:schemeClr val="bg2">
                    <a:lumMod val="50000"/>
                  </a:schemeClr>
                </a:solidFill>
                <a:latin typeface="Times New Roman"/>
                <a:ea typeface="Batang"/>
              </a:rPr>
              <a:t>Midrash</a:t>
            </a:r>
            <a:r>
              <a:rPr lang="en-GB" sz="1200" i="1" dirty="0" smtClean="0">
                <a:solidFill>
                  <a:schemeClr val="bg2">
                    <a:lumMod val="50000"/>
                  </a:schemeClr>
                </a:solidFill>
                <a:latin typeface="Times New Roman"/>
                <a:ea typeface="Batang"/>
              </a:rPr>
              <a:t> </a:t>
            </a:r>
            <a:r>
              <a:rPr lang="en-GB" sz="1200" i="1" dirty="0" err="1" smtClean="0">
                <a:solidFill>
                  <a:schemeClr val="bg2">
                    <a:lumMod val="50000"/>
                  </a:schemeClr>
                </a:solidFill>
                <a:latin typeface="Times New Roman"/>
                <a:ea typeface="Batang"/>
              </a:rPr>
              <a:t>Rabbah</a:t>
            </a:r>
            <a:r>
              <a:rPr lang="en-GB" sz="1200" dirty="0" smtClean="0">
                <a:solidFill>
                  <a:schemeClr val="bg2">
                    <a:lumMod val="50000"/>
                  </a:schemeClr>
                </a:solidFill>
                <a:latin typeface="Times New Roman"/>
                <a:ea typeface="Batang"/>
              </a:rPr>
              <a:t>, </a:t>
            </a:r>
            <a:r>
              <a:rPr lang="en-GB" sz="1200" dirty="0" err="1" smtClean="0">
                <a:solidFill>
                  <a:schemeClr val="bg2">
                    <a:lumMod val="50000"/>
                  </a:schemeClr>
                </a:solidFill>
                <a:latin typeface="Times New Roman"/>
                <a:ea typeface="Batang"/>
              </a:rPr>
              <a:t>Soncino</a:t>
            </a:r>
            <a:r>
              <a:rPr lang="en-GB" sz="1200" dirty="0" smtClean="0">
                <a:solidFill>
                  <a:schemeClr val="bg2">
                    <a:lumMod val="50000"/>
                  </a:schemeClr>
                </a:solidFill>
                <a:latin typeface="Times New Roman"/>
                <a:ea typeface="Batang"/>
              </a:rPr>
              <a:t> Press, New York, 1983.</a:t>
            </a:r>
            <a:endParaRPr lang="es-ES" dirty="0" smtClean="0">
              <a:solidFill>
                <a:schemeClr val="bg2">
                  <a:lumMod val="5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70</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dirty="0" smtClean="0">
                <a:solidFill>
                  <a:schemeClr val="bg2">
                    <a:lumMod val="50000"/>
                  </a:schemeClr>
                </a:solidFill>
                <a:latin typeface="Times New Roman"/>
                <a:ea typeface="Times New Roman"/>
              </a:rPr>
              <a:t>Lucio </a:t>
            </a:r>
            <a:r>
              <a:rPr lang="es-ES" sz="1200" dirty="0" err="1" smtClean="0">
                <a:solidFill>
                  <a:schemeClr val="bg2">
                    <a:lumMod val="50000"/>
                  </a:schemeClr>
                </a:solidFill>
                <a:latin typeface="Times New Roman"/>
                <a:ea typeface="Times New Roman"/>
              </a:rPr>
              <a:t>Apuleio</a:t>
            </a:r>
            <a:r>
              <a:rPr lang="es-ES" sz="1200" dirty="0" smtClean="0">
                <a:solidFill>
                  <a:schemeClr val="bg2">
                    <a:lumMod val="50000"/>
                  </a:schemeClr>
                </a:solidFill>
                <a:latin typeface="Times New Roman"/>
                <a:ea typeface="Times New Roman"/>
              </a:rPr>
              <a:t>, </a:t>
            </a:r>
            <a:r>
              <a:rPr lang="es-ES" sz="1200" i="1" dirty="0" smtClean="0">
                <a:solidFill>
                  <a:schemeClr val="bg2">
                    <a:lumMod val="50000"/>
                  </a:schemeClr>
                </a:solidFill>
                <a:latin typeface="Times New Roman"/>
                <a:ea typeface="Times New Roman"/>
              </a:rPr>
              <a:t>Sentencias</a:t>
            </a:r>
            <a:r>
              <a:rPr lang="es-ES" sz="1200" dirty="0" smtClean="0">
                <a:solidFill>
                  <a:schemeClr val="bg2">
                    <a:lumMod val="50000"/>
                  </a:schemeClr>
                </a:solidFill>
                <a:latin typeface="Times New Roman"/>
                <a:ea typeface="Times New Roman"/>
              </a:rPr>
              <a:t>, 123-180, cit. en F. </a:t>
            </a:r>
            <a:r>
              <a:rPr lang="es-ES" sz="1200" dirty="0" err="1" smtClean="0">
                <a:solidFill>
                  <a:schemeClr val="bg2">
                    <a:lumMod val="50000"/>
                  </a:schemeClr>
                </a:solidFill>
                <a:latin typeface="Times New Roman"/>
                <a:ea typeface="Times New Roman"/>
              </a:rPr>
              <a:t>Palazzi</a:t>
            </a:r>
            <a:r>
              <a:rPr lang="es-ES" sz="1200" dirty="0" smtClean="0">
                <a:solidFill>
                  <a:schemeClr val="bg2">
                    <a:lumMod val="50000"/>
                  </a:schemeClr>
                </a:solidFill>
                <a:latin typeface="Times New Roman"/>
                <a:ea typeface="Times New Roman"/>
              </a:rPr>
              <a:t> y S.S. </a:t>
            </a:r>
            <a:r>
              <a:rPr lang="es-ES" sz="1200" dirty="0" err="1" smtClean="0">
                <a:solidFill>
                  <a:schemeClr val="bg2">
                    <a:lumMod val="50000"/>
                  </a:schemeClr>
                </a:solidFill>
                <a:latin typeface="Times New Roman"/>
                <a:ea typeface="Times New Roman"/>
              </a:rPr>
              <a:t>Filippi</a:t>
            </a:r>
            <a:r>
              <a:rPr lang="es-ES" sz="1200" dirty="0" smtClean="0">
                <a:solidFill>
                  <a:schemeClr val="bg2">
                    <a:lumMod val="50000"/>
                  </a:schemeClr>
                </a:solidFill>
                <a:latin typeface="Times New Roman"/>
                <a:ea typeface="Times New Roman"/>
              </a:rPr>
              <a:t>, </a:t>
            </a:r>
            <a:r>
              <a:rPr lang="es-ES" sz="1200" i="1" dirty="0" smtClean="0">
                <a:solidFill>
                  <a:schemeClr val="bg2">
                    <a:lumMod val="50000"/>
                  </a:schemeClr>
                </a:solidFill>
                <a:latin typeface="Times New Roman"/>
                <a:ea typeface="Times New Roman"/>
              </a:rPr>
              <a:t>El libro de los mil sabios</a:t>
            </a:r>
            <a:r>
              <a:rPr lang="es-ES" sz="1200" dirty="0" smtClean="0">
                <a:solidFill>
                  <a:schemeClr val="bg2">
                    <a:lumMod val="50000"/>
                  </a:schemeClr>
                </a:solidFill>
                <a:latin typeface="Times New Roman"/>
                <a:ea typeface="Times New Roman"/>
              </a:rPr>
              <a:t>, </a:t>
            </a:r>
            <a:r>
              <a:rPr lang="es-ES" sz="1200" dirty="0" err="1" smtClean="0">
                <a:solidFill>
                  <a:schemeClr val="bg2">
                    <a:lumMod val="50000"/>
                  </a:schemeClr>
                </a:solidFill>
                <a:latin typeface="Times New Roman"/>
                <a:ea typeface="Times New Roman"/>
              </a:rPr>
              <a:t>Dossat</a:t>
            </a:r>
            <a:r>
              <a:rPr lang="es-ES" sz="1200" dirty="0" smtClean="0">
                <a:solidFill>
                  <a:schemeClr val="bg2">
                    <a:lumMod val="50000"/>
                  </a:schemeClr>
                </a:solidFill>
                <a:latin typeface="Times New Roman"/>
                <a:ea typeface="Times New Roman"/>
              </a:rPr>
              <a:t> 2000, Madrid, 1995, c. 2945, p. 393.</a:t>
            </a:r>
            <a:endParaRPr lang="es-ES" sz="2000" dirty="0" smtClean="0">
              <a:solidFill>
                <a:schemeClr val="bg2">
                  <a:lumMod val="50000"/>
                </a:schemeClr>
              </a:solidFill>
              <a:latin typeface="Times New Roman"/>
              <a:ea typeface="Times New Roman"/>
            </a:endParaRPr>
          </a:p>
          <a:p>
            <a:pPr marL="180340" indent="-180340" algn="just">
              <a:spcAft>
                <a:spcPts val="0"/>
              </a:spcAft>
            </a:pPr>
            <a:r>
              <a:rPr lang="es-ES" sz="1200" dirty="0" smtClean="0">
                <a:solidFill>
                  <a:schemeClr val="bg2">
                    <a:lumMod val="50000"/>
                  </a:schemeClr>
                </a:solidFill>
                <a:latin typeface="Times New Roman"/>
                <a:ea typeface="Batang"/>
              </a:rPr>
              <a:t>Espinosa, </a:t>
            </a:r>
            <a:r>
              <a:rPr lang="es-ES" sz="1200" i="1" dirty="0" smtClean="0">
                <a:solidFill>
                  <a:schemeClr val="bg2">
                    <a:lumMod val="50000"/>
                  </a:schemeClr>
                </a:solidFill>
                <a:latin typeface="Times New Roman"/>
                <a:ea typeface="Batang"/>
              </a:rPr>
              <a:t>Ética</a:t>
            </a:r>
            <a:r>
              <a:rPr lang="es-ES" sz="1200" dirty="0" smtClean="0">
                <a:solidFill>
                  <a:schemeClr val="bg2">
                    <a:lumMod val="50000"/>
                  </a:schemeClr>
                </a:solidFill>
                <a:latin typeface="Times New Roman"/>
                <a:ea typeface="Batang"/>
              </a:rPr>
              <a:t>, Aguilar, Madrid, 1978, p. 368.</a:t>
            </a:r>
            <a:endParaRPr lang="es-ES" dirty="0" smtClean="0">
              <a:solidFill>
                <a:schemeClr val="bg2">
                  <a:lumMod val="50000"/>
                </a:schemeClr>
              </a:solidFill>
              <a:latin typeface="Times New Roman"/>
              <a:ea typeface="Batang"/>
            </a:endParaRPr>
          </a:p>
          <a:p>
            <a:pPr marL="144145" indent="-144145" algn="just">
              <a:spcAft>
                <a:spcPts val="0"/>
              </a:spcAft>
            </a:pPr>
            <a:r>
              <a:rPr lang="en-GB" sz="1200" dirty="0" smtClean="0">
                <a:solidFill>
                  <a:schemeClr val="bg2">
                    <a:lumMod val="50000"/>
                  </a:schemeClr>
                </a:solidFill>
                <a:latin typeface="Times New Roman"/>
                <a:ea typeface="Batang"/>
              </a:rPr>
              <a:t>Mahatma Gandhi, </a:t>
            </a:r>
            <a:r>
              <a:rPr lang="en-GB" sz="1200" i="1" dirty="0" smtClean="0">
                <a:solidFill>
                  <a:schemeClr val="bg2">
                    <a:lumMod val="50000"/>
                  </a:schemeClr>
                </a:solidFill>
                <a:latin typeface="Times New Roman"/>
                <a:ea typeface="Batang"/>
              </a:rPr>
              <a:t>All men are brothers</a:t>
            </a:r>
            <a:r>
              <a:rPr lang="en-GB" sz="1200" dirty="0" smtClean="0">
                <a:solidFill>
                  <a:schemeClr val="bg2">
                    <a:lumMod val="50000"/>
                  </a:schemeClr>
                </a:solidFill>
                <a:latin typeface="Times New Roman"/>
                <a:ea typeface="Batang"/>
              </a:rPr>
              <a:t>, </a:t>
            </a:r>
            <a:r>
              <a:rPr lang="en-GB" sz="1200" dirty="0" err="1" smtClean="0">
                <a:solidFill>
                  <a:schemeClr val="bg2">
                    <a:lumMod val="50000"/>
                  </a:schemeClr>
                </a:solidFill>
                <a:latin typeface="Times New Roman"/>
                <a:ea typeface="Batang"/>
              </a:rPr>
              <a:t>Navajivan</a:t>
            </a:r>
            <a:r>
              <a:rPr lang="en-GB" sz="1200" dirty="0" smtClean="0">
                <a:solidFill>
                  <a:schemeClr val="bg2">
                    <a:lumMod val="50000"/>
                  </a:schemeClr>
                </a:solidFill>
                <a:latin typeface="Times New Roman"/>
                <a:ea typeface="Batang"/>
              </a:rPr>
              <a:t> Publishing House, </a:t>
            </a:r>
            <a:r>
              <a:rPr lang="en-GB" sz="1200" dirty="0" err="1" smtClean="0">
                <a:solidFill>
                  <a:schemeClr val="bg2">
                    <a:lumMod val="50000"/>
                  </a:schemeClr>
                </a:solidFill>
                <a:latin typeface="Times New Roman"/>
                <a:ea typeface="Batang"/>
              </a:rPr>
              <a:t>Ahmendabad</a:t>
            </a:r>
            <a:r>
              <a:rPr lang="en-GB" sz="1200" dirty="0" smtClean="0">
                <a:solidFill>
                  <a:schemeClr val="bg2">
                    <a:lumMod val="50000"/>
                  </a:schemeClr>
                </a:solidFill>
                <a:latin typeface="Times New Roman"/>
                <a:ea typeface="Batang"/>
              </a:rPr>
              <a:t>, 1960, p. 111.</a:t>
            </a:r>
            <a:endParaRPr lang="es-ES" dirty="0" smtClean="0">
              <a:solidFill>
                <a:schemeClr val="bg2">
                  <a:lumMod val="50000"/>
                </a:schemeClr>
              </a:solidFill>
              <a:latin typeface="Times New Roman"/>
              <a:ea typeface="Batang"/>
            </a:endParaRPr>
          </a:p>
          <a:p>
            <a:pPr>
              <a:spcAft>
                <a:spcPts val="0"/>
              </a:spcAft>
            </a:pPr>
            <a:r>
              <a:rPr lang="en-GB" sz="1200" dirty="0" smtClean="0">
                <a:solidFill>
                  <a:schemeClr val="bg2">
                    <a:lumMod val="50000"/>
                  </a:schemeClr>
                </a:solidFill>
                <a:latin typeface="Times New Roman"/>
                <a:ea typeface="Batang"/>
              </a:rPr>
              <a:t>Martin Luther King, </a:t>
            </a:r>
            <a:r>
              <a:rPr lang="en-GB" sz="1200" i="1" dirty="0" smtClean="0">
                <a:solidFill>
                  <a:schemeClr val="bg2">
                    <a:lumMod val="50000"/>
                  </a:schemeClr>
                </a:solidFill>
                <a:latin typeface="Times New Roman"/>
                <a:ea typeface="Batang"/>
              </a:rPr>
              <a:t>Strength to Love</a:t>
            </a:r>
            <a:r>
              <a:rPr lang="en-GB" sz="1200" dirty="0" smtClean="0">
                <a:solidFill>
                  <a:schemeClr val="bg2">
                    <a:lumMod val="50000"/>
                  </a:schemeClr>
                </a:solidFill>
                <a:latin typeface="Times New Roman"/>
                <a:ea typeface="Batang"/>
              </a:rPr>
              <a:t>, Philadelphia Fortress, 1963.</a:t>
            </a:r>
            <a:endParaRPr lang="es-ES" dirty="0" smtClean="0">
              <a:solidFill>
                <a:schemeClr val="bg2">
                  <a:lumMod val="5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71</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latin typeface="+mn-lt"/>
                <a:ea typeface="+mn-ea"/>
                <a:cs typeface="+mn-cs"/>
              </a:rPr>
              <a:t>Sun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Myung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Moon</a:t>
            </a:r>
            <a:r>
              <a:rPr lang="es-ES" sz="1200" kern="1200" dirty="0" smtClean="0">
                <a:solidFill>
                  <a:schemeClr val="tx1"/>
                </a:solidFill>
                <a:latin typeface="+mn-lt"/>
                <a:ea typeface="+mn-ea"/>
                <a:cs typeface="+mn-cs"/>
              </a:rPr>
              <a:t>, </a:t>
            </a:r>
            <a:r>
              <a:rPr lang="es-ES" sz="1200" i="1" kern="1200" dirty="0" smtClean="0">
                <a:solidFill>
                  <a:schemeClr val="tx1"/>
                </a:solidFill>
                <a:latin typeface="+mn-lt"/>
                <a:ea typeface="+mn-ea"/>
                <a:cs typeface="+mn-cs"/>
              </a:rPr>
              <a:t>Selecciones de charlas</a:t>
            </a:r>
            <a:r>
              <a:rPr lang="es-ES" sz="1200" kern="1200" dirty="0" smtClean="0">
                <a:solidFill>
                  <a:schemeClr val="tx1"/>
                </a:solidFill>
                <a:latin typeface="+mn-lt"/>
                <a:ea typeface="+mn-ea"/>
                <a:cs typeface="+mn-cs"/>
              </a:rPr>
              <a:t>, Seúl, </a:t>
            </a:r>
            <a:r>
              <a:rPr lang="es-ES" sz="1200" kern="1200" dirty="0" err="1" smtClean="0">
                <a:solidFill>
                  <a:schemeClr val="tx1"/>
                </a:solidFill>
                <a:latin typeface="+mn-lt"/>
                <a:ea typeface="+mn-ea"/>
                <a:cs typeface="+mn-cs"/>
              </a:rPr>
              <a:t>HSA-UWC</a:t>
            </a:r>
            <a:r>
              <a:rPr lang="es-ES" sz="1200" kern="1200" dirty="0" smtClean="0">
                <a:solidFill>
                  <a:schemeClr val="tx1"/>
                </a:solidFill>
                <a:latin typeface="+mn-lt"/>
                <a:ea typeface="+mn-ea"/>
                <a:cs typeface="+mn-cs"/>
              </a:rPr>
              <a:t>, </a:t>
            </a:r>
            <a:r>
              <a:rPr lang="es-ES" sz="1200" dirty="0" smtClean="0">
                <a:latin typeface="Times New Roman"/>
                <a:ea typeface="Batang"/>
              </a:rPr>
              <a:t>105: 106, (30 de septiembre de 1979).</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73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lgn="just">
              <a:spcAft>
                <a:spcPts val="0"/>
              </a:spcAft>
            </a:pPr>
            <a:r>
              <a:rPr lang="es-ES" sz="1200" dirty="0" smtClean="0">
                <a:latin typeface="Times New Roman"/>
                <a:ea typeface="Batang"/>
              </a:rPr>
              <a:t> </a:t>
            </a:r>
            <a:r>
              <a:rPr lang="es-ES" sz="1200" i="1" dirty="0" smtClean="0">
                <a:latin typeface="Times New Roman"/>
                <a:ea typeface="Batang"/>
              </a:rPr>
              <a:t>Dos grandes maestros del taoísmo</a:t>
            </a:r>
            <a:r>
              <a:rPr lang="es-ES" sz="1200" dirty="0" smtClean="0">
                <a:latin typeface="Times New Roman"/>
                <a:ea typeface="Batang"/>
              </a:rPr>
              <a:t>, Editora Nacional, Madrid, 1983.</a:t>
            </a:r>
            <a:endParaRPr lang="es-ES" dirty="0" smtClean="0">
              <a:latin typeface="Times New Roman"/>
              <a:ea typeface="Batang"/>
            </a:endParaRPr>
          </a:p>
          <a:p>
            <a:pPr marL="144145" indent="-144145" algn="just">
              <a:spcAft>
                <a:spcPts val="0"/>
              </a:spcAft>
            </a:pPr>
            <a:r>
              <a:rPr lang="en-GB" sz="1200" dirty="0" smtClean="0">
                <a:latin typeface="Times New Roman"/>
                <a:ea typeface="Batang"/>
              </a:rPr>
              <a:t> </a:t>
            </a:r>
            <a:r>
              <a:rPr lang="en-GB" sz="1200" i="1" dirty="0" err="1" smtClean="0">
                <a:latin typeface="Times New Roman"/>
                <a:ea typeface="Batang"/>
              </a:rPr>
              <a:t>Bhagavad</a:t>
            </a:r>
            <a:r>
              <a:rPr lang="en-GB" sz="1200" i="1" dirty="0" smtClean="0">
                <a:latin typeface="Times New Roman"/>
                <a:ea typeface="Batang"/>
              </a:rPr>
              <a:t> </a:t>
            </a:r>
            <a:r>
              <a:rPr lang="en-GB" sz="1200" i="1" dirty="0" err="1" smtClean="0">
                <a:latin typeface="Times New Roman"/>
                <a:ea typeface="Batang"/>
              </a:rPr>
              <a:t>Gita</a:t>
            </a:r>
            <a:r>
              <a:rPr lang="en-GB" sz="1200" dirty="0" smtClean="0">
                <a:latin typeface="Times New Roman"/>
                <a:ea typeface="Batang"/>
              </a:rPr>
              <a:t>, </a:t>
            </a:r>
            <a:r>
              <a:rPr lang="en-GB" sz="1200" dirty="0" err="1" smtClean="0">
                <a:latin typeface="Times New Roman"/>
                <a:ea typeface="Batang"/>
              </a:rPr>
              <a:t>Trotta</a:t>
            </a:r>
            <a:r>
              <a:rPr lang="en-GB" sz="1200" dirty="0" smtClean="0">
                <a:latin typeface="Times New Roman"/>
                <a:ea typeface="Batang"/>
              </a:rPr>
              <a:t>, Madrid, 1997.</a:t>
            </a:r>
            <a:endParaRPr lang="es-ES" dirty="0" smtClean="0">
              <a:latin typeface="Times New Roman"/>
              <a:ea typeface="Batang"/>
            </a:endParaRPr>
          </a:p>
          <a:p>
            <a:pPr marL="144145" marR="0" indent="-144145" algn="just"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ea typeface="Batang"/>
              </a:rPr>
              <a:t> </a:t>
            </a:r>
            <a:r>
              <a:rPr lang="es-ES" sz="1200" i="1" dirty="0" smtClean="0">
                <a:latin typeface="Times New Roman"/>
                <a:ea typeface="Batang"/>
              </a:rPr>
              <a:t>El Corán</a:t>
            </a:r>
            <a:r>
              <a:rPr lang="es-ES" sz="1200" dirty="0" smtClean="0">
                <a:latin typeface="Times New Roman"/>
                <a:ea typeface="Batang"/>
              </a:rPr>
              <a:t>, Editora Nacional, Madrid, 1984.</a:t>
            </a:r>
            <a:endParaRPr lang="es-ES" dirty="0" smtClean="0">
              <a:latin typeface="Times New Roman"/>
              <a:ea typeface="Batang"/>
            </a:endParaRPr>
          </a:p>
          <a:p>
            <a:pPr marL="144145" indent="-144145" algn="just">
              <a:spcAft>
                <a:spcPts val="0"/>
              </a:spcAft>
            </a:pPr>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31</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dirty="0" smtClean="0">
                <a:solidFill>
                  <a:schemeClr val="tx2">
                    <a:lumMod val="10000"/>
                  </a:schemeClr>
                </a:solidFill>
                <a:latin typeface="Times New Roman"/>
                <a:ea typeface="Batang"/>
              </a:rPr>
              <a:t>Confucio, Ta-</a:t>
            </a:r>
            <a:r>
              <a:rPr lang="es-ES" sz="1200" dirty="0" err="1" smtClean="0">
                <a:solidFill>
                  <a:schemeClr val="tx2">
                    <a:lumMod val="10000"/>
                  </a:schemeClr>
                </a:solidFill>
                <a:latin typeface="Times New Roman"/>
                <a:ea typeface="Batang"/>
              </a:rPr>
              <a:t>Hio</a:t>
            </a:r>
            <a:r>
              <a:rPr lang="es-ES" sz="1200" dirty="0" smtClean="0">
                <a:solidFill>
                  <a:schemeClr val="tx2">
                    <a:lumMod val="10000"/>
                  </a:schemeClr>
                </a:solidFill>
                <a:latin typeface="Times New Roman"/>
                <a:ea typeface="Batang"/>
              </a:rPr>
              <a:t>. 4, IX, 3, </a:t>
            </a:r>
            <a:r>
              <a:rPr lang="es-ES" sz="1200" i="1" dirty="0" smtClean="0">
                <a:solidFill>
                  <a:schemeClr val="tx2">
                    <a:lumMod val="10000"/>
                  </a:schemeClr>
                </a:solidFill>
                <a:latin typeface="Times New Roman"/>
                <a:ea typeface="Batang"/>
              </a:rPr>
              <a:t>Los cuatro libros clásicos,</a:t>
            </a:r>
            <a:r>
              <a:rPr lang="es-ES" sz="1200" dirty="0" smtClean="0">
                <a:solidFill>
                  <a:schemeClr val="tx2">
                    <a:lumMod val="10000"/>
                  </a:schemeClr>
                </a:solidFill>
                <a:latin typeface="Times New Roman"/>
                <a:ea typeface="Batang"/>
              </a:rPr>
              <a:t> Ediciones B, Barcelona, 1997.</a:t>
            </a:r>
            <a:endParaRPr lang="es-ES" dirty="0" smtClean="0">
              <a:solidFill>
                <a:schemeClr val="tx2">
                  <a:lumMod val="10000"/>
                </a:schemeClr>
              </a:solidFill>
              <a:latin typeface="Times New Roman"/>
              <a:ea typeface="Batang"/>
            </a:endParaRPr>
          </a:p>
          <a:p>
            <a:pPr marL="180340" indent="-180340">
              <a:spcAft>
                <a:spcPts val="0"/>
              </a:spcAft>
            </a:pPr>
            <a:r>
              <a:rPr lang="es-ES" sz="1200" dirty="0" err="1" smtClean="0">
                <a:solidFill>
                  <a:schemeClr val="tx2">
                    <a:lumMod val="10000"/>
                  </a:schemeClr>
                </a:solidFill>
                <a:latin typeface="Times New Roman"/>
                <a:ea typeface="Batang"/>
              </a:rPr>
              <a:t>Sun</a:t>
            </a:r>
            <a:r>
              <a:rPr lang="es-ES" sz="1200" dirty="0" smtClean="0">
                <a:solidFill>
                  <a:schemeClr val="tx2">
                    <a:lumMod val="10000"/>
                  </a:schemeClr>
                </a:solidFill>
                <a:latin typeface="Times New Roman"/>
                <a:ea typeface="Batang"/>
              </a:rPr>
              <a:t> </a:t>
            </a:r>
            <a:r>
              <a:rPr lang="es-ES" sz="1200" dirty="0" err="1" smtClean="0">
                <a:solidFill>
                  <a:schemeClr val="tx2">
                    <a:lumMod val="10000"/>
                  </a:schemeClr>
                </a:solidFill>
                <a:latin typeface="Times New Roman"/>
                <a:ea typeface="Batang"/>
              </a:rPr>
              <a:t>Myung</a:t>
            </a:r>
            <a:r>
              <a:rPr lang="es-ES" sz="1200" dirty="0" smtClean="0">
                <a:solidFill>
                  <a:schemeClr val="tx2">
                    <a:lumMod val="10000"/>
                  </a:schemeClr>
                </a:solidFill>
                <a:latin typeface="Times New Roman"/>
                <a:ea typeface="Batang"/>
              </a:rPr>
              <a:t> </a:t>
            </a:r>
            <a:r>
              <a:rPr lang="es-ES" sz="1200" dirty="0" err="1" smtClean="0">
                <a:solidFill>
                  <a:schemeClr val="tx2">
                    <a:lumMod val="10000"/>
                  </a:schemeClr>
                </a:solidFill>
                <a:latin typeface="Times New Roman"/>
                <a:ea typeface="Batang"/>
              </a:rPr>
              <a:t>Moon</a:t>
            </a:r>
            <a:r>
              <a:rPr lang="es-ES" sz="1200" dirty="0" smtClean="0">
                <a:solidFill>
                  <a:schemeClr val="tx2">
                    <a:lumMod val="10000"/>
                  </a:schemeClr>
                </a:solidFill>
                <a:latin typeface="Times New Roman"/>
                <a:ea typeface="Batang"/>
              </a:rPr>
              <a:t>, </a:t>
            </a:r>
            <a:r>
              <a:rPr lang="es-ES" sz="1200" i="1" dirty="0" smtClean="0">
                <a:solidFill>
                  <a:schemeClr val="tx2">
                    <a:lumMod val="10000"/>
                  </a:schemeClr>
                </a:solidFill>
                <a:latin typeface="Times New Roman"/>
                <a:ea typeface="Batang"/>
              </a:rPr>
              <a:t>Selecciones de charlas</a:t>
            </a:r>
            <a:r>
              <a:rPr lang="es-ES" sz="1200" dirty="0" smtClean="0">
                <a:solidFill>
                  <a:schemeClr val="tx2">
                    <a:lumMod val="10000"/>
                  </a:schemeClr>
                </a:solidFill>
                <a:latin typeface="Times New Roman"/>
                <a:ea typeface="Batang"/>
              </a:rPr>
              <a:t>, Seúl, </a:t>
            </a:r>
            <a:r>
              <a:rPr lang="es-ES" sz="1200" dirty="0" err="1" smtClean="0">
                <a:solidFill>
                  <a:schemeClr val="tx2">
                    <a:lumMod val="10000"/>
                  </a:schemeClr>
                </a:solidFill>
                <a:latin typeface="Times New Roman"/>
                <a:ea typeface="Batang"/>
              </a:rPr>
              <a:t>HSA-UWC</a:t>
            </a:r>
            <a:r>
              <a:rPr lang="es-ES" sz="1200" dirty="0" smtClean="0">
                <a:solidFill>
                  <a:schemeClr val="tx2">
                    <a:lumMod val="10000"/>
                  </a:schemeClr>
                </a:solidFill>
                <a:latin typeface="Times New Roman"/>
                <a:ea typeface="Batang"/>
              </a:rPr>
              <a:t>, 127: 010, (1 de mayo de 1983).</a:t>
            </a:r>
            <a:endParaRPr lang="es-ES" dirty="0" smtClean="0">
              <a:solidFill>
                <a:schemeClr val="tx2">
                  <a:lumMod val="1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74</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fontAlgn="base" hangingPunct="0">
              <a:spcAft>
                <a:spcPts val="600"/>
              </a:spcAft>
            </a:pPr>
            <a:r>
              <a:rPr lang="es-ES" b="1" dirty="0" smtClean="0">
                <a:solidFill>
                  <a:schemeClr val="tx2">
                    <a:lumMod val="10000"/>
                  </a:schemeClr>
                </a:solidFill>
                <a:ea typeface="Batang"/>
              </a:rPr>
              <a:t>A. Wilson, ed., </a:t>
            </a:r>
            <a:r>
              <a:rPr lang="es-ES" b="1" dirty="0" err="1" smtClean="0">
                <a:solidFill>
                  <a:schemeClr val="tx2">
                    <a:lumMod val="10000"/>
                  </a:schemeClr>
                </a:solidFill>
                <a:ea typeface="Batang"/>
              </a:rPr>
              <a:t>World</a:t>
            </a:r>
            <a:r>
              <a:rPr lang="es-ES" b="1" dirty="0" smtClean="0">
                <a:solidFill>
                  <a:schemeClr val="tx2">
                    <a:lumMod val="10000"/>
                  </a:schemeClr>
                </a:solidFill>
                <a:ea typeface="Batang"/>
              </a:rPr>
              <a:t> </a:t>
            </a:r>
            <a:r>
              <a:rPr lang="es-ES" b="1" dirty="0" err="1" smtClean="0">
                <a:solidFill>
                  <a:schemeClr val="tx2">
                    <a:lumMod val="10000"/>
                  </a:schemeClr>
                </a:solidFill>
                <a:ea typeface="Batang"/>
              </a:rPr>
              <a:t>Scripture</a:t>
            </a:r>
            <a:r>
              <a:rPr lang="es-ES" b="1" dirty="0" smtClean="0">
                <a:solidFill>
                  <a:schemeClr val="tx2">
                    <a:lumMod val="10000"/>
                  </a:schemeClr>
                </a:solidFill>
                <a:ea typeface="Batang"/>
              </a:rPr>
              <a:t>, </a:t>
            </a:r>
            <a:r>
              <a:rPr lang="es-ES" b="1" dirty="0" err="1" smtClean="0">
                <a:solidFill>
                  <a:schemeClr val="tx2">
                    <a:lumMod val="10000"/>
                  </a:schemeClr>
                </a:solidFill>
                <a:ea typeface="Batang"/>
              </a:rPr>
              <a:t>Parangon</a:t>
            </a:r>
            <a:r>
              <a:rPr lang="es-ES" b="1" dirty="0" smtClean="0">
                <a:solidFill>
                  <a:schemeClr val="tx2">
                    <a:lumMod val="10000"/>
                  </a:schemeClr>
                </a:solidFill>
                <a:ea typeface="Batang"/>
              </a:rPr>
              <a:t> </a:t>
            </a:r>
            <a:r>
              <a:rPr lang="es-ES" b="1" dirty="0" err="1" smtClean="0">
                <a:solidFill>
                  <a:schemeClr val="tx2">
                    <a:lumMod val="10000"/>
                  </a:schemeClr>
                </a:solidFill>
                <a:ea typeface="Batang"/>
              </a:rPr>
              <a:t>House</a:t>
            </a:r>
            <a:r>
              <a:rPr lang="es-ES" b="1" dirty="0" smtClean="0">
                <a:solidFill>
                  <a:schemeClr val="tx2">
                    <a:lumMod val="10000"/>
                  </a:schemeClr>
                </a:solidFill>
                <a:ea typeface="Batang"/>
              </a:rPr>
              <a:t>, New York, 1991, p. 171.</a:t>
            </a:r>
          </a:p>
          <a:p>
            <a:pPr marL="180340" indent="180340" algn="just" fontAlgn="base" hangingPunct="0">
              <a:spcAft>
                <a:spcPts val="600"/>
              </a:spcAft>
            </a:pPr>
            <a:r>
              <a:rPr lang="es-ES" b="1" dirty="0" err="1" smtClean="0">
                <a:solidFill>
                  <a:schemeClr val="tx2">
                    <a:lumMod val="10000"/>
                  </a:schemeClr>
                </a:solidFill>
                <a:ea typeface="Batang"/>
              </a:rPr>
              <a:t>The</a:t>
            </a:r>
            <a:r>
              <a:rPr lang="es-ES" b="1" dirty="0" smtClean="0">
                <a:solidFill>
                  <a:schemeClr val="tx2">
                    <a:lumMod val="10000"/>
                  </a:schemeClr>
                </a:solidFill>
                <a:ea typeface="Batang"/>
              </a:rPr>
              <a:t> </a:t>
            </a:r>
            <a:r>
              <a:rPr lang="es-ES" b="1" dirty="0" err="1" smtClean="0">
                <a:solidFill>
                  <a:schemeClr val="tx2">
                    <a:lumMod val="10000"/>
                  </a:schemeClr>
                </a:solidFill>
                <a:ea typeface="Batang"/>
              </a:rPr>
              <a:t>Upanishads</a:t>
            </a:r>
            <a:r>
              <a:rPr lang="es-ES" b="1" dirty="0" smtClean="0">
                <a:solidFill>
                  <a:schemeClr val="tx2">
                    <a:lumMod val="10000"/>
                  </a:schemeClr>
                </a:solidFill>
                <a:ea typeface="Batang"/>
              </a:rPr>
              <a:t>, </a:t>
            </a:r>
            <a:r>
              <a:rPr lang="es-ES" b="1" dirty="0" err="1" smtClean="0">
                <a:solidFill>
                  <a:schemeClr val="tx2">
                    <a:lumMod val="10000"/>
                  </a:schemeClr>
                </a:solidFill>
                <a:ea typeface="Batang"/>
              </a:rPr>
              <a:t>Sacred</a:t>
            </a:r>
            <a:r>
              <a:rPr lang="es-ES" b="1" dirty="0" smtClean="0">
                <a:solidFill>
                  <a:schemeClr val="tx2">
                    <a:lumMod val="10000"/>
                  </a:schemeClr>
                </a:solidFill>
                <a:ea typeface="Batang"/>
              </a:rPr>
              <a:t> </a:t>
            </a:r>
            <a:r>
              <a:rPr lang="es-ES" b="1" dirty="0" err="1" smtClean="0">
                <a:solidFill>
                  <a:schemeClr val="tx2">
                    <a:lumMod val="10000"/>
                  </a:schemeClr>
                </a:solidFill>
                <a:ea typeface="Batang"/>
              </a:rPr>
              <a:t>Books</a:t>
            </a:r>
            <a:r>
              <a:rPr lang="es-ES" b="1" dirty="0" smtClean="0">
                <a:solidFill>
                  <a:schemeClr val="tx2">
                    <a:lumMod val="10000"/>
                  </a:schemeClr>
                </a:solidFill>
                <a:ea typeface="Batang"/>
              </a:rPr>
              <a:t> of </a:t>
            </a:r>
            <a:r>
              <a:rPr lang="es-ES" b="1" dirty="0" err="1" smtClean="0">
                <a:solidFill>
                  <a:schemeClr val="tx2">
                    <a:lumMod val="10000"/>
                  </a:schemeClr>
                </a:solidFill>
                <a:ea typeface="Batang"/>
              </a:rPr>
              <a:t>the</a:t>
            </a:r>
            <a:r>
              <a:rPr lang="es-ES" b="1" dirty="0" smtClean="0">
                <a:solidFill>
                  <a:schemeClr val="tx2">
                    <a:lumMod val="10000"/>
                  </a:schemeClr>
                </a:solidFill>
                <a:ea typeface="Batang"/>
              </a:rPr>
              <a:t> East, vols. 15, </a:t>
            </a:r>
            <a:r>
              <a:rPr lang="es-ES" b="1" dirty="0" err="1" smtClean="0">
                <a:solidFill>
                  <a:schemeClr val="tx2">
                    <a:lumMod val="10000"/>
                  </a:schemeClr>
                </a:solidFill>
                <a:ea typeface="Batang"/>
              </a:rPr>
              <a:t>Clarenton</a:t>
            </a:r>
            <a:r>
              <a:rPr lang="es-ES" b="1" dirty="0" smtClean="0">
                <a:solidFill>
                  <a:schemeClr val="tx2">
                    <a:lumMod val="10000"/>
                  </a:schemeClr>
                </a:solidFill>
                <a:ea typeface="Batang"/>
              </a:rPr>
              <a:t> </a:t>
            </a:r>
            <a:r>
              <a:rPr lang="es-ES" b="1" dirty="0" err="1" smtClean="0">
                <a:solidFill>
                  <a:schemeClr val="tx2">
                    <a:lumMod val="10000"/>
                  </a:schemeClr>
                </a:solidFill>
                <a:ea typeface="Batang"/>
              </a:rPr>
              <a:t>Press</a:t>
            </a:r>
            <a:r>
              <a:rPr lang="es-ES" b="1" dirty="0" smtClean="0">
                <a:solidFill>
                  <a:schemeClr val="tx2">
                    <a:lumMod val="10000"/>
                  </a:schemeClr>
                </a:solidFill>
                <a:ea typeface="Batang"/>
              </a:rPr>
              <a:t>, Oxford, 1879. </a:t>
            </a:r>
          </a:p>
          <a:p>
            <a:pPr marL="180340" indent="180340" algn="just" fontAlgn="base" hangingPunct="0">
              <a:spcAft>
                <a:spcPts val="600"/>
              </a:spcAft>
            </a:pPr>
            <a:r>
              <a:rPr lang="es-ES" b="1" dirty="0" smtClean="0">
                <a:solidFill>
                  <a:schemeClr val="tx2">
                    <a:lumMod val="10000"/>
                  </a:schemeClr>
                </a:solidFill>
                <a:ea typeface="Batang"/>
              </a:rPr>
              <a:t>Biblia del Peregrino, Ediciones Mensajero, Bilbao, 1995.</a:t>
            </a: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75</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n-GB" sz="1200" dirty="0" smtClean="0">
                <a:solidFill>
                  <a:schemeClr val="bg2">
                    <a:lumMod val="50000"/>
                  </a:schemeClr>
                </a:solidFill>
                <a:latin typeface="Times New Roman"/>
                <a:ea typeface="Batang"/>
              </a:rPr>
              <a:t>A. Wilson, ed., </a:t>
            </a:r>
            <a:r>
              <a:rPr lang="en-GB" sz="1200" i="1" dirty="0" smtClean="0">
                <a:solidFill>
                  <a:schemeClr val="bg2">
                    <a:lumMod val="50000"/>
                  </a:schemeClr>
                </a:solidFill>
                <a:latin typeface="Times New Roman"/>
                <a:ea typeface="Batang"/>
              </a:rPr>
              <a:t>World Scripture,</a:t>
            </a:r>
            <a:r>
              <a:rPr lang="en-GB" sz="1800" dirty="0" smtClean="0">
                <a:solidFill>
                  <a:schemeClr val="bg2">
                    <a:lumMod val="50000"/>
                  </a:schemeClr>
                </a:solidFill>
                <a:latin typeface="Arial"/>
                <a:ea typeface="Batang"/>
              </a:rPr>
              <a:t> </a:t>
            </a:r>
            <a:r>
              <a:rPr lang="en-GB" sz="1200" i="1" dirty="0" smtClean="0">
                <a:solidFill>
                  <a:schemeClr val="bg2">
                    <a:lumMod val="50000"/>
                  </a:schemeClr>
                </a:solidFill>
                <a:latin typeface="Times New Roman"/>
                <a:ea typeface="Batang"/>
              </a:rPr>
              <a:t>A Comparative Anthology of Sacred Texts</a:t>
            </a:r>
            <a:r>
              <a:rPr lang="en-GB" sz="1200" dirty="0" smtClean="0">
                <a:solidFill>
                  <a:schemeClr val="bg2">
                    <a:lumMod val="50000"/>
                  </a:schemeClr>
                </a:solidFill>
                <a:latin typeface="Times New Roman"/>
                <a:ea typeface="Batang"/>
              </a:rPr>
              <a:t>, </a:t>
            </a:r>
            <a:r>
              <a:rPr lang="en-GB" sz="1200" dirty="0" err="1" smtClean="0">
                <a:solidFill>
                  <a:schemeClr val="bg2">
                    <a:lumMod val="50000"/>
                  </a:schemeClr>
                </a:solidFill>
                <a:latin typeface="Times New Roman"/>
                <a:ea typeface="Batang"/>
              </a:rPr>
              <a:t>Parangon</a:t>
            </a:r>
            <a:r>
              <a:rPr lang="en-GB" sz="1200" dirty="0" smtClean="0">
                <a:solidFill>
                  <a:schemeClr val="bg2">
                    <a:lumMod val="50000"/>
                  </a:schemeClr>
                </a:solidFill>
                <a:latin typeface="Times New Roman"/>
                <a:ea typeface="Batang"/>
              </a:rPr>
              <a:t> House, New York, 1991, p. 171.</a:t>
            </a:r>
            <a:endParaRPr lang="es-ES" dirty="0" smtClean="0">
              <a:solidFill>
                <a:schemeClr val="bg2">
                  <a:lumMod val="50000"/>
                </a:schemeClr>
              </a:solidFill>
              <a:latin typeface="Times New Roman"/>
              <a:ea typeface="Batang"/>
            </a:endParaRPr>
          </a:p>
          <a:p>
            <a:pPr marL="180340" indent="-180340">
              <a:spcAft>
                <a:spcPts val="0"/>
              </a:spcAft>
            </a:pPr>
            <a:r>
              <a:rPr lang="es-ES" sz="1200" dirty="0" err="1" smtClean="0">
                <a:solidFill>
                  <a:schemeClr val="bg2">
                    <a:lumMod val="50000"/>
                  </a:schemeClr>
                </a:solidFill>
                <a:latin typeface="Times New Roman"/>
                <a:ea typeface="Batang"/>
              </a:rPr>
              <a:t>Sun</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Myung</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Moon</a:t>
            </a:r>
            <a:r>
              <a:rPr lang="es-ES" sz="1200" dirty="0" smtClean="0">
                <a:solidFill>
                  <a:schemeClr val="bg2">
                    <a:lumMod val="50000"/>
                  </a:schemeClr>
                </a:solidFill>
                <a:latin typeface="Times New Roman"/>
                <a:ea typeface="Batang"/>
              </a:rPr>
              <a:t>, </a:t>
            </a:r>
            <a:r>
              <a:rPr lang="es-ES" sz="1200" i="1" dirty="0" smtClean="0">
                <a:solidFill>
                  <a:schemeClr val="bg2">
                    <a:lumMod val="50000"/>
                  </a:schemeClr>
                </a:solidFill>
                <a:latin typeface="Times New Roman"/>
                <a:ea typeface="Batang"/>
              </a:rPr>
              <a:t>Selecciones de charlas</a:t>
            </a:r>
            <a:r>
              <a:rPr lang="es-ES" sz="1200" dirty="0" smtClean="0">
                <a:solidFill>
                  <a:schemeClr val="bg2">
                    <a:lumMod val="50000"/>
                  </a:schemeClr>
                </a:solidFill>
                <a:latin typeface="Times New Roman"/>
                <a:ea typeface="Batang"/>
              </a:rPr>
              <a:t>, Seúl, </a:t>
            </a:r>
            <a:r>
              <a:rPr lang="es-ES" sz="1200" dirty="0" err="1" smtClean="0">
                <a:solidFill>
                  <a:schemeClr val="bg2">
                    <a:lumMod val="50000"/>
                  </a:schemeClr>
                </a:solidFill>
                <a:latin typeface="Times New Roman"/>
                <a:ea typeface="Batang"/>
              </a:rPr>
              <a:t>HSA-UWC</a:t>
            </a:r>
            <a:r>
              <a:rPr lang="es-ES" sz="1200" dirty="0" smtClean="0">
                <a:solidFill>
                  <a:schemeClr val="bg2">
                    <a:lumMod val="50000"/>
                  </a:schemeClr>
                </a:solidFill>
                <a:latin typeface="Times New Roman"/>
                <a:ea typeface="Batang"/>
              </a:rPr>
              <a:t>, 35: 241, (19 de octubre de 1970).</a:t>
            </a:r>
            <a:endParaRPr lang="es-ES" dirty="0" smtClean="0">
              <a:solidFill>
                <a:schemeClr val="bg2">
                  <a:lumMod val="50000"/>
                </a:schemeClr>
              </a:solidFill>
              <a:latin typeface="Times New Roman"/>
              <a:ea typeface="Batang"/>
            </a:endParaRPr>
          </a:p>
          <a:p>
            <a:pPr marL="180340" indent="-180340" algn="just">
              <a:spcAft>
                <a:spcPts val="0"/>
              </a:spcAft>
            </a:pPr>
            <a:r>
              <a:rPr lang="es-ES" sz="1200" dirty="0" smtClean="0">
                <a:solidFill>
                  <a:schemeClr val="bg2">
                    <a:lumMod val="50000"/>
                  </a:schemeClr>
                </a:solidFill>
                <a:latin typeface="Times New Roman"/>
                <a:ea typeface="Times New Roman"/>
              </a:rPr>
              <a:t>Valerio Máximo 5, 4, 7, cit. en </a:t>
            </a:r>
            <a:r>
              <a:rPr lang="es-ES" sz="1200" i="1" dirty="0" smtClean="0">
                <a:solidFill>
                  <a:schemeClr val="bg2">
                    <a:lumMod val="50000"/>
                  </a:schemeClr>
                </a:solidFill>
                <a:latin typeface="Times New Roman"/>
                <a:ea typeface="Times New Roman"/>
              </a:rPr>
              <a:t>Aurea Dicta. Dichos y proverbios del mundo clásico, </a:t>
            </a:r>
            <a:r>
              <a:rPr lang="es-ES" sz="1200" dirty="0" smtClean="0">
                <a:solidFill>
                  <a:schemeClr val="bg2">
                    <a:lumMod val="50000"/>
                  </a:schemeClr>
                </a:solidFill>
                <a:latin typeface="Times New Roman"/>
                <a:ea typeface="Times New Roman"/>
              </a:rPr>
              <a:t>Selección de </a:t>
            </a:r>
            <a:r>
              <a:rPr lang="es-ES" sz="1200" dirty="0" err="1" smtClean="0">
                <a:solidFill>
                  <a:schemeClr val="bg2">
                    <a:lumMod val="50000"/>
                  </a:schemeClr>
                </a:solidFill>
                <a:latin typeface="Times New Roman"/>
                <a:ea typeface="Times New Roman"/>
              </a:rPr>
              <a:t>Eduard</a:t>
            </a:r>
            <a:r>
              <a:rPr lang="es-ES" sz="1200" dirty="0" smtClean="0">
                <a:solidFill>
                  <a:schemeClr val="bg2">
                    <a:lumMod val="50000"/>
                  </a:schemeClr>
                </a:solidFill>
                <a:latin typeface="Times New Roman"/>
                <a:ea typeface="Times New Roman"/>
              </a:rPr>
              <a:t> </a:t>
            </a:r>
            <a:r>
              <a:rPr lang="es-ES" sz="1200" dirty="0" err="1" smtClean="0">
                <a:solidFill>
                  <a:schemeClr val="bg2">
                    <a:lumMod val="50000"/>
                  </a:schemeClr>
                </a:solidFill>
                <a:latin typeface="Times New Roman"/>
                <a:ea typeface="Times New Roman"/>
              </a:rPr>
              <a:t>Valentí</a:t>
            </a:r>
            <a:r>
              <a:rPr lang="es-ES" sz="1200" dirty="0" smtClean="0">
                <a:solidFill>
                  <a:schemeClr val="bg2">
                    <a:lumMod val="50000"/>
                  </a:schemeClr>
                </a:solidFill>
                <a:latin typeface="Times New Roman"/>
                <a:ea typeface="Times New Roman"/>
              </a:rPr>
              <a:t>, Crítica, Barcelona, 1987, p. 344.</a:t>
            </a:r>
            <a:endParaRPr lang="es-ES" sz="2000" dirty="0" smtClean="0">
              <a:solidFill>
                <a:schemeClr val="bg2">
                  <a:lumMod val="50000"/>
                </a:schemeClr>
              </a:solidFill>
              <a:latin typeface="Times New Roman"/>
              <a:ea typeface="Times New Roman"/>
            </a:endParaRPr>
          </a:p>
          <a:p>
            <a:pPr marL="180340" indent="-180340" algn="just">
              <a:spcAft>
                <a:spcPts val="0"/>
              </a:spcAft>
            </a:pPr>
            <a:r>
              <a:rPr lang="es-ES" sz="1200" dirty="0" smtClean="0">
                <a:solidFill>
                  <a:schemeClr val="bg2">
                    <a:lumMod val="50000"/>
                  </a:schemeClr>
                </a:solidFill>
                <a:latin typeface="Times New Roman"/>
                <a:ea typeface="Times New Roman"/>
              </a:rPr>
              <a:t>Cicerón, </a:t>
            </a:r>
            <a:r>
              <a:rPr lang="es-ES" sz="1200" i="1" dirty="0" smtClean="0">
                <a:solidFill>
                  <a:schemeClr val="bg2">
                    <a:lumMod val="50000"/>
                  </a:schemeClr>
                </a:solidFill>
                <a:latin typeface="Times New Roman"/>
                <a:ea typeface="Times New Roman"/>
              </a:rPr>
              <a:t>Pro </a:t>
            </a:r>
            <a:r>
              <a:rPr lang="es-ES" sz="1200" i="1" dirty="0" err="1" smtClean="0">
                <a:solidFill>
                  <a:schemeClr val="bg2">
                    <a:lumMod val="50000"/>
                  </a:schemeClr>
                </a:solidFill>
                <a:latin typeface="Times New Roman"/>
                <a:ea typeface="Times New Roman"/>
              </a:rPr>
              <a:t>Plancio</a:t>
            </a:r>
            <a:r>
              <a:rPr lang="es-ES" sz="1200" dirty="0" smtClean="0">
                <a:solidFill>
                  <a:schemeClr val="bg2">
                    <a:lumMod val="50000"/>
                  </a:schemeClr>
                </a:solidFill>
                <a:latin typeface="Times New Roman"/>
                <a:ea typeface="Times New Roman"/>
              </a:rPr>
              <a:t>, 20, cit. en F. </a:t>
            </a:r>
            <a:r>
              <a:rPr lang="es-ES" sz="1200" dirty="0" err="1" smtClean="0">
                <a:solidFill>
                  <a:schemeClr val="bg2">
                    <a:lumMod val="50000"/>
                  </a:schemeClr>
                </a:solidFill>
                <a:latin typeface="Times New Roman"/>
                <a:ea typeface="Times New Roman"/>
              </a:rPr>
              <a:t>Palazzi</a:t>
            </a:r>
            <a:r>
              <a:rPr lang="es-ES" sz="1200" dirty="0" smtClean="0">
                <a:solidFill>
                  <a:schemeClr val="bg2">
                    <a:lumMod val="50000"/>
                  </a:schemeClr>
                </a:solidFill>
                <a:latin typeface="Times New Roman"/>
                <a:ea typeface="Times New Roman"/>
              </a:rPr>
              <a:t> y S.S. </a:t>
            </a:r>
            <a:r>
              <a:rPr lang="es-ES" sz="1200" dirty="0" err="1" smtClean="0">
                <a:solidFill>
                  <a:schemeClr val="bg2">
                    <a:lumMod val="50000"/>
                  </a:schemeClr>
                </a:solidFill>
                <a:latin typeface="Times New Roman"/>
                <a:ea typeface="Times New Roman"/>
              </a:rPr>
              <a:t>Filippi</a:t>
            </a:r>
            <a:r>
              <a:rPr lang="es-ES" sz="1200" dirty="0" smtClean="0">
                <a:solidFill>
                  <a:schemeClr val="bg2">
                    <a:lumMod val="50000"/>
                  </a:schemeClr>
                </a:solidFill>
                <a:latin typeface="Times New Roman"/>
                <a:ea typeface="Times New Roman"/>
              </a:rPr>
              <a:t>, </a:t>
            </a:r>
            <a:r>
              <a:rPr lang="es-ES" sz="1200" i="1" dirty="0" smtClean="0">
                <a:solidFill>
                  <a:schemeClr val="bg2">
                    <a:lumMod val="50000"/>
                  </a:schemeClr>
                </a:solidFill>
                <a:latin typeface="Times New Roman"/>
                <a:ea typeface="Times New Roman"/>
              </a:rPr>
              <a:t>El libro de los mil sabios</a:t>
            </a:r>
            <a:r>
              <a:rPr lang="es-ES" sz="1200" dirty="0" smtClean="0">
                <a:solidFill>
                  <a:schemeClr val="bg2">
                    <a:lumMod val="50000"/>
                  </a:schemeClr>
                </a:solidFill>
                <a:latin typeface="Times New Roman"/>
                <a:ea typeface="Times New Roman"/>
              </a:rPr>
              <a:t>, </a:t>
            </a:r>
            <a:r>
              <a:rPr lang="es-ES" sz="1200" dirty="0" err="1" smtClean="0">
                <a:solidFill>
                  <a:schemeClr val="bg2">
                    <a:lumMod val="50000"/>
                  </a:schemeClr>
                </a:solidFill>
                <a:latin typeface="Times New Roman"/>
                <a:ea typeface="Times New Roman"/>
              </a:rPr>
              <a:t>Dossat</a:t>
            </a:r>
            <a:r>
              <a:rPr lang="es-ES" sz="1200" dirty="0" smtClean="0">
                <a:solidFill>
                  <a:schemeClr val="bg2">
                    <a:lumMod val="50000"/>
                  </a:schemeClr>
                </a:solidFill>
                <a:latin typeface="Times New Roman"/>
                <a:ea typeface="Times New Roman"/>
              </a:rPr>
              <a:t> 2000, Madrid, 1995, c. 3494, p. 469.</a:t>
            </a:r>
            <a:endParaRPr lang="es-ES" sz="2000" dirty="0" smtClean="0">
              <a:solidFill>
                <a:schemeClr val="bg2">
                  <a:lumMod val="50000"/>
                </a:schemeClr>
              </a:solidFill>
              <a:latin typeface="Times New Roman"/>
              <a:ea typeface="Times New Roman"/>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76</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n-GB" sz="1200" dirty="0" err="1" smtClean="0">
                <a:solidFill>
                  <a:schemeClr val="bg2">
                    <a:lumMod val="50000"/>
                  </a:schemeClr>
                </a:solidFill>
                <a:latin typeface="Times New Roman"/>
                <a:ea typeface="Batang"/>
              </a:rPr>
              <a:t>Raimundo</a:t>
            </a:r>
            <a:r>
              <a:rPr lang="en-GB" sz="1200" dirty="0" smtClean="0">
                <a:solidFill>
                  <a:schemeClr val="bg2">
                    <a:lumMod val="50000"/>
                  </a:schemeClr>
                </a:solidFill>
                <a:latin typeface="Times New Roman"/>
                <a:ea typeface="Batang"/>
              </a:rPr>
              <a:t> </a:t>
            </a:r>
            <a:r>
              <a:rPr lang="en-GB" sz="1200" dirty="0" err="1" smtClean="0">
                <a:solidFill>
                  <a:schemeClr val="bg2">
                    <a:lumMod val="50000"/>
                  </a:schemeClr>
                </a:solidFill>
                <a:latin typeface="Times New Roman"/>
                <a:ea typeface="Batang"/>
              </a:rPr>
              <a:t>Panikkar</a:t>
            </a:r>
            <a:r>
              <a:rPr lang="en-GB" sz="1200" dirty="0" smtClean="0">
                <a:solidFill>
                  <a:schemeClr val="bg2">
                    <a:lumMod val="50000"/>
                  </a:schemeClr>
                </a:solidFill>
                <a:latin typeface="Times New Roman"/>
                <a:ea typeface="Batang"/>
              </a:rPr>
              <a:t>, ed.,</a:t>
            </a:r>
            <a:r>
              <a:rPr lang="en-GB" sz="1200" i="1" dirty="0" smtClean="0">
                <a:solidFill>
                  <a:schemeClr val="bg2">
                    <a:lumMod val="50000"/>
                  </a:schemeClr>
                </a:solidFill>
                <a:latin typeface="Times New Roman"/>
                <a:ea typeface="Batang"/>
              </a:rPr>
              <a:t> The Vedic Experience</a:t>
            </a:r>
            <a:r>
              <a:rPr lang="en-GB" sz="1200" dirty="0" smtClean="0">
                <a:solidFill>
                  <a:schemeClr val="bg2">
                    <a:lumMod val="50000"/>
                  </a:schemeClr>
                </a:solidFill>
                <a:latin typeface="Times New Roman"/>
                <a:ea typeface="Batang"/>
              </a:rPr>
              <a:t>, University of California Press, Berkeley, 1977.</a:t>
            </a:r>
            <a:endParaRPr lang="es-ES" dirty="0" smtClean="0">
              <a:solidFill>
                <a:schemeClr val="bg2">
                  <a:lumMod val="50000"/>
                </a:schemeClr>
              </a:solidFill>
              <a:latin typeface="Times New Roman"/>
              <a:ea typeface="Batang"/>
            </a:endParaRPr>
          </a:p>
          <a:p>
            <a:pPr marL="180340" indent="-180340">
              <a:spcAft>
                <a:spcPts val="0"/>
              </a:spcAft>
            </a:pPr>
            <a:r>
              <a:rPr lang="es-ES" sz="1200" dirty="0" err="1" smtClean="0">
                <a:solidFill>
                  <a:schemeClr val="bg2">
                    <a:lumMod val="50000"/>
                  </a:schemeClr>
                </a:solidFill>
                <a:latin typeface="Times New Roman"/>
                <a:ea typeface="Batang"/>
              </a:rPr>
              <a:t>Sun</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Myung</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Moon</a:t>
            </a:r>
            <a:r>
              <a:rPr lang="es-ES" sz="1200" dirty="0" smtClean="0">
                <a:solidFill>
                  <a:schemeClr val="bg2">
                    <a:lumMod val="50000"/>
                  </a:schemeClr>
                </a:solidFill>
                <a:latin typeface="Times New Roman"/>
                <a:ea typeface="Batang"/>
              </a:rPr>
              <a:t>, </a:t>
            </a:r>
            <a:r>
              <a:rPr lang="es-ES" sz="1200" i="1" dirty="0" smtClean="0">
                <a:solidFill>
                  <a:schemeClr val="bg2">
                    <a:lumMod val="50000"/>
                  </a:schemeClr>
                </a:solidFill>
                <a:latin typeface="Times New Roman"/>
                <a:ea typeface="Batang"/>
              </a:rPr>
              <a:t>Selecciones de charlas</a:t>
            </a:r>
            <a:r>
              <a:rPr lang="es-ES" sz="1200" dirty="0" smtClean="0">
                <a:solidFill>
                  <a:schemeClr val="bg2">
                    <a:lumMod val="50000"/>
                  </a:schemeClr>
                </a:solidFill>
                <a:latin typeface="Times New Roman"/>
                <a:ea typeface="Batang"/>
              </a:rPr>
              <a:t>, Seúl, </a:t>
            </a:r>
            <a:r>
              <a:rPr lang="es-ES" sz="1200" dirty="0" err="1" smtClean="0">
                <a:solidFill>
                  <a:schemeClr val="bg2">
                    <a:lumMod val="50000"/>
                  </a:schemeClr>
                </a:solidFill>
                <a:latin typeface="Times New Roman"/>
                <a:ea typeface="Batang"/>
              </a:rPr>
              <a:t>HSA-UWC</a:t>
            </a:r>
            <a:r>
              <a:rPr lang="es-ES" sz="1200" dirty="0" smtClean="0">
                <a:solidFill>
                  <a:schemeClr val="bg2">
                    <a:lumMod val="50000"/>
                  </a:schemeClr>
                </a:solidFill>
                <a:latin typeface="Times New Roman"/>
                <a:ea typeface="Batang"/>
              </a:rPr>
              <a:t>, 26: 154, (25 de octubre de 1969).</a:t>
            </a:r>
            <a:endParaRPr lang="es-ES" dirty="0" smtClean="0">
              <a:solidFill>
                <a:schemeClr val="bg2">
                  <a:lumMod val="50000"/>
                </a:schemeClr>
              </a:solidFill>
              <a:latin typeface="Times New Roman"/>
              <a:ea typeface="Batang"/>
            </a:endParaRPr>
          </a:p>
          <a:p>
            <a:pPr marL="180340" indent="-180340" algn="just">
              <a:spcAft>
                <a:spcPts val="0"/>
              </a:spcAft>
            </a:pPr>
            <a:r>
              <a:rPr lang="es-MX" sz="1200" dirty="0" smtClean="0">
                <a:solidFill>
                  <a:schemeClr val="bg2">
                    <a:lumMod val="50000"/>
                  </a:schemeClr>
                </a:solidFill>
                <a:latin typeface="Times New Roman"/>
                <a:ea typeface="Batang"/>
              </a:rPr>
              <a:t>Confucio, </a:t>
            </a:r>
            <a:r>
              <a:rPr lang="es-ES" sz="1200" dirty="0" smtClean="0">
                <a:solidFill>
                  <a:schemeClr val="bg2">
                    <a:lumMod val="50000"/>
                  </a:schemeClr>
                </a:solidFill>
                <a:latin typeface="Times New Roman"/>
                <a:ea typeface="Batang"/>
              </a:rPr>
              <a:t>El Justo Medio, XV, </a:t>
            </a:r>
            <a:r>
              <a:rPr lang="es-MX" sz="1200" i="1" dirty="0" smtClean="0">
                <a:solidFill>
                  <a:schemeClr val="bg2">
                    <a:lumMod val="50000"/>
                  </a:schemeClr>
                </a:solidFill>
                <a:latin typeface="Times New Roman"/>
                <a:ea typeface="Batang"/>
              </a:rPr>
              <a:t>Los cuatro libros</a:t>
            </a:r>
            <a:r>
              <a:rPr lang="es-MX" sz="1200" dirty="0" smtClean="0">
                <a:solidFill>
                  <a:schemeClr val="bg2">
                    <a:lumMod val="50000"/>
                  </a:schemeClr>
                </a:solidFill>
                <a:latin typeface="Times New Roman"/>
                <a:ea typeface="Batang"/>
              </a:rPr>
              <a:t>, Alfaguara, Madrid, 1981.</a:t>
            </a:r>
            <a:endParaRPr lang="es-ES" dirty="0" smtClean="0">
              <a:solidFill>
                <a:schemeClr val="bg2">
                  <a:lumMod val="5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77</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n-GB" sz="1200" i="1" dirty="0" smtClean="0">
                <a:solidFill>
                  <a:schemeClr val="bg2">
                    <a:lumMod val="50000"/>
                  </a:schemeClr>
                </a:solidFill>
                <a:latin typeface="Times New Roman"/>
                <a:ea typeface="Batang"/>
              </a:rPr>
              <a:t>The </a:t>
            </a:r>
            <a:r>
              <a:rPr lang="en-GB" sz="1200" i="1" dirty="0" err="1" smtClean="0">
                <a:solidFill>
                  <a:schemeClr val="bg2">
                    <a:lumMod val="50000"/>
                  </a:schemeClr>
                </a:solidFill>
                <a:latin typeface="Times New Roman"/>
                <a:ea typeface="Batang"/>
              </a:rPr>
              <a:t>Babilonian</a:t>
            </a:r>
            <a:r>
              <a:rPr lang="en-GB" sz="1200" i="1" dirty="0" smtClean="0">
                <a:solidFill>
                  <a:schemeClr val="bg2">
                    <a:lumMod val="50000"/>
                  </a:schemeClr>
                </a:solidFill>
                <a:latin typeface="Times New Roman"/>
                <a:ea typeface="Batang"/>
              </a:rPr>
              <a:t> Talmud</a:t>
            </a:r>
            <a:r>
              <a:rPr lang="en-GB" sz="1200" dirty="0" smtClean="0">
                <a:solidFill>
                  <a:schemeClr val="bg2">
                    <a:lumMod val="50000"/>
                  </a:schemeClr>
                </a:solidFill>
                <a:latin typeface="Times New Roman"/>
                <a:ea typeface="Batang"/>
              </a:rPr>
              <a:t>, </a:t>
            </a:r>
            <a:r>
              <a:rPr lang="en-GB" sz="1200" dirty="0" err="1" smtClean="0">
                <a:solidFill>
                  <a:schemeClr val="bg2">
                    <a:lumMod val="50000"/>
                  </a:schemeClr>
                </a:solidFill>
                <a:latin typeface="Times New Roman"/>
                <a:ea typeface="Batang"/>
              </a:rPr>
              <a:t>Socino</a:t>
            </a:r>
            <a:r>
              <a:rPr lang="en-GB" sz="1200" dirty="0" smtClean="0">
                <a:solidFill>
                  <a:schemeClr val="bg2">
                    <a:lumMod val="50000"/>
                  </a:schemeClr>
                </a:solidFill>
                <a:latin typeface="Times New Roman"/>
                <a:ea typeface="Batang"/>
              </a:rPr>
              <a:t> Press, New York, 1948.</a:t>
            </a:r>
            <a:endParaRPr lang="es-ES" dirty="0" smtClean="0">
              <a:solidFill>
                <a:schemeClr val="bg2">
                  <a:lumMod val="50000"/>
                </a:schemeClr>
              </a:solidFill>
              <a:latin typeface="Times New Roman"/>
              <a:ea typeface="Batang"/>
            </a:endParaRPr>
          </a:p>
          <a:p>
            <a:pPr marL="180340" indent="-180340" algn="just">
              <a:spcAft>
                <a:spcPts val="0"/>
              </a:spcAft>
            </a:pPr>
            <a:r>
              <a:rPr lang="es-ES" sz="1200" i="1" dirty="0" smtClean="0">
                <a:solidFill>
                  <a:schemeClr val="bg2">
                    <a:lumMod val="50000"/>
                  </a:schemeClr>
                </a:solidFill>
                <a:latin typeface="Times New Roman"/>
                <a:ea typeface="Batang"/>
              </a:rPr>
              <a:t>Biblia del Peregrino</a:t>
            </a:r>
            <a:r>
              <a:rPr lang="es-ES" sz="1200" dirty="0" smtClean="0">
                <a:solidFill>
                  <a:schemeClr val="bg2">
                    <a:lumMod val="50000"/>
                  </a:schemeClr>
                </a:solidFill>
                <a:latin typeface="Times New Roman"/>
                <a:ea typeface="Batang"/>
              </a:rPr>
              <a:t>, Ediciones Mensajero, Bilbao, 1995.</a:t>
            </a:r>
            <a:endParaRPr lang="es-ES" dirty="0" smtClean="0">
              <a:solidFill>
                <a:schemeClr val="bg2">
                  <a:lumMod val="50000"/>
                </a:schemeClr>
              </a:solidFill>
              <a:latin typeface="Times New Roman"/>
              <a:ea typeface="Batang"/>
            </a:endParaRPr>
          </a:p>
          <a:p>
            <a:pPr marL="180340" indent="-180340" algn="just">
              <a:spcAft>
                <a:spcPts val="0"/>
              </a:spcAft>
            </a:pPr>
            <a:r>
              <a:rPr lang="es-ES" sz="1200" dirty="0" smtClean="0">
                <a:solidFill>
                  <a:schemeClr val="bg2">
                    <a:lumMod val="50000"/>
                  </a:schemeClr>
                </a:solidFill>
                <a:latin typeface="Times New Roman"/>
                <a:ea typeface="Batang"/>
              </a:rPr>
              <a:t>John </a:t>
            </a:r>
            <a:r>
              <a:rPr lang="es-ES" sz="1200" dirty="0" err="1" smtClean="0">
                <a:solidFill>
                  <a:schemeClr val="bg2">
                    <a:lumMod val="50000"/>
                  </a:schemeClr>
                </a:solidFill>
                <a:latin typeface="Times New Roman"/>
                <a:ea typeface="Batang"/>
              </a:rPr>
              <a:t>Blofeld</a:t>
            </a:r>
            <a:r>
              <a:rPr lang="es-ES" sz="1200" dirty="0" smtClean="0">
                <a:solidFill>
                  <a:schemeClr val="bg2">
                    <a:lumMod val="50000"/>
                  </a:schemeClr>
                </a:solidFill>
                <a:latin typeface="Times New Roman"/>
                <a:ea typeface="Batang"/>
              </a:rPr>
              <a:t>, </a:t>
            </a:r>
            <a:r>
              <a:rPr lang="es-ES" sz="1200" i="1" dirty="0" smtClean="0">
                <a:solidFill>
                  <a:schemeClr val="bg2">
                    <a:lumMod val="50000"/>
                  </a:schemeClr>
                </a:solidFill>
                <a:latin typeface="Times New Roman"/>
                <a:ea typeface="Batang"/>
              </a:rPr>
              <a:t>I </a:t>
            </a:r>
            <a:r>
              <a:rPr lang="es-ES" sz="1200" i="1" dirty="0" err="1" smtClean="0">
                <a:solidFill>
                  <a:schemeClr val="bg2">
                    <a:lumMod val="50000"/>
                  </a:schemeClr>
                </a:solidFill>
                <a:latin typeface="Times New Roman"/>
                <a:ea typeface="Batang"/>
              </a:rPr>
              <a:t>Ching</a:t>
            </a:r>
            <a:r>
              <a:rPr lang="es-ES" sz="1200" i="1" dirty="0" smtClean="0">
                <a:solidFill>
                  <a:schemeClr val="bg2">
                    <a:lumMod val="50000"/>
                  </a:schemeClr>
                </a:solidFill>
                <a:latin typeface="Times New Roman"/>
                <a:ea typeface="Batang"/>
              </a:rPr>
              <a:t>, El Libro del Cambio</a:t>
            </a:r>
            <a:r>
              <a:rPr lang="es-ES" sz="1200" dirty="0" smtClean="0">
                <a:solidFill>
                  <a:schemeClr val="bg2">
                    <a:lumMod val="50000"/>
                  </a:schemeClr>
                </a:solidFill>
                <a:latin typeface="Times New Roman"/>
                <a:ea typeface="Batang"/>
              </a:rPr>
              <a:t>, </a:t>
            </a:r>
            <a:r>
              <a:rPr lang="es-ES" sz="1200" dirty="0" err="1" smtClean="0">
                <a:solidFill>
                  <a:schemeClr val="bg2">
                    <a:lumMod val="50000"/>
                  </a:schemeClr>
                </a:solidFill>
                <a:latin typeface="Times New Roman"/>
                <a:ea typeface="Batang"/>
              </a:rPr>
              <a:t>Edaf</a:t>
            </a:r>
            <a:r>
              <a:rPr lang="es-ES" sz="1200" dirty="0" smtClean="0">
                <a:solidFill>
                  <a:schemeClr val="bg2">
                    <a:lumMod val="50000"/>
                  </a:schemeClr>
                </a:solidFill>
                <a:latin typeface="Times New Roman"/>
                <a:ea typeface="Batang"/>
              </a:rPr>
              <a:t>, 1981.</a:t>
            </a:r>
            <a:endParaRPr lang="es-ES" dirty="0" smtClean="0">
              <a:solidFill>
                <a:schemeClr val="bg2">
                  <a:lumMod val="50000"/>
                </a:schemeClr>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78</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i="1" dirty="0" smtClean="0">
                <a:latin typeface="Times New Roman"/>
                <a:ea typeface="Batang"/>
              </a:rPr>
              <a:t>Biblia del Peregrino</a:t>
            </a:r>
            <a:r>
              <a:rPr lang="es-ES" sz="1200" dirty="0" smtClean="0">
                <a:latin typeface="Times New Roman"/>
                <a:ea typeface="Batang"/>
              </a:rPr>
              <a:t>, Ediciones Mensajero, Bilbao, 1995.</a:t>
            </a:r>
            <a:endParaRPr lang="es-ES" dirty="0" smtClean="0">
              <a:latin typeface="Times New Roman"/>
              <a:ea typeface="Batang"/>
            </a:endParaRPr>
          </a:p>
          <a:p>
            <a:pPr>
              <a:spcAft>
                <a:spcPts val="0"/>
              </a:spcAft>
            </a:pPr>
            <a:r>
              <a:rPr lang="en-GB" sz="1200" i="1" dirty="0" err="1" smtClean="0">
                <a:latin typeface="Times New Roman"/>
                <a:ea typeface="Batang"/>
              </a:rPr>
              <a:t>Ibíd</a:t>
            </a:r>
            <a:r>
              <a:rPr lang="en-GB" sz="1200" i="1" dirty="0" smtClean="0">
                <a:latin typeface="Times New Roman"/>
                <a:ea typeface="Batang"/>
              </a:rPr>
              <a:t>.</a:t>
            </a:r>
            <a:endParaRPr lang="es-ES" dirty="0" smtClean="0">
              <a:latin typeface="Times New Roman"/>
              <a:ea typeface="Batang"/>
            </a:endParaRPr>
          </a:p>
          <a:p>
            <a:pPr>
              <a:spcAft>
                <a:spcPts val="0"/>
              </a:spcAft>
            </a:pPr>
            <a:r>
              <a:rPr lang="en-GB" sz="1200" i="1" dirty="0" smtClean="0">
                <a:latin typeface="Times New Roman"/>
                <a:ea typeface="Batang"/>
              </a:rPr>
              <a:t>Sri Guru </a:t>
            </a:r>
            <a:r>
              <a:rPr lang="en-GB" sz="1200" i="1" dirty="0" err="1" smtClean="0">
                <a:latin typeface="Times New Roman"/>
                <a:ea typeface="Batang"/>
              </a:rPr>
              <a:t>Granth</a:t>
            </a:r>
            <a:r>
              <a:rPr lang="en-GB" sz="1200" i="1" dirty="0" smtClean="0">
                <a:latin typeface="Times New Roman"/>
                <a:ea typeface="Batang"/>
              </a:rPr>
              <a:t> Sahib</a:t>
            </a:r>
            <a:r>
              <a:rPr lang="en-GB" sz="1200" dirty="0" smtClean="0">
                <a:latin typeface="Times New Roman"/>
                <a:ea typeface="Batang"/>
              </a:rPr>
              <a:t>, 4 vols., Punjabi University Press, Patiala, 1984.</a:t>
            </a:r>
            <a:endParaRPr lang="es-ES" dirty="0" smtClean="0">
              <a:latin typeface="Times New Roman"/>
              <a:ea typeface="Batang"/>
            </a:endParaRPr>
          </a:p>
          <a:p>
            <a:pPr marL="180340" indent="-180340">
              <a:spcAft>
                <a:spcPts val="0"/>
              </a:spcAft>
            </a:pPr>
            <a:r>
              <a:rPr lang="es-ES" sz="1200" dirty="0" err="1" smtClean="0">
                <a:latin typeface="Times New Roman"/>
                <a:ea typeface="Batang"/>
              </a:rPr>
              <a:t>Sun</a:t>
            </a:r>
            <a:r>
              <a:rPr lang="es-ES" sz="1200" dirty="0" smtClean="0">
                <a:latin typeface="Times New Roman"/>
                <a:ea typeface="Batang"/>
              </a:rPr>
              <a:t> </a:t>
            </a:r>
            <a:r>
              <a:rPr lang="es-ES" sz="1200" dirty="0" err="1" smtClean="0">
                <a:latin typeface="Times New Roman"/>
                <a:ea typeface="Batang"/>
              </a:rPr>
              <a:t>Myung</a:t>
            </a:r>
            <a:r>
              <a:rPr lang="es-ES" sz="1200" dirty="0" smtClean="0">
                <a:latin typeface="Times New Roman"/>
                <a:ea typeface="Batang"/>
              </a:rPr>
              <a:t> </a:t>
            </a:r>
            <a:r>
              <a:rPr lang="es-ES" sz="1200" dirty="0" err="1" smtClean="0">
                <a:latin typeface="Times New Roman"/>
                <a:ea typeface="Batang"/>
              </a:rPr>
              <a:t>Moon</a:t>
            </a:r>
            <a:r>
              <a:rPr lang="es-ES" sz="1200" dirty="0" smtClean="0">
                <a:latin typeface="Times New Roman"/>
                <a:ea typeface="Batang"/>
              </a:rPr>
              <a:t>, </a:t>
            </a:r>
            <a:r>
              <a:rPr lang="es-ES" sz="1200" i="1" dirty="0" smtClean="0">
                <a:latin typeface="Times New Roman"/>
                <a:ea typeface="Batang"/>
              </a:rPr>
              <a:t>Selecciones de charlas</a:t>
            </a:r>
            <a:r>
              <a:rPr lang="es-ES" sz="1200" dirty="0" smtClean="0">
                <a:latin typeface="Times New Roman"/>
                <a:ea typeface="Batang"/>
              </a:rPr>
              <a:t>, Seúl, </a:t>
            </a:r>
            <a:r>
              <a:rPr lang="es-ES" sz="1200" dirty="0" err="1" smtClean="0">
                <a:latin typeface="Times New Roman"/>
                <a:ea typeface="Batang"/>
              </a:rPr>
              <a:t>HSA-UWC</a:t>
            </a:r>
            <a:r>
              <a:rPr lang="es-ES" sz="1200" dirty="0" smtClean="0">
                <a:latin typeface="Times New Roman"/>
                <a:ea typeface="Batang"/>
              </a:rPr>
              <a:t>, 262: 145, (23 de julio de 1994).</a:t>
            </a:r>
            <a:endParaRPr lang="es-ES" dirty="0" smtClean="0">
              <a:latin typeface="Times New Roman"/>
              <a:ea typeface="Batang"/>
            </a:endParaRPr>
          </a:p>
          <a:p>
            <a:pPr marL="180340" indent="-180340">
              <a:spcAft>
                <a:spcPts val="0"/>
              </a:spcAft>
            </a:pPr>
            <a:r>
              <a:rPr lang="en-US" sz="1200" dirty="0" smtClean="0">
                <a:latin typeface="Times New Roman"/>
                <a:ea typeface="Batang"/>
              </a:rPr>
              <a:t>Sun </a:t>
            </a:r>
            <a:r>
              <a:rPr lang="en-US" sz="1200" dirty="0" err="1" smtClean="0">
                <a:latin typeface="Times New Roman"/>
                <a:ea typeface="Batang"/>
              </a:rPr>
              <a:t>Myung</a:t>
            </a:r>
            <a:r>
              <a:rPr lang="en-US" sz="1200" dirty="0" smtClean="0">
                <a:latin typeface="Times New Roman"/>
                <a:ea typeface="Batang"/>
              </a:rPr>
              <a:t> Moon, </a:t>
            </a:r>
            <a:r>
              <a:rPr lang="en-US" sz="1200" i="1" dirty="0" smtClean="0">
                <a:latin typeface="Times New Roman"/>
                <a:ea typeface="Batang"/>
              </a:rPr>
              <a:t>Way of God’s Will </a:t>
            </a:r>
            <a:r>
              <a:rPr lang="en-US" sz="1200" dirty="0" smtClean="0">
                <a:latin typeface="Times New Roman"/>
                <a:ea typeface="Batang"/>
              </a:rPr>
              <a:t>2.3.</a:t>
            </a:r>
            <a:endParaRPr lang="es-ES" dirty="0" smtClean="0">
              <a:latin typeface="Times New Roman"/>
              <a:ea typeface="Batang"/>
            </a:endParaRPr>
          </a:p>
          <a:p>
            <a:pPr marL="180340" indent="-180340" algn="just">
              <a:spcAft>
                <a:spcPts val="0"/>
              </a:spcAft>
            </a:pPr>
            <a:r>
              <a:rPr lang="es-ES" sz="1200" i="1" dirty="0" err="1" smtClean="0">
                <a:latin typeface="Times New Roman"/>
                <a:ea typeface="Batang"/>
              </a:rPr>
              <a:t>Bhagavad</a:t>
            </a:r>
            <a:r>
              <a:rPr lang="es-ES" sz="1200" i="1" dirty="0" smtClean="0">
                <a:latin typeface="Times New Roman"/>
                <a:ea typeface="Batang"/>
              </a:rPr>
              <a:t> Gita</a:t>
            </a:r>
            <a:r>
              <a:rPr lang="es-ES" sz="1200" dirty="0" smtClean="0">
                <a:latin typeface="Times New Roman"/>
                <a:ea typeface="Batang"/>
              </a:rPr>
              <a:t>, </a:t>
            </a:r>
            <a:r>
              <a:rPr lang="es-ES" sz="1200" dirty="0" err="1" smtClean="0">
                <a:latin typeface="Times New Roman"/>
                <a:ea typeface="Batang"/>
              </a:rPr>
              <a:t>Trotta</a:t>
            </a:r>
            <a:r>
              <a:rPr lang="es-ES" sz="1200" dirty="0" smtClean="0">
                <a:latin typeface="Times New Roman"/>
                <a:ea typeface="Batang"/>
              </a:rPr>
              <a:t>, Madrid, 1997.</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81</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dirty="0" smtClean="0">
                <a:latin typeface="Times New Roman"/>
                <a:ea typeface="Batang"/>
              </a:rPr>
              <a:t>Confucio, </a:t>
            </a:r>
            <a:r>
              <a:rPr lang="es-ES" sz="1200" i="1" dirty="0" smtClean="0">
                <a:latin typeface="Times New Roman"/>
                <a:ea typeface="Batang"/>
              </a:rPr>
              <a:t>Los cuatro libros clásicos,</a:t>
            </a:r>
            <a:r>
              <a:rPr lang="es-ES" sz="1200" dirty="0" smtClean="0">
                <a:latin typeface="Times New Roman"/>
                <a:ea typeface="Batang"/>
              </a:rPr>
              <a:t> Ediciones B, Barcelona, 1997.</a:t>
            </a:r>
            <a:endParaRPr lang="es-ES" dirty="0" smtClean="0">
              <a:latin typeface="Times New Roman"/>
              <a:ea typeface="Batang"/>
            </a:endParaRPr>
          </a:p>
          <a:p>
            <a:pPr marL="180340" indent="-180340" algn="just">
              <a:spcAft>
                <a:spcPts val="0"/>
              </a:spcAft>
            </a:pPr>
            <a:r>
              <a:rPr lang="es-ES" sz="1200" i="1" dirty="0" smtClean="0">
                <a:latin typeface="Times New Roman"/>
                <a:ea typeface="Batang"/>
              </a:rPr>
              <a:t>El </a:t>
            </a:r>
            <a:r>
              <a:rPr lang="es-ES" sz="1200" i="1" dirty="0" err="1" smtClean="0">
                <a:latin typeface="Times New Roman"/>
                <a:ea typeface="Batang"/>
              </a:rPr>
              <a:t>Dhammapada</a:t>
            </a:r>
            <a:r>
              <a:rPr lang="es-ES" sz="1200" i="1" dirty="0" smtClean="0">
                <a:latin typeface="Times New Roman"/>
                <a:ea typeface="Batang"/>
              </a:rPr>
              <a:t>, camino de perfección</a:t>
            </a:r>
            <a:r>
              <a:rPr lang="es-ES" sz="1200" dirty="0" smtClean="0">
                <a:latin typeface="Times New Roman"/>
                <a:ea typeface="Batang"/>
              </a:rPr>
              <a:t>, Editorial Diana, México, 1976.</a:t>
            </a:r>
            <a:endParaRPr lang="es-ES" dirty="0" smtClean="0">
              <a:latin typeface="Times New Roman"/>
              <a:ea typeface="Batang"/>
            </a:endParaRPr>
          </a:p>
          <a:p>
            <a:pPr>
              <a:spcAft>
                <a:spcPts val="0"/>
              </a:spcAft>
            </a:pPr>
            <a:r>
              <a:rPr lang="en-GB" sz="1200" i="1" dirty="0" smtClean="0">
                <a:latin typeface="Times New Roman"/>
                <a:ea typeface="Batang"/>
              </a:rPr>
              <a:t>The </a:t>
            </a:r>
            <a:r>
              <a:rPr lang="en-GB" sz="1200" i="1" dirty="0" err="1" smtClean="0">
                <a:latin typeface="Times New Roman"/>
                <a:ea typeface="Batang"/>
              </a:rPr>
              <a:t>Sutta-Nipata</a:t>
            </a:r>
            <a:r>
              <a:rPr lang="en-GB" sz="1200" dirty="0" smtClean="0">
                <a:latin typeface="Times New Roman"/>
                <a:ea typeface="Batang"/>
              </a:rPr>
              <a:t>, Curzon Press, London, 1985.</a:t>
            </a:r>
            <a:endParaRPr lang="es-ES" dirty="0" smtClean="0">
              <a:latin typeface="Times New Roman"/>
              <a:ea typeface="Batang"/>
            </a:endParaRPr>
          </a:p>
          <a:p>
            <a:pPr marL="180340" indent="-180340" algn="just">
              <a:spcAft>
                <a:spcPts val="0"/>
              </a:spcAft>
            </a:pPr>
            <a:r>
              <a:rPr lang="es-ES" sz="1200" dirty="0" smtClean="0">
                <a:latin typeface="Times New Roman"/>
                <a:ea typeface="Batang"/>
              </a:rPr>
              <a:t>Confucio, </a:t>
            </a:r>
            <a:r>
              <a:rPr lang="es-ES" sz="1200" i="1" dirty="0" smtClean="0">
                <a:latin typeface="Times New Roman"/>
                <a:ea typeface="Batang"/>
              </a:rPr>
              <a:t>Los cuatro libros clásicos,</a:t>
            </a:r>
            <a:r>
              <a:rPr lang="es-ES" sz="1200" dirty="0" smtClean="0">
                <a:latin typeface="Times New Roman"/>
                <a:ea typeface="Batang"/>
              </a:rPr>
              <a:t> Ediciones B, Barcelona, 1997.</a:t>
            </a:r>
            <a:endParaRPr lang="es-ES" dirty="0" smtClean="0">
              <a:latin typeface="Times New Roman"/>
              <a:ea typeface="Batang"/>
            </a:endParaRPr>
          </a:p>
          <a:p>
            <a:pPr>
              <a:spcAft>
                <a:spcPts val="0"/>
              </a:spcAft>
            </a:pPr>
            <a:r>
              <a:rPr lang="es-ES" sz="1200" dirty="0" smtClean="0">
                <a:latin typeface="Times New Roman"/>
                <a:ea typeface="Batang"/>
              </a:rPr>
              <a:t>El Corán, Visión Libros, Barcelona, 1997.</a:t>
            </a:r>
            <a:endParaRPr lang="es-ES" dirty="0" smtClean="0">
              <a:latin typeface="Times New Roman"/>
              <a:ea typeface="Batang"/>
            </a:endParaRPr>
          </a:p>
          <a:p>
            <a:pPr>
              <a:spcAft>
                <a:spcPts val="0"/>
              </a:spcAft>
            </a:pPr>
            <a:r>
              <a:rPr lang="es-ES" sz="1200" i="1" dirty="0" smtClean="0">
                <a:latin typeface="Times New Roman"/>
                <a:ea typeface="Batang"/>
              </a:rPr>
              <a:t>Biblia del Peregrino</a:t>
            </a:r>
            <a:r>
              <a:rPr lang="es-ES" sz="1200" dirty="0" smtClean="0">
                <a:latin typeface="Times New Roman"/>
                <a:ea typeface="Batang"/>
              </a:rPr>
              <a:t>, Ediciones Mensajero, Bilbao, 1995.</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82</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i="1" dirty="0" smtClean="0">
                <a:latin typeface="Times New Roman"/>
                <a:ea typeface="Batang"/>
              </a:rPr>
              <a:t>Biblia de Jerusalén</a:t>
            </a:r>
            <a:r>
              <a:rPr lang="es-ES" sz="1200" dirty="0" smtClean="0">
                <a:latin typeface="Times New Roman"/>
                <a:ea typeface="Batang"/>
              </a:rPr>
              <a:t>, </a:t>
            </a:r>
            <a:r>
              <a:rPr lang="es-ES" sz="1200" dirty="0" err="1" smtClean="0">
                <a:latin typeface="Times New Roman"/>
                <a:ea typeface="Batang"/>
              </a:rPr>
              <a:t>Desclée</a:t>
            </a:r>
            <a:r>
              <a:rPr lang="es-ES" sz="1200" dirty="0" smtClean="0">
                <a:latin typeface="Times New Roman"/>
                <a:ea typeface="Batang"/>
              </a:rPr>
              <a:t> de </a:t>
            </a:r>
            <a:r>
              <a:rPr lang="es-ES" sz="1200" dirty="0" err="1" smtClean="0">
                <a:latin typeface="Times New Roman"/>
                <a:ea typeface="Batang"/>
              </a:rPr>
              <a:t>Brouwer</a:t>
            </a:r>
            <a:r>
              <a:rPr lang="es-ES" sz="1200" dirty="0" smtClean="0">
                <a:latin typeface="Times New Roman"/>
                <a:ea typeface="Batang"/>
              </a:rPr>
              <a:t>, Bilbao, 1976.</a:t>
            </a:r>
            <a:endParaRPr lang="es-ES" dirty="0" smtClean="0">
              <a:latin typeface="Times New Roman"/>
              <a:ea typeface="Batang"/>
            </a:endParaRPr>
          </a:p>
          <a:p>
            <a:pPr marL="180340" indent="-180340" algn="just">
              <a:spcAft>
                <a:spcPts val="0"/>
              </a:spcAft>
            </a:pPr>
            <a:r>
              <a:rPr lang="es-ES" sz="1200" i="1" dirty="0" smtClean="0">
                <a:latin typeface="Times New Roman"/>
                <a:ea typeface="Batang"/>
              </a:rPr>
              <a:t>Ibíd.</a:t>
            </a:r>
            <a:endParaRPr lang="es-ES" dirty="0" smtClean="0">
              <a:latin typeface="Times New Roman"/>
              <a:ea typeface="Batang"/>
            </a:endParaRPr>
          </a:p>
          <a:p>
            <a:pPr marL="180340" indent="-180340">
              <a:spcAft>
                <a:spcPts val="0"/>
              </a:spcAft>
            </a:pPr>
            <a:r>
              <a:rPr lang="es-ES" sz="1200" dirty="0" err="1" smtClean="0">
                <a:latin typeface="Times New Roman"/>
                <a:ea typeface="Batang"/>
              </a:rPr>
              <a:t>Sun</a:t>
            </a:r>
            <a:r>
              <a:rPr lang="es-ES" sz="1200" dirty="0" smtClean="0">
                <a:latin typeface="Times New Roman"/>
                <a:ea typeface="Batang"/>
              </a:rPr>
              <a:t> </a:t>
            </a:r>
            <a:r>
              <a:rPr lang="es-ES" sz="1200" dirty="0" err="1" smtClean="0">
                <a:latin typeface="Times New Roman"/>
                <a:ea typeface="Batang"/>
              </a:rPr>
              <a:t>Myung</a:t>
            </a:r>
            <a:r>
              <a:rPr lang="es-ES" sz="1200" dirty="0" smtClean="0">
                <a:latin typeface="Times New Roman"/>
                <a:ea typeface="Batang"/>
              </a:rPr>
              <a:t> </a:t>
            </a:r>
            <a:r>
              <a:rPr lang="es-ES" sz="1200" dirty="0" err="1" smtClean="0">
                <a:latin typeface="Times New Roman"/>
                <a:ea typeface="Batang"/>
              </a:rPr>
              <a:t>Moon</a:t>
            </a:r>
            <a:r>
              <a:rPr lang="es-ES" sz="1200" dirty="0" smtClean="0">
                <a:latin typeface="Times New Roman"/>
                <a:ea typeface="Batang"/>
              </a:rPr>
              <a:t>, </a:t>
            </a:r>
            <a:r>
              <a:rPr lang="es-ES" sz="1200" i="1" dirty="0" smtClean="0">
                <a:latin typeface="Times New Roman"/>
                <a:ea typeface="Batang"/>
              </a:rPr>
              <a:t>Selecciones de charlas</a:t>
            </a:r>
            <a:r>
              <a:rPr lang="es-ES" sz="1200" dirty="0" smtClean="0">
                <a:latin typeface="Times New Roman"/>
                <a:ea typeface="Batang"/>
              </a:rPr>
              <a:t>, Seúl, </a:t>
            </a:r>
            <a:r>
              <a:rPr lang="es-ES" sz="1200" dirty="0" err="1" smtClean="0">
                <a:latin typeface="Times New Roman"/>
                <a:ea typeface="Batang"/>
              </a:rPr>
              <a:t>HSA-UWC</a:t>
            </a:r>
            <a:r>
              <a:rPr lang="es-ES" sz="1200" dirty="0" smtClean="0">
                <a:latin typeface="Times New Roman"/>
                <a:ea typeface="Batang"/>
              </a:rPr>
              <a:t>, 133: 289, (19 de noviembre de 1984).</a:t>
            </a:r>
            <a:endParaRPr lang="es-ES" dirty="0" smtClean="0">
              <a:latin typeface="Times New Roman"/>
              <a:ea typeface="Batang"/>
            </a:endParaRPr>
          </a:p>
          <a:p>
            <a:pPr marL="180340" indent="-180340">
              <a:spcAft>
                <a:spcPts val="0"/>
              </a:spcAft>
            </a:pPr>
            <a:r>
              <a:rPr lang="es-ES" sz="1200" i="1" dirty="0" smtClean="0">
                <a:latin typeface="Times New Roman"/>
                <a:ea typeface="Batang"/>
              </a:rPr>
              <a:t>Ibíd. Selecciones de charlas</a:t>
            </a:r>
            <a:r>
              <a:rPr lang="es-ES" sz="1200" dirty="0" smtClean="0">
                <a:latin typeface="Times New Roman"/>
                <a:ea typeface="Batang"/>
              </a:rPr>
              <a:t>, Seúl, </a:t>
            </a:r>
            <a:r>
              <a:rPr lang="es-ES" sz="1200" dirty="0" err="1" smtClean="0">
                <a:latin typeface="Times New Roman"/>
                <a:ea typeface="Batang"/>
              </a:rPr>
              <a:t>HSA-UWC</a:t>
            </a:r>
            <a:r>
              <a:rPr lang="es-ES" sz="1200" dirty="0" smtClean="0">
                <a:latin typeface="Times New Roman"/>
                <a:ea typeface="Batang"/>
              </a:rPr>
              <a:t>, 330: 247, (18 de agosto de 2000).</a:t>
            </a:r>
            <a:endParaRPr lang="es-ES" dirty="0" smtClean="0">
              <a:latin typeface="Times New Roman"/>
              <a:ea typeface="Batang"/>
            </a:endParaRPr>
          </a:p>
          <a:p>
            <a:pPr>
              <a:spcAft>
                <a:spcPts val="0"/>
              </a:spcAft>
            </a:pPr>
            <a:r>
              <a:rPr lang="en-GB" sz="1200" i="1" dirty="0" smtClean="0">
                <a:latin typeface="Times New Roman"/>
                <a:ea typeface="Batang"/>
              </a:rPr>
              <a:t>The </a:t>
            </a:r>
            <a:r>
              <a:rPr lang="en-GB" sz="1200" i="1" dirty="0" err="1" smtClean="0">
                <a:latin typeface="Times New Roman"/>
                <a:ea typeface="Batang"/>
              </a:rPr>
              <a:t>Upanishaps</a:t>
            </a:r>
            <a:r>
              <a:rPr lang="en-GB" sz="1200" dirty="0" smtClean="0">
                <a:latin typeface="Times New Roman"/>
                <a:ea typeface="Batang"/>
              </a:rPr>
              <a:t>, 4 vols., Ramakrishna </a:t>
            </a:r>
            <a:r>
              <a:rPr lang="en-GB" sz="1200" dirty="0" err="1" smtClean="0">
                <a:latin typeface="Times New Roman"/>
                <a:ea typeface="Batang"/>
              </a:rPr>
              <a:t>Center</a:t>
            </a:r>
            <a:r>
              <a:rPr lang="en-GB" sz="1200" dirty="0" smtClean="0">
                <a:latin typeface="Times New Roman"/>
                <a:ea typeface="Batang"/>
              </a:rPr>
              <a:t>, New York, 1959.</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83</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spcAft>
                <a:spcPts val="0"/>
              </a:spcAft>
            </a:pPr>
            <a:r>
              <a:rPr lang="en-GB" sz="1200" dirty="0" smtClean="0">
                <a:latin typeface="Times New Roman"/>
                <a:ea typeface="Batang"/>
              </a:rPr>
              <a:t>A. Wilson, ed., </a:t>
            </a:r>
            <a:r>
              <a:rPr lang="en-GB" sz="1200" i="1" dirty="0" smtClean="0">
                <a:latin typeface="Times New Roman"/>
                <a:ea typeface="Batang"/>
              </a:rPr>
              <a:t>World Scripture</a:t>
            </a:r>
            <a:r>
              <a:rPr lang="en-GB" sz="1200" dirty="0" smtClean="0">
                <a:latin typeface="Times New Roman"/>
                <a:ea typeface="Batang"/>
              </a:rPr>
              <a:t>, </a:t>
            </a:r>
            <a:r>
              <a:rPr lang="en-GB" sz="1200" dirty="0" err="1" smtClean="0">
                <a:latin typeface="Times New Roman"/>
                <a:ea typeface="Batang"/>
              </a:rPr>
              <a:t>Parangon</a:t>
            </a:r>
            <a:r>
              <a:rPr lang="en-GB" sz="1200" dirty="0" smtClean="0">
                <a:latin typeface="Times New Roman"/>
                <a:ea typeface="Batang"/>
              </a:rPr>
              <a:t> House, New York, 1991, p. 39.</a:t>
            </a:r>
            <a:endParaRPr lang="es-ES" dirty="0" smtClean="0">
              <a:latin typeface="Times New Roman"/>
              <a:ea typeface="Batang"/>
            </a:endParaRPr>
          </a:p>
          <a:p>
            <a:pPr>
              <a:spcAft>
                <a:spcPts val="0"/>
              </a:spcAft>
            </a:pPr>
            <a:r>
              <a:rPr lang="en-GB" sz="1200" dirty="0" smtClean="0">
                <a:latin typeface="Times New Roman"/>
                <a:ea typeface="Batang"/>
              </a:rPr>
              <a:t>A. Wilson, ed., </a:t>
            </a:r>
            <a:r>
              <a:rPr lang="en-GB" sz="1200" i="1" dirty="0" smtClean="0">
                <a:latin typeface="Times New Roman"/>
                <a:ea typeface="Batang"/>
              </a:rPr>
              <a:t>World Scripture,</a:t>
            </a:r>
            <a:r>
              <a:rPr lang="en-GB" sz="1800" dirty="0" smtClean="0">
                <a:latin typeface="Arial"/>
                <a:ea typeface="Batang"/>
              </a:rPr>
              <a:t> </a:t>
            </a:r>
            <a:r>
              <a:rPr lang="en-GB" sz="1200" i="1" dirty="0" smtClean="0">
                <a:latin typeface="Times New Roman"/>
                <a:ea typeface="Batang"/>
              </a:rPr>
              <a:t>A Comparative Anthology of Sacred Texts</a:t>
            </a:r>
            <a:r>
              <a:rPr lang="en-GB" sz="1200" dirty="0" smtClean="0">
                <a:latin typeface="Times New Roman"/>
                <a:ea typeface="Batang"/>
              </a:rPr>
              <a:t>, </a:t>
            </a:r>
            <a:r>
              <a:rPr lang="en-GB" sz="1200" dirty="0" err="1" smtClean="0">
                <a:latin typeface="Times New Roman"/>
                <a:ea typeface="Batang"/>
              </a:rPr>
              <a:t>Parangon</a:t>
            </a:r>
            <a:r>
              <a:rPr lang="en-GB" sz="1200" dirty="0" smtClean="0">
                <a:latin typeface="Times New Roman"/>
                <a:ea typeface="Batang"/>
              </a:rPr>
              <a:t> House, New York, 1991, p. 39.</a:t>
            </a:r>
            <a:endParaRPr lang="es-ES" dirty="0" smtClean="0">
              <a:latin typeface="Times New Roman"/>
              <a:ea typeface="Batang"/>
            </a:endParaRPr>
          </a:p>
          <a:p>
            <a:pPr>
              <a:spcAft>
                <a:spcPts val="0"/>
              </a:spcAft>
            </a:pPr>
            <a:r>
              <a:rPr lang="en-GB" sz="1200" i="1" dirty="0" smtClean="0">
                <a:latin typeface="Times New Roman"/>
                <a:ea typeface="Batang"/>
              </a:rPr>
              <a:t>The </a:t>
            </a:r>
            <a:r>
              <a:rPr lang="en-GB" sz="1200" i="1" dirty="0" err="1" smtClean="0">
                <a:latin typeface="Times New Roman"/>
                <a:ea typeface="Batang"/>
              </a:rPr>
              <a:t>Sutta-Nipata</a:t>
            </a:r>
            <a:r>
              <a:rPr lang="en-GB" sz="1200" dirty="0" smtClean="0">
                <a:latin typeface="Times New Roman"/>
                <a:ea typeface="Batang"/>
              </a:rPr>
              <a:t>, Curzon Press, London, 1985.</a:t>
            </a:r>
            <a:endParaRPr lang="es-ES" dirty="0" smtClean="0">
              <a:latin typeface="Times New Roman"/>
              <a:ea typeface="Batang"/>
            </a:endParaRPr>
          </a:p>
          <a:p>
            <a:pPr>
              <a:spcAft>
                <a:spcPts val="0"/>
              </a:spcAft>
            </a:pPr>
            <a:r>
              <a:rPr lang="en-GB" sz="1200" i="1" dirty="0" err="1" smtClean="0">
                <a:latin typeface="Times New Roman"/>
                <a:ea typeface="Batang"/>
              </a:rPr>
              <a:t>Srimad</a:t>
            </a:r>
            <a:r>
              <a:rPr lang="en-GB" sz="1200" i="1" dirty="0" smtClean="0">
                <a:latin typeface="Times New Roman"/>
                <a:ea typeface="Batang"/>
              </a:rPr>
              <a:t> </a:t>
            </a:r>
            <a:r>
              <a:rPr lang="en-GB" sz="1200" i="1" dirty="0" err="1" smtClean="0">
                <a:latin typeface="Times New Roman"/>
                <a:ea typeface="Batang"/>
              </a:rPr>
              <a:t>Bhagavatam</a:t>
            </a:r>
            <a:r>
              <a:rPr lang="en-GB" sz="1200" dirty="0" smtClean="0">
                <a:latin typeface="Times New Roman"/>
                <a:ea typeface="Batang"/>
              </a:rPr>
              <a:t>, </a:t>
            </a:r>
            <a:r>
              <a:rPr lang="en-GB" sz="1200" dirty="0" err="1" smtClean="0">
                <a:latin typeface="Times New Roman"/>
                <a:ea typeface="Batang"/>
              </a:rPr>
              <a:t>Hollywwod</a:t>
            </a:r>
            <a:r>
              <a:rPr lang="en-GB" sz="1200" dirty="0" smtClean="0">
                <a:latin typeface="Times New Roman"/>
                <a:ea typeface="Batang"/>
              </a:rPr>
              <a:t> Vedanta Press, 1943.</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84</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spcAft>
                <a:spcPts val="0"/>
              </a:spcAft>
            </a:pPr>
            <a:r>
              <a:rPr lang="es-ES" sz="1200" i="1" dirty="0" smtClean="0">
                <a:latin typeface="Times New Roman"/>
                <a:ea typeface="Batang"/>
              </a:rPr>
              <a:t>El Corán</a:t>
            </a:r>
            <a:r>
              <a:rPr lang="es-ES" sz="1200" dirty="0" smtClean="0">
                <a:latin typeface="Times New Roman"/>
                <a:ea typeface="Batang"/>
              </a:rPr>
              <a:t>, </a:t>
            </a:r>
            <a:r>
              <a:rPr lang="es-ES" sz="1200" dirty="0" err="1" smtClean="0">
                <a:latin typeface="Times New Roman"/>
                <a:ea typeface="Batang"/>
              </a:rPr>
              <a:t>Nuredduna</a:t>
            </a:r>
            <a:r>
              <a:rPr lang="es-ES" sz="1200" dirty="0" smtClean="0">
                <a:latin typeface="Times New Roman"/>
                <a:ea typeface="Batang"/>
              </a:rPr>
              <a:t> Ediciones, Palma de Mallorca, 1998.</a:t>
            </a:r>
            <a:endParaRPr lang="es-ES" dirty="0" smtClean="0">
              <a:latin typeface="Times New Roman"/>
              <a:ea typeface="Batang"/>
            </a:endParaRPr>
          </a:p>
          <a:p>
            <a:pPr>
              <a:spcAft>
                <a:spcPts val="0"/>
              </a:spcAft>
            </a:pPr>
            <a:r>
              <a:rPr lang="en-GB" sz="1200" i="1" dirty="0" err="1" smtClean="0">
                <a:latin typeface="Times New Roman"/>
                <a:ea typeface="Batang"/>
              </a:rPr>
              <a:t>Srimad</a:t>
            </a:r>
            <a:r>
              <a:rPr lang="en-GB" sz="1200" i="1" dirty="0" smtClean="0">
                <a:latin typeface="Times New Roman"/>
                <a:ea typeface="Batang"/>
              </a:rPr>
              <a:t> </a:t>
            </a:r>
            <a:r>
              <a:rPr lang="en-GB" sz="1200" i="1" dirty="0" err="1" smtClean="0">
                <a:latin typeface="Times New Roman"/>
                <a:ea typeface="Batang"/>
              </a:rPr>
              <a:t>Bhagavatam</a:t>
            </a:r>
            <a:r>
              <a:rPr lang="en-GB" sz="1200" dirty="0" smtClean="0">
                <a:latin typeface="Times New Roman"/>
                <a:ea typeface="Batang"/>
              </a:rPr>
              <a:t>, </a:t>
            </a:r>
            <a:r>
              <a:rPr lang="en-GB" sz="1200" dirty="0" err="1" smtClean="0">
                <a:latin typeface="Times New Roman"/>
                <a:ea typeface="Batang"/>
              </a:rPr>
              <a:t>Hollywwod</a:t>
            </a:r>
            <a:r>
              <a:rPr lang="en-GB" sz="1200" dirty="0" smtClean="0">
                <a:latin typeface="Times New Roman"/>
                <a:ea typeface="Batang"/>
              </a:rPr>
              <a:t> Vedanta Press, 1943.</a:t>
            </a:r>
            <a:endParaRPr lang="es-ES" dirty="0" smtClean="0">
              <a:latin typeface="Times New Roman"/>
              <a:ea typeface="Batang"/>
            </a:endParaRPr>
          </a:p>
          <a:p>
            <a:pPr>
              <a:spcAft>
                <a:spcPts val="0"/>
              </a:spcAft>
            </a:pPr>
            <a:r>
              <a:rPr lang="es-ES" sz="1200" i="1" dirty="0" smtClean="0">
                <a:latin typeface="Times New Roman"/>
                <a:ea typeface="Batang"/>
              </a:rPr>
              <a:t>Biblia del Peregrino</a:t>
            </a:r>
            <a:r>
              <a:rPr lang="es-ES" sz="1200" dirty="0" smtClean="0">
                <a:latin typeface="Times New Roman"/>
                <a:ea typeface="Batang"/>
              </a:rPr>
              <a:t>, Ediciones Mensajero, Bilbao, 1995.</a:t>
            </a:r>
            <a:endParaRPr lang="es-ES" dirty="0" smtClean="0">
              <a:latin typeface="Times New Roman"/>
              <a:ea typeface="Batang"/>
            </a:endParaRPr>
          </a:p>
          <a:p>
            <a:pPr marL="180340" indent="-180340">
              <a:spcAft>
                <a:spcPts val="0"/>
              </a:spcAft>
            </a:pPr>
            <a:r>
              <a:rPr lang="es-ES" sz="1200" dirty="0" err="1" smtClean="0">
                <a:latin typeface="Times New Roman"/>
                <a:ea typeface="Batang"/>
              </a:rPr>
              <a:t>Sun</a:t>
            </a:r>
            <a:r>
              <a:rPr lang="es-ES" sz="1200" dirty="0" smtClean="0">
                <a:latin typeface="Times New Roman"/>
                <a:ea typeface="Batang"/>
              </a:rPr>
              <a:t> </a:t>
            </a:r>
            <a:r>
              <a:rPr lang="es-ES" sz="1200" dirty="0" err="1" smtClean="0">
                <a:latin typeface="Times New Roman"/>
                <a:ea typeface="Batang"/>
              </a:rPr>
              <a:t>Myung</a:t>
            </a:r>
            <a:r>
              <a:rPr lang="es-ES" sz="1200" dirty="0" smtClean="0">
                <a:latin typeface="Times New Roman"/>
                <a:ea typeface="Batang"/>
              </a:rPr>
              <a:t> </a:t>
            </a:r>
            <a:r>
              <a:rPr lang="es-ES" sz="1200" dirty="0" err="1" smtClean="0">
                <a:latin typeface="Times New Roman"/>
                <a:ea typeface="Batang"/>
              </a:rPr>
              <a:t>Moon</a:t>
            </a:r>
            <a:r>
              <a:rPr lang="es-ES" sz="1200" dirty="0" smtClean="0">
                <a:latin typeface="Times New Roman"/>
                <a:ea typeface="Batang"/>
              </a:rPr>
              <a:t>, </a:t>
            </a:r>
            <a:r>
              <a:rPr lang="es-ES" sz="1200" i="1" dirty="0" smtClean="0">
                <a:latin typeface="Times New Roman"/>
                <a:ea typeface="Batang"/>
              </a:rPr>
              <a:t>Selecciones de charlas</a:t>
            </a:r>
            <a:r>
              <a:rPr lang="es-ES" sz="1200" dirty="0" smtClean="0">
                <a:latin typeface="Times New Roman"/>
                <a:ea typeface="Batang"/>
              </a:rPr>
              <a:t>, Seúl, </a:t>
            </a:r>
            <a:r>
              <a:rPr lang="es-ES" sz="1200" dirty="0" err="1" smtClean="0">
                <a:latin typeface="Times New Roman"/>
                <a:ea typeface="Batang"/>
              </a:rPr>
              <a:t>HSA-UWC</a:t>
            </a:r>
            <a:r>
              <a:rPr lang="es-ES" sz="1200" dirty="0" smtClean="0">
                <a:latin typeface="Times New Roman"/>
                <a:ea typeface="Batang"/>
              </a:rPr>
              <a:t>, 23: 125, (18 de mayo de 1969).</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85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lgn="just">
              <a:spcAft>
                <a:spcPts val="0"/>
              </a:spcAft>
            </a:pPr>
            <a:r>
              <a:rPr lang="es-ES" dirty="0" smtClean="0">
                <a:solidFill>
                  <a:schemeClr val="accent4">
                    <a:lumMod val="40000"/>
                    <a:lumOff val="60000"/>
                  </a:schemeClr>
                </a:solidFill>
                <a:latin typeface="Arial"/>
                <a:ea typeface="Batang"/>
              </a:rPr>
              <a:t>El </a:t>
            </a:r>
            <a:r>
              <a:rPr lang="es-ES" dirty="0" err="1" smtClean="0">
                <a:solidFill>
                  <a:schemeClr val="accent4">
                    <a:lumMod val="40000"/>
                    <a:lumOff val="60000"/>
                  </a:schemeClr>
                </a:solidFill>
                <a:latin typeface="Arial"/>
                <a:ea typeface="Batang"/>
              </a:rPr>
              <a:t>Dhammapada</a:t>
            </a:r>
            <a:r>
              <a:rPr lang="es-ES" dirty="0" smtClean="0">
                <a:solidFill>
                  <a:schemeClr val="accent4">
                    <a:lumMod val="40000"/>
                    <a:lumOff val="60000"/>
                  </a:schemeClr>
                </a:solidFill>
                <a:latin typeface="Arial"/>
                <a:ea typeface="Batang"/>
              </a:rPr>
              <a:t>, camino de perfección, Editorial Diana, México, 1976.</a:t>
            </a:r>
          </a:p>
          <a:p>
            <a:pPr marL="144145" indent="-144145" algn="just">
              <a:spcAft>
                <a:spcPts val="0"/>
              </a:spcAft>
            </a:pPr>
            <a:r>
              <a:rPr lang="es-ES" dirty="0" err="1" smtClean="0">
                <a:solidFill>
                  <a:schemeClr val="accent4">
                    <a:lumMod val="40000"/>
                    <a:lumOff val="60000"/>
                  </a:schemeClr>
                </a:solidFill>
                <a:latin typeface="Arial"/>
                <a:ea typeface="Batang"/>
              </a:rPr>
              <a:t>Sun</a:t>
            </a:r>
            <a:r>
              <a:rPr lang="es-ES" dirty="0" smtClean="0">
                <a:solidFill>
                  <a:schemeClr val="accent4">
                    <a:lumMod val="40000"/>
                    <a:lumOff val="60000"/>
                  </a:schemeClr>
                </a:solidFill>
                <a:latin typeface="Arial"/>
                <a:ea typeface="Batang"/>
              </a:rPr>
              <a:t> </a:t>
            </a:r>
            <a:r>
              <a:rPr lang="es-ES" dirty="0" err="1" smtClean="0">
                <a:solidFill>
                  <a:schemeClr val="accent4">
                    <a:lumMod val="40000"/>
                    <a:lumOff val="60000"/>
                  </a:schemeClr>
                </a:solidFill>
                <a:latin typeface="Arial"/>
                <a:ea typeface="Batang"/>
              </a:rPr>
              <a:t>Myung</a:t>
            </a:r>
            <a:r>
              <a:rPr lang="es-ES" dirty="0" smtClean="0">
                <a:solidFill>
                  <a:schemeClr val="accent4">
                    <a:lumMod val="40000"/>
                    <a:lumOff val="60000"/>
                  </a:schemeClr>
                </a:solidFill>
                <a:latin typeface="Arial"/>
                <a:ea typeface="Batang"/>
              </a:rPr>
              <a:t> </a:t>
            </a:r>
            <a:r>
              <a:rPr lang="es-ES" dirty="0" err="1" smtClean="0">
                <a:solidFill>
                  <a:schemeClr val="accent4">
                    <a:lumMod val="40000"/>
                    <a:lumOff val="60000"/>
                  </a:schemeClr>
                </a:solidFill>
                <a:latin typeface="Arial"/>
                <a:ea typeface="Batang"/>
              </a:rPr>
              <a:t>Moon</a:t>
            </a:r>
            <a:r>
              <a:rPr lang="es-ES" dirty="0" smtClean="0">
                <a:solidFill>
                  <a:schemeClr val="accent4">
                    <a:lumMod val="40000"/>
                    <a:lumOff val="60000"/>
                  </a:schemeClr>
                </a:solidFill>
                <a:latin typeface="Arial"/>
                <a:ea typeface="Batang"/>
              </a:rPr>
              <a:t>, Selecciones de charlas, Seúl, </a:t>
            </a:r>
            <a:r>
              <a:rPr lang="es-ES" dirty="0" err="1" smtClean="0">
                <a:solidFill>
                  <a:schemeClr val="accent4">
                    <a:lumMod val="40000"/>
                    <a:lumOff val="60000"/>
                  </a:schemeClr>
                </a:solidFill>
                <a:latin typeface="Arial"/>
                <a:ea typeface="Batang"/>
              </a:rPr>
              <a:t>HSA-UWC</a:t>
            </a:r>
            <a:r>
              <a:rPr lang="es-ES" dirty="0" smtClean="0">
                <a:solidFill>
                  <a:schemeClr val="accent4">
                    <a:lumMod val="40000"/>
                    <a:lumOff val="60000"/>
                  </a:schemeClr>
                </a:solidFill>
                <a:latin typeface="Arial"/>
                <a:ea typeface="Batang"/>
              </a:rPr>
              <a:t>, 325:220, (1 de julio del 2000).</a:t>
            </a:r>
          </a:p>
          <a:p>
            <a:pPr marL="144145" marR="0" indent="-144145" algn="just" defTabSz="914400" rtl="0" eaLnBrk="1" fontAlgn="auto" latinLnBrk="0" hangingPunct="1">
              <a:lnSpc>
                <a:spcPct val="100000"/>
              </a:lnSpc>
              <a:spcBef>
                <a:spcPts val="0"/>
              </a:spcBef>
              <a:spcAft>
                <a:spcPts val="0"/>
              </a:spcAft>
              <a:buClrTx/>
              <a:buSzTx/>
              <a:buFontTx/>
              <a:buNone/>
              <a:tabLst/>
              <a:defRPr/>
            </a:pPr>
            <a:r>
              <a:rPr lang="es-ES" dirty="0" smtClean="0">
                <a:solidFill>
                  <a:schemeClr val="accent4">
                    <a:lumMod val="40000"/>
                    <a:lumOff val="60000"/>
                  </a:schemeClr>
                </a:solidFill>
                <a:latin typeface="Arial"/>
                <a:ea typeface="Batang"/>
              </a:rPr>
              <a:t>Platón, </a:t>
            </a:r>
            <a:r>
              <a:rPr lang="es-ES" dirty="0" err="1" smtClean="0">
                <a:solidFill>
                  <a:schemeClr val="accent4">
                    <a:lumMod val="40000"/>
                    <a:lumOff val="60000"/>
                  </a:schemeClr>
                </a:solidFill>
                <a:latin typeface="Arial"/>
                <a:ea typeface="Batang"/>
              </a:rPr>
              <a:t>Menón</a:t>
            </a:r>
            <a:r>
              <a:rPr lang="es-ES" dirty="0" smtClean="0">
                <a:solidFill>
                  <a:schemeClr val="accent4">
                    <a:lumMod val="40000"/>
                    <a:lumOff val="60000"/>
                  </a:schemeClr>
                </a:solidFill>
                <a:latin typeface="Arial"/>
                <a:ea typeface="Batang"/>
              </a:rPr>
              <a:t>, Obras completas, Aguilar, Madrid, 1972, p. 443.</a:t>
            </a:r>
          </a:p>
          <a:p>
            <a:pPr marL="144145" indent="-144145" algn="just">
              <a:spcAft>
                <a:spcPts val="0"/>
              </a:spcAft>
            </a:pPr>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32</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spcAft>
                <a:spcPts val="0"/>
              </a:spcAft>
            </a:pPr>
            <a:r>
              <a:rPr lang="es-ES" sz="1200" dirty="0" err="1" smtClean="0">
                <a:latin typeface="Times New Roman"/>
                <a:ea typeface="Batang"/>
              </a:rPr>
              <a:t>Sun</a:t>
            </a:r>
            <a:r>
              <a:rPr lang="es-ES" sz="1200" dirty="0" smtClean="0">
                <a:latin typeface="Times New Roman"/>
                <a:ea typeface="Batang"/>
              </a:rPr>
              <a:t> </a:t>
            </a:r>
            <a:r>
              <a:rPr lang="es-ES" sz="1200" dirty="0" err="1" smtClean="0">
                <a:latin typeface="Times New Roman"/>
                <a:ea typeface="Batang"/>
              </a:rPr>
              <a:t>Myung</a:t>
            </a:r>
            <a:r>
              <a:rPr lang="es-ES" sz="1200" dirty="0" smtClean="0">
                <a:latin typeface="Times New Roman"/>
                <a:ea typeface="Batang"/>
              </a:rPr>
              <a:t> </a:t>
            </a:r>
            <a:r>
              <a:rPr lang="es-ES" sz="1200" dirty="0" err="1" smtClean="0">
                <a:latin typeface="Times New Roman"/>
                <a:ea typeface="Batang"/>
              </a:rPr>
              <a:t>Moon</a:t>
            </a:r>
            <a:r>
              <a:rPr lang="es-ES" sz="1200" dirty="0" smtClean="0">
                <a:latin typeface="Times New Roman"/>
                <a:ea typeface="Batang"/>
              </a:rPr>
              <a:t>, </a:t>
            </a:r>
            <a:r>
              <a:rPr lang="es-ES" sz="1200" i="1" dirty="0" smtClean="0">
                <a:latin typeface="Times New Roman"/>
                <a:ea typeface="Batang"/>
              </a:rPr>
              <a:t>Selecciones de charlas</a:t>
            </a:r>
            <a:r>
              <a:rPr lang="es-ES" sz="1200" dirty="0" smtClean="0">
                <a:latin typeface="Times New Roman"/>
                <a:ea typeface="Batang"/>
              </a:rPr>
              <a:t>, Seúl, </a:t>
            </a:r>
            <a:r>
              <a:rPr lang="es-ES" sz="1200" dirty="0" err="1" smtClean="0">
                <a:latin typeface="Times New Roman"/>
                <a:ea typeface="Batang"/>
              </a:rPr>
              <a:t>HSA-UWC</a:t>
            </a:r>
            <a:r>
              <a:rPr lang="es-ES" sz="1200" dirty="0" smtClean="0">
                <a:latin typeface="Times New Roman"/>
                <a:ea typeface="Batang"/>
              </a:rPr>
              <a:t>, 2: 144, (17 de marzo de 1957).</a:t>
            </a:r>
            <a:endParaRPr lang="es-ES" dirty="0" smtClean="0">
              <a:latin typeface="Times New Roman"/>
              <a:ea typeface="Batang"/>
            </a:endParaRPr>
          </a:p>
          <a:p>
            <a:pPr>
              <a:spcAft>
                <a:spcPts val="0"/>
              </a:spcAft>
            </a:pPr>
            <a:r>
              <a:rPr lang="es-ES" sz="1200" i="1" dirty="0" smtClean="0">
                <a:latin typeface="Times New Roman"/>
                <a:ea typeface="Batang"/>
              </a:rPr>
              <a:t>Biblia del Peregrino</a:t>
            </a:r>
            <a:r>
              <a:rPr lang="es-ES" sz="1200" dirty="0" smtClean="0">
                <a:latin typeface="Times New Roman"/>
                <a:ea typeface="Batang"/>
              </a:rPr>
              <a:t>, Ediciones Mensajero, Bilbao, 1995.</a:t>
            </a:r>
            <a:endParaRPr lang="es-ES" dirty="0" smtClean="0">
              <a:latin typeface="Times New Roman"/>
              <a:ea typeface="Batang"/>
            </a:endParaRPr>
          </a:p>
          <a:p>
            <a:pPr>
              <a:spcAft>
                <a:spcPts val="0"/>
              </a:spcAft>
            </a:pPr>
            <a:r>
              <a:rPr lang="en-GB" sz="1200" dirty="0" smtClean="0">
                <a:latin typeface="Times New Roman"/>
                <a:ea typeface="Batang"/>
              </a:rPr>
              <a:t>Wilson, A. ed., </a:t>
            </a:r>
            <a:r>
              <a:rPr lang="en-GB" sz="1200" i="1" dirty="0" smtClean="0">
                <a:latin typeface="Times New Roman"/>
                <a:ea typeface="Batang"/>
              </a:rPr>
              <a:t>World Scripture,</a:t>
            </a:r>
            <a:r>
              <a:rPr lang="en-GB" sz="1800" dirty="0" smtClean="0">
                <a:latin typeface="Arial"/>
                <a:ea typeface="Batang"/>
              </a:rPr>
              <a:t> </a:t>
            </a:r>
            <a:r>
              <a:rPr lang="en-GB" sz="1200" i="1" dirty="0" smtClean="0">
                <a:latin typeface="Times New Roman"/>
                <a:ea typeface="Batang"/>
              </a:rPr>
              <a:t>A Comparative Anthology of Sacred Texts</a:t>
            </a:r>
            <a:r>
              <a:rPr lang="en-GB" sz="1200" dirty="0" smtClean="0">
                <a:latin typeface="Times New Roman"/>
                <a:ea typeface="Batang"/>
              </a:rPr>
              <a:t>, </a:t>
            </a:r>
            <a:r>
              <a:rPr lang="en-GB" sz="1200" dirty="0" err="1" smtClean="0">
                <a:latin typeface="Times New Roman"/>
                <a:ea typeface="Batang"/>
              </a:rPr>
              <a:t>Parangon</a:t>
            </a:r>
            <a:r>
              <a:rPr lang="en-GB" sz="1200" dirty="0" smtClean="0">
                <a:latin typeface="Times New Roman"/>
                <a:ea typeface="Batang"/>
              </a:rPr>
              <a:t> House, New York, 1991, p. 661.</a:t>
            </a:r>
            <a:endParaRPr lang="es-ES" dirty="0" smtClean="0">
              <a:latin typeface="Times New Roman"/>
              <a:ea typeface="Batang"/>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ea typeface="Batang"/>
              </a:rPr>
              <a:t>Wilson, A. ed., </a:t>
            </a:r>
            <a:r>
              <a:rPr lang="en-GB" sz="1200" i="1" dirty="0" smtClean="0">
                <a:latin typeface="Times New Roman"/>
                <a:ea typeface="Batang"/>
              </a:rPr>
              <a:t>World Scripture,</a:t>
            </a:r>
            <a:r>
              <a:rPr lang="en-GB" sz="1800" dirty="0" smtClean="0">
                <a:latin typeface="Arial"/>
                <a:ea typeface="Batang"/>
              </a:rPr>
              <a:t> </a:t>
            </a:r>
            <a:r>
              <a:rPr lang="en-GB" sz="1200" i="1" dirty="0" smtClean="0">
                <a:latin typeface="Times New Roman"/>
                <a:ea typeface="Batang"/>
              </a:rPr>
              <a:t>A Comparative Anthology of Sacred Texts</a:t>
            </a:r>
            <a:r>
              <a:rPr lang="en-GB" sz="1200" dirty="0" smtClean="0">
                <a:latin typeface="Times New Roman"/>
                <a:ea typeface="Batang"/>
              </a:rPr>
              <a:t>, </a:t>
            </a:r>
            <a:r>
              <a:rPr lang="en-GB" sz="1200" dirty="0" err="1" smtClean="0">
                <a:latin typeface="Times New Roman"/>
                <a:ea typeface="Batang"/>
              </a:rPr>
              <a:t>Parangon</a:t>
            </a:r>
            <a:r>
              <a:rPr lang="en-GB" sz="1200" dirty="0" smtClean="0">
                <a:latin typeface="Times New Roman"/>
                <a:ea typeface="Batang"/>
              </a:rPr>
              <a:t> House, New York, 1991, p. 188.</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86</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dirty="0" smtClean="0">
                <a:latin typeface="Times New Roman"/>
                <a:ea typeface="Batang"/>
              </a:rPr>
              <a:t>Confucio, </a:t>
            </a:r>
            <a:r>
              <a:rPr lang="es-ES" sz="1200" i="1" dirty="0" smtClean="0">
                <a:latin typeface="Times New Roman"/>
                <a:ea typeface="Batang"/>
              </a:rPr>
              <a:t>Los cuatro libros clásicos,</a:t>
            </a:r>
            <a:r>
              <a:rPr lang="es-ES" sz="1200" dirty="0" smtClean="0">
                <a:latin typeface="Times New Roman"/>
                <a:ea typeface="Batang"/>
              </a:rPr>
              <a:t> Ediciones B, Barcelona, 1997.</a:t>
            </a:r>
            <a:endParaRPr lang="es-ES" dirty="0" smtClean="0">
              <a:latin typeface="Times New Roman"/>
              <a:ea typeface="Batang"/>
            </a:endParaRPr>
          </a:p>
          <a:p>
            <a:pPr marL="180340" indent="-180340" algn="just">
              <a:spcAft>
                <a:spcPts val="0"/>
              </a:spcAft>
            </a:pPr>
            <a:r>
              <a:rPr lang="es-ES" sz="1200" i="1" dirty="0" smtClean="0">
                <a:latin typeface="Times New Roman"/>
                <a:ea typeface="Batang"/>
              </a:rPr>
              <a:t>Dos grandes maestros del taoísmo</a:t>
            </a:r>
            <a:r>
              <a:rPr lang="es-ES" sz="1200" dirty="0" smtClean="0">
                <a:latin typeface="Times New Roman"/>
                <a:ea typeface="Batang"/>
              </a:rPr>
              <a:t>, Editora Nacional, Madrid, 1983.</a:t>
            </a:r>
            <a:endParaRPr lang="es-ES" dirty="0" smtClean="0">
              <a:latin typeface="Times New Roman"/>
              <a:ea typeface="Batang"/>
            </a:endParaRPr>
          </a:p>
          <a:p>
            <a:pPr marL="180340" indent="-180340" algn="just">
              <a:spcAft>
                <a:spcPts val="0"/>
              </a:spcAft>
            </a:pPr>
            <a:r>
              <a:rPr lang="en-GB" sz="1200" dirty="0" smtClean="0">
                <a:latin typeface="Times New Roman"/>
                <a:ea typeface="Batang"/>
              </a:rPr>
              <a:t>A. Wilson, ed., </a:t>
            </a:r>
            <a:r>
              <a:rPr lang="en-GB" sz="1200" i="1" dirty="0" smtClean="0">
                <a:latin typeface="Times New Roman"/>
                <a:ea typeface="Batang"/>
              </a:rPr>
              <a:t>World Scripture</a:t>
            </a:r>
            <a:r>
              <a:rPr lang="en-GB" sz="1200" dirty="0" smtClean="0">
                <a:latin typeface="Times New Roman"/>
                <a:ea typeface="Batang"/>
              </a:rPr>
              <a:t>,</a:t>
            </a:r>
            <a:r>
              <a:rPr lang="en-GB" sz="1800" dirty="0" smtClean="0">
                <a:latin typeface="Arial"/>
                <a:ea typeface="Batang"/>
              </a:rPr>
              <a:t> </a:t>
            </a:r>
            <a:r>
              <a:rPr lang="en-GB" sz="1200" i="1" dirty="0" smtClean="0">
                <a:latin typeface="Times New Roman"/>
                <a:ea typeface="Batang"/>
              </a:rPr>
              <a:t>A Comparative Anthology of Sacred Texts</a:t>
            </a:r>
            <a:r>
              <a:rPr lang="en-GB" sz="1200" dirty="0" smtClean="0">
                <a:latin typeface="Times New Roman"/>
                <a:ea typeface="Batang"/>
              </a:rPr>
              <a:t>, </a:t>
            </a:r>
            <a:r>
              <a:rPr lang="en-GB" sz="1200" dirty="0" err="1" smtClean="0">
                <a:latin typeface="Times New Roman"/>
                <a:ea typeface="Batang"/>
              </a:rPr>
              <a:t>Parangon</a:t>
            </a:r>
            <a:r>
              <a:rPr lang="en-GB" sz="1200" dirty="0" smtClean="0">
                <a:latin typeface="Times New Roman"/>
                <a:ea typeface="Batang"/>
              </a:rPr>
              <a:t> House, New York, 1991, p. 792.</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87</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lgn="just">
              <a:spcAft>
                <a:spcPts val="0"/>
              </a:spcAft>
            </a:pPr>
            <a:r>
              <a:rPr lang="es-ES" sz="1200" i="1" dirty="0" smtClean="0">
                <a:latin typeface="Times New Roman"/>
                <a:ea typeface="Batang"/>
              </a:rPr>
              <a:t>Biblia del Peregrino</a:t>
            </a:r>
            <a:r>
              <a:rPr lang="es-ES" sz="1200" dirty="0" smtClean="0">
                <a:latin typeface="Times New Roman"/>
                <a:ea typeface="Batang"/>
              </a:rPr>
              <a:t>, Ediciones Mensajero, Bilbao, 1995.</a:t>
            </a:r>
            <a:endParaRPr lang="es-ES" dirty="0" smtClean="0">
              <a:latin typeface="Times New Roman"/>
              <a:ea typeface="Batang"/>
            </a:endParaRPr>
          </a:p>
          <a:p>
            <a:pPr marL="180340" indent="-180340">
              <a:spcAft>
                <a:spcPts val="0"/>
              </a:spcAft>
            </a:pPr>
            <a:r>
              <a:rPr lang="es-ES" sz="1200" dirty="0" err="1" smtClean="0">
                <a:latin typeface="Times New Roman"/>
                <a:ea typeface="Batang"/>
              </a:rPr>
              <a:t>Sun</a:t>
            </a:r>
            <a:r>
              <a:rPr lang="es-ES" sz="1200" dirty="0" smtClean="0">
                <a:latin typeface="Times New Roman"/>
                <a:ea typeface="Batang"/>
              </a:rPr>
              <a:t> </a:t>
            </a:r>
            <a:r>
              <a:rPr lang="es-ES" sz="1200" dirty="0" err="1" smtClean="0">
                <a:latin typeface="Times New Roman"/>
                <a:ea typeface="Batang"/>
              </a:rPr>
              <a:t>Myung</a:t>
            </a:r>
            <a:r>
              <a:rPr lang="es-ES" sz="1200" dirty="0" smtClean="0">
                <a:latin typeface="Times New Roman"/>
                <a:ea typeface="Batang"/>
              </a:rPr>
              <a:t> </a:t>
            </a:r>
            <a:r>
              <a:rPr lang="es-ES" sz="1200" dirty="0" err="1" smtClean="0">
                <a:latin typeface="Times New Roman"/>
                <a:ea typeface="Batang"/>
              </a:rPr>
              <a:t>Moon</a:t>
            </a:r>
            <a:r>
              <a:rPr lang="es-ES" sz="1200" dirty="0" smtClean="0">
                <a:latin typeface="Times New Roman"/>
                <a:ea typeface="Batang"/>
              </a:rPr>
              <a:t>, </a:t>
            </a:r>
            <a:r>
              <a:rPr lang="es-ES" sz="1200" i="1" dirty="0" smtClean="0">
                <a:latin typeface="Times New Roman"/>
                <a:ea typeface="Batang"/>
              </a:rPr>
              <a:t>Selecciones de charlas</a:t>
            </a:r>
            <a:r>
              <a:rPr lang="es-ES" sz="1200" dirty="0" smtClean="0">
                <a:latin typeface="Times New Roman"/>
                <a:ea typeface="Batang"/>
              </a:rPr>
              <a:t>, (27 de diciembre de 2002).</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88</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err="1" smtClean="0">
                <a:solidFill>
                  <a:srgbClr val="5E137F"/>
                </a:solidFill>
                <a:latin typeface="Times New Roman"/>
                <a:ea typeface="Batang"/>
              </a:rPr>
              <a:t>Sun</a:t>
            </a:r>
            <a:r>
              <a:rPr lang="es-ES" sz="1200" dirty="0" smtClean="0">
                <a:solidFill>
                  <a:srgbClr val="5E137F"/>
                </a:solidFill>
                <a:latin typeface="Times New Roman"/>
                <a:ea typeface="Batang"/>
              </a:rPr>
              <a:t> </a:t>
            </a:r>
            <a:r>
              <a:rPr lang="es-ES" sz="1200" dirty="0" err="1" smtClean="0">
                <a:solidFill>
                  <a:srgbClr val="5E137F"/>
                </a:solidFill>
                <a:latin typeface="Times New Roman"/>
                <a:ea typeface="Batang"/>
              </a:rPr>
              <a:t>Myung</a:t>
            </a:r>
            <a:r>
              <a:rPr lang="es-ES" sz="1200" dirty="0" smtClean="0">
                <a:solidFill>
                  <a:srgbClr val="5E137F"/>
                </a:solidFill>
                <a:latin typeface="Times New Roman"/>
                <a:ea typeface="Batang"/>
              </a:rPr>
              <a:t> </a:t>
            </a:r>
            <a:r>
              <a:rPr lang="es-ES" sz="1200" dirty="0" err="1" smtClean="0">
                <a:solidFill>
                  <a:srgbClr val="5E137F"/>
                </a:solidFill>
                <a:latin typeface="Times New Roman"/>
                <a:ea typeface="Batang"/>
              </a:rPr>
              <a:t>Moon</a:t>
            </a:r>
            <a:r>
              <a:rPr lang="es-ES" sz="1200" dirty="0" smtClean="0">
                <a:solidFill>
                  <a:srgbClr val="5E137F"/>
                </a:solidFill>
                <a:latin typeface="Times New Roman"/>
                <a:ea typeface="Batang"/>
              </a:rPr>
              <a:t>, </a:t>
            </a:r>
            <a:r>
              <a:rPr lang="es-ES" sz="1200" i="1" dirty="0" smtClean="0">
                <a:solidFill>
                  <a:srgbClr val="5E137F"/>
                </a:solidFill>
                <a:latin typeface="Times New Roman"/>
                <a:ea typeface="Batang"/>
              </a:rPr>
              <a:t>Selecciones de charlas</a:t>
            </a:r>
            <a:r>
              <a:rPr lang="es-ES" sz="1200" dirty="0" smtClean="0">
                <a:solidFill>
                  <a:srgbClr val="5E137F"/>
                </a:solidFill>
                <a:latin typeface="Times New Roman"/>
                <a:ea typeface="Batang"/>
              </a:rPr>
              <a:t>, Seúl, </a:t>
            </a:r>
            <a:r>
              <a:rPr lang="es-ES" sz="1200" dirty="0" err="1" smtClean="0">
                <a:solidFill>
                  <a:srgbClr val="5E137F"/>
                </a:solidFill>
                <a:latin typeface="Times New Roman"/>
                <a:ea typeface="Batang"/>
              </a:rPr>
              <a:t>HSA-UWC</a:t>
            </a:r>
            <a:r>
              <a:rPr lang="es-ES" sz="1200" dirty="0" smtClean="0">
                <a:solidFill>
                  <a:srgbClr val="5E137F"/>
                </a:solidFill>
                <a:latin typeface="Times New Roman"/>
                <a:ea typeface="Batang"/>
              </a:rPr>
              <a:t>, 5: 444, (8 de marzo de 1959).</a:t>
            </a:r>
            <a:endParaRPr lang="es-ES" dirty="0" smtClean="0">
              <a:solidFill>
                <a:srgbClr val="5E137F"/>
              </a:solidFill>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89</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340" indent="-180340">
              <a:spcAft>
                <a:spcPts val="0"/>
              </a:spcAft>
            </a:pPr>
            <a:r>
              <a:rPr lang="es-ES" sz="1200" b="0" i="1" dirty="0" smtClean="0">
                <a:solidFill>
                  <a:schemeClr val="bg2">
                    <a:lumMod val="50000"/>
                  </a:schemeClr>
                </a:solidFill>
                <a:ea typeface="Batang"/>
              </a:rPr>
              <a:t>Dos grandes maestros del taoísmo</a:t>
            </a:r>
            <a:r>
              <a:rPr lang="es-ES" sz="1200" b="0" dirty="0" smtClean="0">
                <a:solidFill>
                  <a:schemeClr val="bg2">
                    <a:lumMod val="50000"/>
                  </a:schemeClr>
                </a:solidFill>
                <a:ea typeface="Batang"/>
              </a:rPr>
              <a:t>, Editora Nacional, Madrid, 1983.</a:t>
            </a:r>
            <a:endParaRPr lang="es-ES" b="0" dirty="0" smtClean="0">
              <a:solidFill>
                <a:schemeClr val="bg2">
                  <a:lumMod val="50000"/>
                </a:schemeClr>
              </a:solidFill>
              <a:ea typeface="Batang"/>
            </a:endParaRPr>
          </a:p>
          <a:p>
            <a:pPr marL="180340" indent="-180340">
              <a:spcAft>
                <a:spcPts val="0"/>
              </a:spcAft>
            </a:pPr>
            <a:r>
              <a:rPr lang="es-ES" sz="1200" b="0" i="1" dirty="0" smtClean="0">
                <a:solidFill>
                  <a:schemeClr val="bg2">
                    <a:lumMod val="50000"/>
                  </a:schemeClr>
                </a:solidFill>
                <a:ea typeface="Batang"/>
              </a:rPr>
              <a:t>Biblia de Jerusalén</a:t>
            </a:r>
            <a:r>
              <a:rPr lang="es-ES" sz="1200" b="0" dirty="0" smtClean="0">
                <a:solidFill>
                  <a:schemeClr val="bg2">
                    <a:lumMod val="50000"/>
                  </a:schemeClr>
                </a:solidFill>
                <a:ea typeface="Batang"/>
              </a:rPr>
              <a:t>, </a:t>
            </a:r>
            <a:r>
              <a:rPr lang="es-ES" sz="1200" b="0" dirty="0" err="1" smtClean="0">
                <a:solidFill>
                  <a:schemeClr val="bg2">
                    <a:lumMod val="50000"/>
                  </a:schemeClr>
                </a:solidFill>
                <a:ea typeface="Batang"/>
              </a:rPr>
              <a:t>Desclée</a:t>
            </a:r>
            <a:r>
              <a:rPr lang="es-ES" sz="1200" b="0" dirty="0" smtClean="0">
                <a:solidFill>
                  <a:schemeClr val="bg2">
                    <a:lumMod val="50000"/>
                  </a:schemeClr>
                </a:solidFill>
                <a:ea typeface="Batang"/>
              </a:rPr>
              <a:t> de </a:t>
            </a:r>
            <a:r>
              <a:rPr lang="es-ES" sz="1200" b="0" dirty="0" err="1" smtClean="0">
                <a:solidFill>
                  <a:schemeClr val="bg2">
                    <a:lumMod val="50000"/>
                  </a:schemeClr>
                </a:solidFill>
                <a:ea typeface="Batang"/>
              </a:rPr>
              <a:t>Brouwer</a:t>
            </a:r>
            <a:r>
              <a:rPr lang="es-ES" sz="1200" b="0" dirty="0" smtClean="0">
                <a:solidFill>
                  <a:schemeClr val="bg2">
                    <a:lumMod val="50000"/>
                  </a:schemeClr>
                </a:solidFill>
                <a:ea typeface="Batang"/>
              </a:rPr>
              <a:t>, Bilbao, 1976.</a:t>
            </a:r>
            <a:endParaRPr lang="es-ES" b="0" dirty="0" smtClean="0">
              <a:solidFill>
                <a:schemeClr val="bg2">
                  <a:lumMod val="50000"/>
                </a:schemeClr>
              </a:solidFill>
              <a:ea typeface="Batang"/>
            </a:endParaRPr>
          </a:p>
          <a:p>
            <a:pPr marL="180340" indent="-180340">
              <a:spcAft>
                <a:spcPts val="0"/>
              </a:spcAft>
            </a:pPr>
            <a:r>
              <a:rPr lang="en-GB" sz="1200" b="0" dirty="0" smtClean="0">
                <a:solidFill>
                  <a:schemeClr val="bg2">
                    <a:lumMod val="50000"/>
                  </a:schemeClr>
                </a:solidFill>
                <a:ea typeface="Batang"/>
              </a:rPr>
              <a:t>A. Wilson, ed., </a:t>
            </a:r>
            <a:r>
              <a:rPr lang="en-GB" sz="1200" b="0" i="1" dirty="0" smtClean="0">
                <a:solidFill>
                  <a:schemeClr val="bg2">
                    <a:lumMod val="50000"/>
                  </a:schemeClr>
                </a:solidFill>
                <a:ea typeface="Batang"/>
              </a:rPr>
              <a:t>World Scripture,</a:t>
            </a:r>
            <a:r>
              <a:rPr lang="en-GB" sz="1800" b="0" dirty="0" smtClean="0">
                <a:solidFill>
                  <a:schemeClr val="bg2">
                    <a:lumMod val="50000"/>
                  </a:schemeClr>
                </a:solidFill>
                <a:ea typeface="Batang"/>
              </a:rPr>
              <a:t> </a:t>
            </a:r>
            <a:r>
              <a:rPr lang="en-GB" sz="1200" b="0" i="1" dirty="0" smtClean="0">
                <a:solidFill>
                  <a:schemeClr val="bg2">
                    <a:lumMod val="50000"/>
                  </a:schemeClr>
                </a:solidFill>
                <a:ea typeface="Batang"/>
              </a:rPr>
              <a:t>A Comparative Anthology of Sacred Texts</a:t>
            </a:r>
            <a:r>
              <a:rPr lang="en-GB" sz="1200" b="0" dirty="0" smtClean="0">
                <a:solidFill>
                  <a:schemeClr val="bg2">
                    <a:lumMod val="50000"/>
                  </a:schemeClr>
                </a:solidFill>
                <a:ea typeface="Batang"/>
              </a:rPr>
              <a:t>, </a:t>
            </a:r>
            <a:r>
              <a:rPr lang="en-GB" sz="1200" b="0" dirty="0" err="1" smtClean="0">
                <a:solidFill>
                  <a:schemeClr val="bg2">
                    <a:lumMod val="50000"/>
                  </a:schemeClr>
                </a:solidFill>
                <a:ea typeface="Batang"/>
              </a:rPr>
              <a:t>Parangon</a:t>
            </a:r>
            <a:r>
              <a:rPr lang="en-GB" sz="1200" b="0" dirty="0" smtClean="0">
                <a:solidFill>
                  <a:schemeClr val="bg2">
                    <a:lumMod val="50000"/>
                  </a:schemeClr>
                </a:solidFill>
                <a:ea typeface="Batang"/>
              </a:rPr>
              <a:t> House, New York, 1991, p. 221.</a:t>
            </a:r>
            <a:endParaRPr lang="es-ES" b="0" dirty="0" smtClean="0">
              <a:solidFill>
                <a:schemeClr val="bg2">
                  <a:lumMod val="50000"/>
                </a:schemeClr>
              </a:solidFill>
              <a:ea typeface="Batang"/>
            </a:endParaRPr>
          </a:p>
          <a:p>
            <a:endParaRPr lang="es-ES" b="0"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90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lgn="just">
              <a:spcAft>
                <a:spcPts val="0"/>
              </a:spcAft>
            </a:pPr>
            <a:r>
              <a:rPr lang="es-ES" sz="1200" dirty="0" smtClean="0">
                <a:latin typeface="Times New Roman"/>
                <a:ea typeface="Batang"/>
              </a:rPr>
              <a:t> </a:t>
            </a:r>
            <a:r>
              <a:rPr lang="es-ES" sz="1200" i="1" dirty="0" smtClean="0">
                <a:latin typeface="Times New Roman"/>
                <a:ea typeface="Batang"/>
              </a:rPr>
              <a:t>El </a:t>
            </a:r>
            <a:r>
              <a:rPr lang="es-ES" sz="1200" i="1" dirty="0" err="1" smtClean="0">
                <a:latin typeface="Times New Roman"/>
                <a:ea typeface="Batang"/>
              </a:rPr>
              <a:t>Dhammapada</a:t>
            </a:r>
            <a:r>
              <a:rPr lang="es-ES" sz="1200" i="1" dirty="0" smtClean="0">
                <a:latin typeface="Times New Roman"/>
                <a:ea typeface="Batang"/>
              </a:rPr>
              <a:t>, camino de perfección</a:t>
            </a:r>
            <a:r>
              <a:rPr lang="es-ES" sz="1200" dirty="0" smtClean="0">
                <a:latin typeface="Times New Roman"/>
                <a:ea typeface="Batang"/>
              </a:rPr>
              <a:t>, Editorial Diana, México, 1976.</a:t>
            </a:r>
            <a:endParaRPr lang="es-ES" dirty="0" smtClean="0">
              <a:latin typeface="Times New Roman"/>
              <a:ea typeface="Batang"/>
            </a:endParaRPr>
          </a:p>
          <a:p>
            <a:pPr marL="144145" indent="-144145" algn="just">
              <a:spcAft>
                <a:spcPts val="0"/>
              </a:spcAft>
            </a:pPr>
            <a:r>
              <a:rPr lang="es-ES" sz="1200" dirty="0" smtClean="0">
                <a:latin typeface="Times New Roman"/>
                <a:ea typeface="Batang"/>
              </a:rPr>
              <a:t> </a:t>
            </a:r>
            <a:r>
              <a:rPr lang="es-ES" sz="1200" i="1" dirty="0" smtClean="0">
                <a:latin typeface="Times New Roman"/>
                <a:ea typeface="Batang"/>
              </a:rPr>
              <a:t>Biblia del Peregrino</a:t>
            </a:r>
            <a:r>
              <a:rPr lang="es-ES" sz="1200" dirty="0" smtClean="0">
                <a:latin typeface="Times New Roman"/>
                <a:ea typeface="Batang"/>
              </a:rPr>
              <a:t>, Ediciones Mensajero, Bilbao, 1995.</a:t>
            </a:r>
            <a:endParaRPr lang="es-ES" dirty="0" smtClean="0">
              <a:latin typeface="Times New Roman"/>
              <a:ea typeface="Batang"/>
            </a:endParaRPr>
          </a:p>
          <a:p>
            <a:pPr marL="144145" indent="-144145" algn="just">
              <a:spcAft>
                <a:spcPts val="0"/>
              </a:spcAft>
            </a:pPr>
            <a:r>
              <a:rPr lang="en-GB" sz="1200" dirty="0" smtClean="0">
                <a:latin typeface="Times New Roman"/>
                <a:ea typeface="Batang"/>
              </a:rPr>
              <a:t> R. Travers, ed., </a:t>
            </a:r>
            <a:r>
              <a:rPr lang="en-GB" sz="1200" i="1" dirty="0" smtClean="0">
                <a:latin typeface="Times New Roman"/>
                <a:ea typeface="Batang"/>
              </a:rPr>
              <a:t>Ethics of the Talmud</a:t>
            </a:r>
            <a:r>
              <a:rPr lang="en-GB" sz="1200" dirty="0" smtClean="0">
                <a:latin typeface="Times New Roman"/>
                <a:ea typeface="Batang"/>
              </a:rPr>
              <a:t>, </a:t>
            </a:r>
            <a:r>
              <a:rPr lang="en-GB" sz="1200" dirty="0" err="1" smtClean="0">
                <a:latin typeface="Times New Roman"/>
                <a:ea typeface="Batang"/>
              </a:rPr>
              <a:t>Shocken</a:t>
            </a:r>
            <a:r>
              <a:rPr lang="en-GB" sz="1200" dirty="0" smtClean="0">
                <a:latin typeface="Times New Roman"/>
                <a:ea typeface="Batang"/>
              </a:rPr>
              <a:t> Books, New York, 1962. </a:t>
            </a:r>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33</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marR="0" indent="-144145" algn="just" defTabSz="914400" rtl="0" eaLnBrk="1" fontAlgn="auto" latinLnBrk="0" hangingPunct="1">
              <a:lnSpc>
                <a:spcPct val="100000"/>
              </a:lnSpc>
              <a:spcBef>
                <a:spcPts val="0"/>
              </a:spcBef>
              <a:spcAft>
                <a:spcPts val="0"/>
              </a:spcAft>
              <a:buClrTx/>
              <a:buSzTx/>
              <a:buFontTx/>
              <a:buNone/>
              <a:tabLst/>
              <a:defRPr/>
            </a:pPr>
            <a:r>
              <a:rPr lang="es-ES" sz="1200" dirty="0" err="1" smtClean="0">
                <a:latin typeface="Times New Roman"/>
                <a:ea typeface="Batang"/>
              </a:rPr>
              <a:t>Sun</a:t>
            </a:r>
            <a:r>
              <a:rPr lang="es-ES" sz="1200" dirty="0" smtClean="0">
                <a:latin typeface="Times New Roman"/>
                <a:ea typeface="Batang"/>
              </a:rPr>
              <a:t> </a:t>
            </a:r>
            <a:r>
              <a:rPr lang="es-ES" sz="1200" dirty="0" err="1" smtClean="0">
                <a:latin typeface="Times New Roman"/>
                <a:ea typeface="Batang"/>
              </a:rPr>
              <a:t>Myung</a:t>
            </a:r>
            <a:r>
              <a:rPr lang="es-ES" sz="1200" dirty="0" smtClean="0">
                <a:latin typeface="Times New Roman"/>
                <a:ea typeface="Batang"/>
              </a:rPr>
              <a:t> </a:t>
            </a:r>
            <a:r>
              <a:rPr lang="es-ES" sz="1200" dirty="0" err="1" smtClean="0">
                <a:latin typeface="Times New Roman"/>
                <a:ea typeface="Batang"/>
              </a:rPr>
              <a:t>Moon</a:t>
            </a:r>
            <a:r>
              <a:rPr lang="es-ES" sz="1200" dirty="0" smtClean="0">
                <a:latin typeface="Times New Roman"/>
                <a:ea typeface="Batang"/>
              </a:rPr>
              <a:t>, </a:t>
            </a:r>
            <a:r>
              <a:rPr lang="es-ES" sz="1200" i="1" dirty="0" smtClean="0">
                <a:latin typeface="Times New Roman"/>
                <a:ea typeface="Batang"/>
              </a:rPr>
              <a:t>Selecciones de charlas</a:t>
            </a:r>
            <a:r>
              <a:rPr lang="es-ES" sz="1200" dirty="0" smtClean="0">
                <a:latin typeface="Times New Roman"/>
                <a:ea typeface="Batang"/>
              </a:rPr>
              <a:t>, Seúl, </a:t>
            </a:r>
            <a:r>
              <a:rPr lang="es-ES" sz="1200" dirty="0" err="1" smtClean="0">
                <a:latin typeface="Times New Roman"/>
                <a:ea typeface="Batang"/>
              </a:rPr>
              <a:t>HSA-UWC</a:t>
            </a:r>
            <a:r>
              <a:rPr lang="es-ES" sz="1200" dirty="0" smtClean="0">
                <a:latin typeface="Times New Roman"/>
                <a:ea typeface="Batang"/>
              </a:rPr>
              <a:t>, (1 de marzo de 1986).</a:t>
            </a:r>
          </a:p>
          <a:p>
            <a:pPr marL="144145" indent="-144145" algn="just">
              <a:spcAft>
                <a:spcPts val="0"/>
              </a:spcAft>
            </a:pPr>
            <a:r>
              <a:rPr lang="es-ES" sz="1200" i="1" dirty="0" err="1" smtClean="0">
                <a:latin typeface="Times New Roman"/>
                <a:ea typeface="Batang"/>
              </a:rPr>
              <a:t>Bhagavad</a:t>
            </a:r>
            <a:r>
              <a:rPr lang="es-ES" sz="1200" i="1" dirty="0" smtClean="0">
                <a:latin typeface="Times New Roman"/>
                <a:ea typeface="Batang"/>
              </a:rPr>
              <a:t> Gita</a:t>
            </a:r>
            <a:r>
              <a:rPr lang="es-ES" sz="1200" dirty="0" smtClean="0">
                <a:latin typeface="Times New Roman"/>
                <a:ea typeface="Batang"/>
              </a:rPr>
              <a:t>, </a:t>
            </a:r>
            <a:r>
              <a:rPr lang="es-ES" sz="1200" dirty="0" err="1" smtClean="0">
                <a:latin typeface="Times New Roman"/>
                <a:ea typeface="Batang"/>
              </a:rPr>
              <a:t>Trotta</a:t>
            </a:r>
            <a:r>
              <a:rPr lang="es-ES" sz="1200" dirty="0" smtClean="0">
                <a:latin typeface="Times New Roman"/>
                <a:ea typeface="Batang"/>
              </a:rPr>
              <a:t>, Madrid, 1997.</a:t>
            </a:r>
            <a:endParaRPr lang="es-ES" dirty="0" smtClean="0">
              <a:latin typeface="Times New Roman"/>
              <a:ea typeface="Batang"/>
            </a:endParaRPr>
          </a:p>
          <a:p>
            <a:pPr marL="144145" indent="-144145" algn="just">
              <a:spcAft>
                <a:spcPts val="0"/>
              </a:spcAft>
            </a:pPr>
            <a:r>
              <a:rPr lang="es-ES" sz="1200" dirty="0" smtClean="0">
                <a:latin typeface="Times New Roman"/>
                <a:ea typeface="Times New Roman"/>
              </a:rPr>
              <a:t>  Confucio, </a:t>
            </a:r>
            <a:r>
              <a:rPr lang="es-ES" sz="1200" dirty="0" err="1" smtClean="0">
                <a:latin typeface="Times New Roman"/>
                <a:ea typeface="Times New Roman"/>
              </a:rPr>
              <a:t>Mencio</a:t>
            </a:r>
            <a:r>
              <a:rPr lang="es-ES" sz="1200" dirty="0" smtClean="0">
                <a:latin typeface="Times New Roman"/>
                <a:ea typeface="Times New Roman"/>
              </a:rPr>
              <a:t>, </a:t>
            </a:r>
            <a:r>
              <a:rPr lang="es-ES" sz="1200" i="1" dirty="0" smtClean="0">
                <a:latin typeface="Times New Roman"/>
                <a:ea typeface="Times New Roman"/>
              </a:rPr>
              <a:t>Los cuatro libros clásicos,</a:t>
            </a:r>
            <a:r>
              <a:rPr lang="es-ES" sz="1200" dirty="0" smtClean="0">
                <a:latin typeface="Times New Roman"/>
                <a:ea typeface="Times New Roman"/>
              </a:rPr>
              <a:t> Ediciones B, Barcelona, 1997.</a:t>
            </a:r>
            <a:endParaRPr lang="es-ES" sz="2000" dirty="0" smtClean="0">
              <a:latin typeface="Times New Roman"/>
              <a:ea typeface="Times New Roman"/>
            </a:endParaRPr>
          </a:p>
          <a:p>
            <a:pPr marL="144145" indent="-144145" algn="just">
              <a:spcAft>
                <a:spcPts val="0"/>
              </a:spcAft>
            </a:pPr>
            <a:r>
              <a:rPr lang="es-ES" sz="1200" dirty="0" smtClean="0">
                <a:latin typeface="Times New Roman"/>
                <a:ea typeface="Batang"/>
              </a:rPr>
              <a:t>  </a:t>
            </a:r>
            <a:r>
              <a:rPr lang="es-ES" sz="1200" i="1" dirty="0" smtClean="0">
                <a:latin typeface="Times New Roman"/>
                <a:ea typeface="Batang"/>
              </a:rPr>
              <a:t>Dos grandes maestros del taoísmo</a:t>
            </a:r>
            <a:r>
              <a:rPr lang="es-ES" sz="1200" dirty="0" smtClean="0">
                <a:latin typeface="Times New Roman"/>
                <a:ea typeface="Batang"/>
              </a:rPr>
              <a:t>, Editora Nacional, Madrid, 1983.</a:t>
            </a:r>
            <a:endParaRPr lang="es-ES" dirty="0" smtClean="0">
              <a:latin typeface="Times New Roman"/>
              <a:ea typeface="Batang"/>
            </a:endParaRPr>
          </a:p>
          <a:p>
            <a:pPr marL="144145" marR="0" indent="-144145" algn="just" defTabSz="914400" rtl="0" eaLnBrk="1" fontAlgn="auto" latinLnBrk="0" hangingPunct="1">
              <a:lnSpc>
                <a:spcPct val="100000"/>
              </a:lnSpc>
              <a:spcBef>
                <a:spcPts val="0"/>
              </a:spcBef>
              <a:spcAft>
                <a:spcPts val="0"/>
              </a:spcAft>
              <a:buClrTx/>
              <a:buSzTx/>
              <a:buFontTx/>
              <a:buNone/>
              <a:tabLst/>
              <a:defRPr/>
            </a:pPr>
            <a:endParaRPr lang="es-ES" dirty="0" smtClean="0">
              <a:latin typeface="Times New Roman"/>
              <a:ea typeface="Batang"/>
            </a:endParaRPr>
          </a:p>
          <a:p>
            <a:pPr marL="144145" indent="-144145" algn="just">
              <a:spcAft>
                <a:spcPts val="0"/>
              </a:spcAft>
            </a:pPr>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34</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lgn="just">
              <a:spcAft>
                <a:spcPts val="0"/>
              </a:spcAft>
            </a:pPr>
            <a:r>
              <a:rPr lang="es-ES" sz="1200" dirty="0" smtClean="0">
                <a:latin typeface="Times New Roman"/>
                <a:ea typeface="Batang"/>
              </a:rPr>
              <a:t> </a:t>
            </a:r>
            <a:r>
              <a:rPr lang="en-GB" sz="1200" dirty="0" err="1" smtClean="0">
                <a:latin typeface="Times New Roman"/>
                <a:ea typeface="Batang"/>
              </a:rPr>
              <a:t>Shivamurthi</a:t>
            </a:r>
            <a:r>
              <a:rPr lang="en-GB" sz="1200" dirty="0" smtClean="0">
                <a:latin typeface="Times New Roman"/>
                <a:ea typeface="Batang"/>
              </a:rPr>
              <a:t>, </a:t>
            </a:r>
            <a:r>
              <a:rPr lang="en-GB" sz="1200" i="1" dirty="0" smtClean="0">
                <a:latin typeface="Times New Roman"/>
                <a:ea typeface="Batang"/>
              </a:rPr>
              <a:t>Religion and Society at Cross-roads</a:t>
            </a:r>
            <a:r>
              <a:rPr lang="en-GB" sz="1200" dirty="0" smtClean="0">
                <a:latin typeface="Times New Roman"/>
                <a:ea typeface="Batang"/>
              </a:rPr>
              <a:t>, </a:t>
            </a:r>
            <a:r>
              <a:rPr lang="en-GB" sz="1200" dirty="0" err="1" smtClean="0">
                <a:latin typeface="Times New Roman"/>
                <a:ea typeface="Batang"/>
              </a:rPr>
              <a:t>Sigigere</a:t>
            </a:r>
            <a:r>
              <a:rPr lang="en-GB" sz="1200" dirty="0" smtClean="0">
                <a:latin typeface="Times New Roman"/>
                <a:ea typeface="Batang"/>
              </a:rPr>
              <a:t>, India, 1990.</a:t>
            </a:r>
          </a:p>
          <a:p>
            <a:pPr marL="144145" indent="-144145" algn="just">
              <a:spcAft>
                <a:spcPts val="0"/>
              </a:spcAft>
            </a:pPr>
            <a:r>
              <a:rPr lang="es-ES" sz="1200" i="1" dirty="0" smtClean="0">
                <a:latin typeface="Times New Roman"/>
                <a:ea typeface="Batang"/>
              </a:rPr>
              <a:t>El Corán</a:t>
            </a:r>
            <a:r>
              <a:rPr lang="es-ES" sz="1200" dirty="0" smtClean="0">
                <a:latin typeface="Times New Roman"/>
                <a:ea typeface="Batang"/>
              </a:rPr>
              <a:t>, Editora Nacional, Madrid, 1984.</a:t>
            </a:r>
            <a:endParaRPr lang="es-ES" dirty="0" smtClean="0">
              <a:latin typeface="Times New Roman"/>
              <a:ea typeface="Batang"/>
            </a:endParaRPr>
          </a:p>
          <a:p>
            <a:pPr marL="144145" indent="-144145" algn="just">
              <a:spcAft>
                <a:spcPts val="0"/>
              </a:spcAft>
            </a:pPr>
            <a:r>
              <a:rPr lang="es-ES" sz="1200" i="1" dirty="0" smtClean="0">
                <a:latin typeface="Times New Roman"/>
                <a:ea typeface="Batang"/>
              </a:rPr>
              <a:t>Biblia de Jerusalén</a:t>
            </a:r>
            <a:r>
              <a:rPr lang="es-ES" sz="1200" dirty="0" smtClean="0">
                <a:latin typeface="Times New Roman"/>
                <a:ea typeface="Batang"/>
              </a:rPr>
              <a:t>, </a:t>
            </a:r>
            <a:r>
              <a:rPr lang="es-ES" sz="1200" dirty="0" err="1" smtClean="0">
                <a:latin typeface="Times New Roman"/>
                <a:ea typeface="Batang"/>
              </a:rPr>
              <a:t>Desclée</a:t>
            </a:r>
            <a:r>
              <a:rPr lang="es-ES" sz="1200" dirty="0" smtClean="0">
                <a:latin typeface="Times New Roman"/>
                <a:ea typeface="Batang"/>
              </a:rPr>
              <a:t> de </a:t>
            </a:r>
            <a:r>
              <a:rPr lang="es-ES" sz="1200" dirty="0" err="1" smtClean="0">
                <a:latin typeface="Times New Roman"/>
                <a:ea typeface="Batang"/>
              </a:rPr>
              <a:t>Brouwer</a:t>
            </a:r>
            <a:r>
              <a:rPr lang="es-ES" sz="1200" dirty="0" smtClean="0">
                <a:latin typeface="Times New Roman"/>
                <a:ea typeface="Batang"/>
              </a:rPr>
              <a:t>, Bilbao, 1976.</a:t>
            </a:r>
          </a:p>
          <a:p>
            <a:pPr marL="144145" marR="0" indent="-144145" algn="just" defTabSz="914400" rtl="0" eaLnBrk="1" fontAlgn="auto" latinLnBrk="0" hangingPunct="1">
              <a:lnSpc>
                <a:spcPct val="100000"/>
              </a:lnSpc>
              <a:spcBef>
                <a:spcPts val="0"/>
              </a:spcBef>
              <a:spcAft>
                <a:spcPts val="0"/>
              </a:spcAft>
              <a:buClrTx/>
              <a:buSzTx/>
              <a:buFontTx/>
              <a:buNone/>
              <a:tabLst/>
              <a:defRPr/>
            </a:pPr>
            <a:r>
              <a:rPr lang="es-ES" sz="1200" dirty="0" smtClean="0">
                <a:latin typeface="Times New Roman"/>
                <a:ea typeface="Times New Roman"/>
              </a:rPr>
              <a:t>Publio Ovidio, </a:t>
            </a:r>
            <a:r>
              <a:rPr lang="es-ES" sz="1200" i="1" dirty="0" smtClean="0">
                <a:latin typeface="Times New Roman"/>
                <a:ea typeface="Times New Roman"/>
              </a:rPr>
              <a:t>Metamorfosis</a:t>
            </a:r>
            <a:r>
              <a:rPr lang="es-ES" sz="1200" dirty="0" smtClean="0">
                <a:latin typeface="Times New Roman"/>
                <a:ea typeface="Times New Roman"/>
              </a:rPr>
              <a:t>, VII, 20, cit. en Wenceslao Castañares y José Luis González </a:t>
            </a:r>
            <a:r>
              <a:rPr lang="es-ES" sz="1200" dirty="0" err="1" smtClean="0">
                <a:latin typeface="Times New Roman"/>
                <a:ea typeface="Times New Roman"/>
              </a:rPr>
              <a:t>Quirós</a:t>
            </a:r>
            <a:r>
              <a:rPr lang="es-ES" sz="1200" dirty="0" smtClean="0">
                <a:latin typeface="Times New Roman"/>
                <a:ea typeface="Times New Roman"/>
              </a:rPr>
              <a:t>,  </a:t>
            </a:r>
            <a:r>
              <a:rPr lang="es-ES" sz="1200" i="1" dirty="0" smtClean="0">
                <a:latin typeface="Times New Roman"/>
                <a:ea typeface="Times New Roman"/>
              </a:rPr>
              <a:t>Diccionario de citas</a:t>
            </a:r>
            <a:r>
              <a:rPr lang="es-ES" sz="1200" dirty="0" smtClean="0">
                <a:latin typeface="Times New Roman"/>
                <a:ea typeface="Times New Roman"/>
              </a:rPr>
              <a:t>, Noesis, Madrid, 1993, p. 363.</a:t>
            </a:r>
            <a:endParaRPr lang="es-ES" sz="2000" dirty="0" smtClean="0">
              <a:latin typeface="Times New Roman"/>
              <a:ea typeface="Times New Roman"/>
            </a:endParaRPr>
          </a:p>
          <a:p>
            <a:pPr marL="144145" indent="-144145" algn="just">
              <a:spcAft>
                <a:spcPts val="0"/>
              </a:spcAft>
            </a:pPr>
            <a:endParaRPr lang="es-ES" dirty="0" smtClean="0">
              <a:latin typeface="Times New Roman"/>
              <a:ea typeface="Batang"/>
            </a:endParaRPr>
          </a:p>
          <a:p>
            <a:pPr marL="144145" indent="-144145" algn="just">
              <a:spcAft>
                <a:spcPts val="0"/>
              </a:spcAft>
            </a:pPr>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35</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44145" indent="-144145" algn="just">
              <a:spcAft>
                <a:spcPts val="0"/>
              </a:spcAft>
            </a:pPr>
            <a:r>
              <a:rPr lang="es-ES" sz="1200" i="1" dirty="0" smtClean="0">
                <a:latin typeface="Times New Roman"/>
                <a:ea typeface="Batang"/>
              </a:rPr>
              <a:t>El </a:t>
            </a:r>
            <a:r>
              <a:rPr lang="es-ES" sz="1200" i="1" dirty="0" err="1" smtClean="0">
                <a:latin typeface="Times New Roman"/>
                <a:ea typeface="Batang"/>
              </a:rPr>
              <a:t>Dhammapada</a:t>
            </a:r>
            <a:r>
              <a:rPr lang="es-ES" sz="1200" i="1" dirty="0" smtClean="0">
                <a:latin typeface="Times New Roman"/>
                <a:ea typeface="Batang"/>
              </a:rPr>
              <a:t>, camino de perfección</a:t>
            </a:r>
            <a:r>
              <a:rPr lang="es-ES" sz="1200" dirty="0" smtClean="0">
                <a:latin typeface="Times New Roman"/>
                <a:ea typeface="Batang"/>
              </a:rPr>
              <a:t>, Editorial Diana, México, 1976.</a:t>
            </a:r>
            <a:endParaRPr lang="es-ES" dirty="0" smtClean="0">
              <a:latin typeface="Times New Roman"/>
              <a:ea typeface="Batang"/>
            </a:endParaRPr>
          </a:p>
          <a:p>
            <a:pPr marL="144145" indent="-144145" algn="just">
              <a:spcAft>
                <a:spcPts val="0"/>
              </a:spcAft>
            </a:pPr>
            <a:r>
              <a:rPr lang="es-ES" sz="1200" dirty="0" smtClean="0">
                <a:latin typeface="Times New Roman"/>
                <a:ea typeface="Batang"/>
              </a:rPr>
              <a:t>Séneca, </a:t>
            </a:r>
            <a:r>
              <a:rPr lang="es-ES" sz="1200" i="1" dirty="0" smtClean="0">
                <a:latin typeface="Times New Roman"/>
                <a:ea typeface="Batang"/>
              </a:rPr>
              <a:t>Obras completas</a:t>
            </a:r>
            <a:r>
              <a:rPr lang="es-ES" sz="1200" dirty="0" smtClean="0">
                <a:latin typeface="Times New Roman"/>
                <a:ea typeface="Batang"/>
              </a:rPr>
              <a:t>, Aguilar, Madrid, 1966, p. 531.</a:t>
            </a:r>
            <a:endParaRPr lang="es-ES" dirty="0" smtClean="0">
              <a:latin typeface="Times New Roman"/>
              <a:ea typeface="Batang"/>
            </a:endParaRPr>
          </a:p>
          <a:p>
            <a:pPr>
              <a:spcAft>
                <a:spcPts val="0"/>
              </a:spcAft>
            </a:pPr>
            <a:r>
              <a:rPr lang="es-ES" sz="1200" dirty="0" err="1" smtClean="0">
                <a:latin typeface="Times New Roman"/>
                <a:ea typeface="Batang"/>
              </a:rPr>
              <a:t>Sun</a:t>
            </a:r>
            <a:r>
              <a:rPr lang="es-ES" sz="1200" dirty="0" smtClean="0">
                <a:latin typeface="Times New Roman"/>
                <a:ea typeface="Batang"/>
              </a:rPr>
              <a:t> </a:t>
            </a:r>
            <a:r>
              <a:rPr lang="es-ES" sz="1200" dirty="0" err="1" smtClean="0">
                <a:latin typeface="Times New Roman"/>
                <a:ea typeface="Batang"/>
              </a:rPr>
              <a:t>Myung</a:t>
            </a:r>
            <a:r>
              <a:rPr lang="es-ES" sz="1200" dirty="0" smtClean="0">
                <a:latin typeface="Times New Roman"/>
                <a:ea typeface="Batang"/>
              </a:rPr>
              <a:t> </a:t>
            </a:r>
            <a:r>
              <a:rPr lang="es-ES" sz="1200" dirty="0" err="1" smtClean="0">
                <a:latin typeface="Times New Roman"/>
                <a:ea typeface="Batang"/>
              </a:rPr>
              <a:t>Moon</a:t>
            </a:r>
            <a:r>
              <a:rPr lang="es-ES" sz="1200" dirty="0" smtClean="0">
                <a:latin typeface="Times New Roman"/>
                <a:ea typeface="Batang"/>
              </a:rPr>
              <a:t>, </a:t>
            </a:r>
            <a:r>
              <a:rPr lang="es-ES" sz="1200" i="1" dirty="0" smtClean="0">
                <a:latin typeface="Times New Roman"/>
                <a:ea typeface="Batang"/>
              </a:rPr>
              <a:t>Selecciones de charlas</a:t>
            </a:r>
            <a:r>
              <a:rPr lang="es-ES" sz="1200" dirty="0" smtClean="0">
                <a:latin typeface="Times New Roman"/>
                <a:ea typeface="Batang"/>
              </a:rPr>
              <a:t>, Seúl, </a:t>
            </a:r>
            <a:r>
              <a:rPr lang="es-ES" sz="1200" dirty="0" err="1" smtClean="0">
                <a:latin typeface="Times New Roman"/>
                <a:ea typeface="Batang"/>
              </a:rPr>
              <a:t>HSA-UWC</a:t>
            </a:r>
            <a:r>
              <a:rPr lang="es-ES" sz="1200" dirty="0" smtClean="0">
                <a:latin typeface="Times New Roman"/>
                <a:ea typeface="Batang"/>
              </a:rPr>
              <a:t>, 36:51, (15 de noviembre de 1970).</a:t>
            </a:r>
            <a:endParaRPr lang="es-ES" dirty="0" smtClean="0">
              <a:latin typeface="Times New Roman"/>
              <a:ea typeface="Batang"/>
            </a:endParaRPr>
          </a:p>
          <a:p>
            <a:endParaRPr lang="es-ES" dirty="0"/>
          </a:p>
        </p:txBody>
      </p:sp>
      <p:sp>
        <p:nvSpPr>
          <p:cNvPr id="4" name="3 Marcador de número de diapositiva"/>
          <p:cNvSpPr>
            <a:spLocks noGrp="1"/>
          </p:cNvSpPr>
          <p:nvPr>
            <p:ph type="sldNum" sz="quarter" idx="10"/>
          </p:nvPr>
        </p:nvSpPr>
        <p:spPr/>
        <p:txBody>
          <a:bodyPr/>
          <a:lstStyle/>
          <a:p>
            <a:fld id="{7F4EDA8B-3321-4DCF-9EF7-A858253D7CCB}" type="slidenum">
              <a:rPr lang="es-ES" smtClean="0"/>
              <a:pPr/>
              <a:t>36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99D4341B-3CAB-40FE-9747-E8774C4D22FE}" type="datetimeFigureOut">
              <a:rPr lang="es-ES" smtClean="0"/>
              <a:pPr/>
              <a:t>11/5/16</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DC74C412-BF3E-4F5C-B665-4B8F802FA18B}" type="slidenum">
              <a:rPr lang="es-ES" smtClean="0"/>
              <a:pPr/>
              <a:t>‹Nr.›</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9D4341B-3CAB-40FE-9747-E8774C4D22FE}" type="datetimeFigureOut">
              <a:rPr lang="es-ES" smtClean="0"/>
              <a:pPr/>
              <a:t>11/5/16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C74C412-BF3E-4F5C-B665-4B8F802FA18B}"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9D4341B-3CAB-40FE-9747-E8774C4D22FE}" type="datetimeFigureOut">
              <a:rPr lang="es-ES" smtClean="0"/>
              <a:pPr/>
              <a:t>11/5/16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C74C412-BF3E-4F5C-B665-4B8F802FA18B}" type="slidenum">
              <a:rPr lang="es-ES" smtClean="0"/>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9D4341B-3CAB-40FE-9747-E8774C4D22FE}" type="datetimeFigureOut">
              <a:rPr lang="es-ES" smtClean="0"/>
              <a:pPr/>
              <a:t>11/5/16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C74C412-BF3E-4F5C-B665-4B8F802FA18B}"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99D4341B-3CAB-40FE-9747-E8774C4D22FE}" type="datetimeFigureOut">
              <a:rPr lang="es-ES" smtClean="0"/>
              <a:pPr/>
              <a:t>11/5/16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C74C412-BF3E-4F5C-B665-4B8F802FA18B}" type="slidenum">
              <a:rPr lang="es-ES" smtClean="0"/>
              <a:pPr/>
              <a:t>‹Nr.›</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9D4341B-3CAB-40FE-9747-E8774C4D22FE}" type="datetimeFigureOut">
              <a:rPr lang="es-ES" smtClean="0"/>
              <a:pPr/>
              <a:t>11/5/16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DC74C412-BF3E-4F5C-B665-4B8F802FA18B}" type="slidenum">
              <a:rPr lang="es-ES" smtClean="0"/>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9D4341B-3CAB-40FE-9747-E8774C4D22FE}" type="datetimeFigureOut">
              <a:rPr lang="es-ES" smtClean="0"/>
              <a:pPr/>
              <a:t>11/5/16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DC74C412-BF3E-4F5C-B665-4B8F802FA18B}" type="slidenum">
              <a:rPr lang="es-ES" smtClean="0"/>
              <a:pPr/>
              <a:t>‹Nr.›</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99D4341B-3CAB-40FE-9747-E8774C4D22FE}" type="datetimeFigureOut">
              <a:rPr lang="es-ES" smtClean="0"/>
              <a:pPr/>
              <a:t>11/5/16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DC74C412-BF3E-4F5C-B665-4B8F802FA18B}"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9D4341B-3CAB-40FE-9747-E8774C4D22FE}" type="datetimeFigureOut">
              <a:rPr lang="es-ES" smtClean="0"/>
              <a:pPr/>
              <a:t>11/5/16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DC74C412-BF3E-4F5C-B665-4B8F802FA18B}"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9D4341B-3CAB-40FE-9747-E8774C4D22FE}" type="datetimeFigureOut">
              <a:rPr lang="es-ES" smtClean="0"/>
              <a:pPr/>
              <a:t>11/5/16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DC74C412-BF3E-4F5C-B665-4B8F802FA18B}" type="slidenum">
              <a:rPr lang="es-ES" smtClean="0"/>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99D4341B-3CAB-40FE-9747-E8774C4D22FE}" type="datetimeFigureOut">
              <a:rPr lang="es-ES" smtClean="0"/>
              <a:pPr/>
              <a:t>11/5/16</a:t>
            </a:fld>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DC74C412-BF3E-4F5C-B665-4B8F802FA18B}" type="slidenum">
              <a:rPr lang="es-ES" smtClean="0"/>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9D4341B-3CAB-40FE-9747-E8774C4D22FE}" type="datetimeFigureOut">
              <a:rPr lang="es-ES" smtClean="0"/>
              <a:pPr/>
              <a:t>11/5/16</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C74C412-BF3E-4F5C-B665-4B8F802FA18B}" type="slidenum">
              <a:rPr lang="es-ES" smtClean="0"/>
              <a:pPr/>
              <a:t>‹Nr.›</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3.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3.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13.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1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14.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1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14.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14.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14.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14.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14.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14.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15.jpeg"/></Relationships>
</file>

<file path=ppt/slides/_rels/slide9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Reunión Profesores Madrid\Presentaciones Libros Miguel\Imagenes presentaciones PU\Acr77B7.jpg"/>
          <p:cNvPicPr>
            <a:picLocks noChangeAspect="1" noChangeArrowheads="1"/>
          </p:cNvPicPr>
          <p:nvPr/>
        </p:nvPicPr>
        <p:blipFill>
          <a:blip r:embed="rId2" cstate="print"/>
          <a:srcRect/>
          <a:stretch>
            <a:fillRect/>
          </a:stretch>
        </p:blipFill>
        <p:spPr bwMode="auto">
          <a:xfrm>
            <a:off x="1" y="1"/>
            <a:ext cx="9143999" cy="6858000"/>
          </a:xfrm>
          <a:prstGeom prst="rect">
            <a:avLst/>
          </a:prstGeom>
          <a:noFill/>
        </p:spPr>
      </p:pic>
      <p:sp>
        <p:nvSpPr>
          <p:cNvPr id="5" name="Subtítulo 2"/>
          <p:cNvSpPr txBox="1">
            <a:spLocks/>
          </p:cNvSpPr>
          <p:nvPr/>
        </p:nvSpPr>
        <p:spPr>
          <a:xfrm>
            <a:off x="345213" y="116632"/>
            <a:ext cx="8798787" cy="1320143"/>
          </a:xfrm>
          <a:prstGeom prst="rect">
            <a:avLst/>
          </a:prstGeom>
        </p:spPr>
        <p:txBody>
          <a:bodyPr>
            <a:noAutofit/>
            <a:scene3d>
              <a:camera prst="orthographicFront"/>
              <a:lightRig rig="soft" dir="t">
                <a:rot lat="0" lon="0" rev="10800000"/>
              </a:lightRig>
            </a:scene3d>
            <a:sp3d>
              <a:bevelT w="27940" h="12700"/>
              <a:contourClr>
                <a:srgbClr val="DDDDDD"/>
              </a:contourClr>
            </a:sp3d>
          </a:bodyPr>
          <a:lstStyle/>
          <a:p>
            <a:pPr lvl="0">
              <a:buClr>
                <a:schemeClr val="tx2"/>
              </a:buClr>
              <a:buSzPct val="95000"/>
              <a:defRPr/>
            </a:pPr>
            <a:r>
              <a:rPr lang="es-ES" sz="6600" b="1" dirty="0" smtClean="0"/>
              <a:t>Religión y Ética</a:t>
            </a:r>
          </a:p>
        </p:txBody>
      </p:sp>
      <p:sp>
        <p:nvSpPr>
          <p:cNvPr id="7" name="6 Rectángulo"/>
          <p:cNvSpPr/>
          <p:nvPr/>
        </p:nvSpPr>
        <p:spPr>
          <a:xfrm>
            <a:off x="0" y="5168137"/>
            <a:ext cx="9144000" cy="1689863"/>
          </a:xfrm>
          <a:prstGeom prst="rect">
            <a:avLst/>
          </a:prstGeom>
          <a:gradFill flip="none" rotWithShape="1">
            <a:gsLst>
              <a:gs pos="50000">
                <a:schemeClr val="bg2">
                  <a:lumMod val="60000"/>
                  <a:lumOff val="40000"/>
                  <a:tint val="44500"/>
                  <a:satMod val="160000"/>
                  <a:alpha val="0"/>
                </a:schemeClr>
              </a:gs>
              <a:gs pos="100000">
                <a:schemeClr val="bg2">
                  <a:lumMod val="60000"/>
                  <a:lumOff val="40000"/>
                  <a:tint val="23500"/>
                  <a:satMod val="160000"/>
                </a:schemeClr>
              </a:gs>
            </a:gsLst>
            <a:lin ang="8100000" scaled="1"/>
            <a:tileRect/>
          </a:gradFill>
        </p:spPr>
        <p:txBody>
          <a:bodyPr wrap="square" tIns="72000" bIns="10800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800" b="1" dirty="0" smtClean="0">
                <a:ln w="50800"/>
                <a:solidFill>
                  <a:schemeClr val="bg1">
                    <a:shade val="50000"/>
                  </a:schemeClr>
                </a:solidFill>
              </a:rPr>
              <a:t>Principios Universales para Construir una Cultura de Paz</a:t>
            </a:r>
          </a:p>
          <a:p>
            <a:pPr algn="ctr"/>
            <a:r>
              <a:rPr lang="es-ES" sz="2800" b="1" dirty="0" smtClean="0">
                <a:ln w="50800"/>
                <a:solidFill>
                  <a:schemeClr val="bg1">
                    <a:shade val="50000"/>
                  </a:schemeClr>
                </a:solidFill>
              </a:rPr>
              <a:t>Fundamentos para una Educación por la Paz</a:t>
            </a:r>
          </a:p>
          <a:p>
            <a:pPr algn="ctr"/>
            <a:r>
              <a:rPr lang="es-ES" sz="2400" b="1" dirty="0" smtClean="0">
                <a:ln w="50800"/>
                <a:solidFill>
                  <a:schemeClr val="bg1">
                    <a:shade val="50000"/>
                  </a:schemeClr>
                </a:solidFill>
              </a:rPr>
              <a:t>Miguel Ángel Cano Jiménez</a:t>
            </a:r>
          </a:p>
          <a:p>
            <a:pPr algn="ctr"/>
            <a:r>
              <a:rPr lang="es-ES" b="1" dirty="0" smtClean="0">
                <a:ln w="50800"/>
                <a:solidFill>
                  <a:schemeClr val="bg1">
                    <a:shade val="50000"/>
                  </a:schemeClr>
                </a:solidFill>
              </a:rPr>
              <a:t>(Doctor en Filosofía y Ciencias de la Educación)</a:t>
            </a:r>
            <a:endParaRPr lang="es-ES" sz="2800" b="1" dirty="0" smtClean="0">
              <a:ln w="50800"/>
              <a:solidFill>
                <a:schemeClr val="bg1">
                  <a:shade val="50000"/>
                </a:schemeClr>
              </a:solidFill>
            </a:endParaRPr>
          </a:p>
        </p:txBody>
      </p:sp>
      <p:sp>
        <p:nvSpPr>
          <p:cNvPr id="6" name="Título 1"/>
          <p:cNvSpPr txBox="1">
            <a:spLocks/>
          </p:cNvSpPr>
          <p:nvPr/>
        </p:nvSpPr>
        <p:spPr>
          <a:xfrm>
            <a:off x="395536" y="980728"/>
            <a:ext cx="8390259" cy="142948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600" i="0" u="none" strike="noStrike" kern="1200" normalizeH="0" baseline="0" noProof="0" dirty="0" smtClean="0">
                <a:uLnTx/>
                <a:uFillTx/>
                <a:ea typeface="+mj-ea"/>
                <a:cs typeface="+mj-cs"/>
              </a:rPr>
              <a:t>La </a:t>
            </a:r>
            <a:r>
              <a:rPr lang="es-ES" sz="3600" dirty="0" smtClean="0">
                <a:ea typeface="+mj-ea"/>
                <a:cs typeface="+mj-cs"/>
              </a:rPr>
              <a:t>Búsqueda de Valores Absolutos</a:t>
            </a:r>
            <a:endParaRPr kumimoji="0" lang="es-ES" sz="3600" i="0" u="none" strike="noStrike" kern="1200" normalizeH="0" baseline="0" noProof="0" dirty="0">
              <a:uLnTx/>
              <a:uFillTx/>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461665"/>
          </a:xfrm>
          <a:prstGeom prst="rect">
            <a:avLst/>
          </a:prstGeom>
          <a:solidFill>
            <a:schemeClr val="accent3">
              <a:lumMod val="50000"/>
            </a:schemeClr>
          </a:solidFill>
        </p:spPr>
        <p:txBody>
          <a:bodyPr wrap="square" rtlCol="0">
            <a:spAutoFit/>
          </a:bodyPr>
          <a:lstStyle/>
          <a:p>
            <a:pPr marL="252000" lvl="0" hangingPunct="0"/>
            <a:r>
              <a:rPr lang="es-ES" sz="2400" b="1" dirty="0" smtClean="0">
                <a:solidFill>
                  <a:srgbClr val="FFFF00"/>
                </a:solidFill>
              </a:rPr>
              <a:t>La metáfora del médico</a:t>
            </a:r>
          </a:p>
        </p:txBody>
      </p:sp>
      <p:sp>
        <p:nvSpPr>
          <p:cNvPr id="3" name="2 Rectángulo"/>
          <p:cNvSpPr/>
          <p:nvPr/>
        </p:nvSpPr>
        <p:spPr>
          <a:xfrm>
            <a:off x="0" y="548680"/>
            <a:ext cx="9143999" cy="3785652"/>
          </a:xfrm>
          <a:prstGeom prst="rect">
            <a:avLst/>
          </a:prstGeom>
          <a:noFill/>
        </p:spPr>
        <p:txBody>
          <a:bodyPr wrap="square" rIns="108000">
            <a:spAutoFit/>
          </a:bodyPr>
          <a:lstStyle/>
          <a:p>
            <a:pPr marL="252000" indent="252000"/>
            <a:r>
              <a:rPr lang="es-ES" sz="2000" dirty="0" smtClean="0"/>
              <a:t>Se podría decir que el esquema básico de las creencias religiosas es el siguiente: primeramente, se habla de un origen bueno de la humanidad y del universo, de un paraíso original en el que los seres humanos eran puros e inocentes y vivían felices juntos, una edad dorada en la que reinaba el orden y la armonía cósmica; en segundo lugar, se explica que hubo una degradación o caída en el error y la ignorancia que provocó un desorden cósmico, un estado de sufrimiento y contradicción interna dentro del hombre, así como guerras, desgracias, miserias, injusticias e infelicidades humanas; en tercer lugar, se señala un camino de salvación, liberación o iluminación para salir de este estado de ignorancia, error, pecado y sufrimiento; y, finalmente, se infunde la esperanza de alcanzar una meta final de perfección y felicidad, individual y colectiva, una vuelta a la edad dorada, a la unión con Dios, el creador u origen del universo.</a:t>
            </a:r>
          </a:p>
        </p:txBody>
      </p:sp>
      <p:sp>
        <p:nvSpPr>
          <p:cNvPr id="7" name="6 Rectángulo"/>
          <p:cNvSpPr/>
          <p:nvPr/>
        </p:nvSpPr>
        <p:spPr>
          <a:xfrm>
            <a:off x="1" y="4303455"/>
            <a:ext cx="9143999" cy="2554545"/>
          </a:xfrm>
          <a:prstGeom prst="rect">
            <a:avLst/>
          </a:prstGeom>
          <a:solidFill>
            <a:schemeClr val="bg1">
              <a:lumMod val="90000"/>
              <a:lumOff val="10000"/>
            </a:schemeClr>
          </a:solidFill>
        </p:spPr>
        <p:txBody>
          <a:bodyPr wrap="square" rIns="108000">
            <a:spAutoFit/>
          </a:bodyPr>
          <a:lstStyle/>
          <a:p>
            <a:pPr marL="252000" indent="252000"/>
            <a:r>
              <a:rPr lang="es-ES" sz="2000" dirty="0" smtClean="0">
                <a:solidFill>
                  <a:schemeClr val="accent4">
                    <a:lumMod val="60000"/>
                    <a:lumOff val="40000"/>
                  </a:schemeClr>
                </a:solidFill>
              </a:rPr>
              <a:t>Podríamos decir que los fundadores de las religiones son como médicos. </a:t>
            </a:r>
            <a:r>
              <a:rPr lang="es-ES" sz="2000" dirty="0" smtClean="0"/>
              <a:t>Cada uno de ellos tiene una concepción distinta acerca de cómo fue el estado de salud original de la humanidad. También tienen su propio diagnostico sobre las causas del mal y el sufrimiento humano. Entonces, de acuerdo a este diagnostico, prescribe un remedio o cura para recuperar el estado original de salud o felicidad perdido. Como es lógico, al variar las concepciones sobre la salud original y las causas del mal y el sufrimiento, diferirán también las recetas o medicinas que se prescriben, así como la salvación final que se promete</a:t>
            </a:r>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769441"/>
          </a:xfrm>
          <a:prstGeom prst="rect">
            <a:avLst/>
          </a:prstGeom>
          <a:solidFill>
            <a:schemeClr val="accent3">
              <a:lumMod val="50000"/>
            </a:schemeClr>
          </a:solidFill>
        </p:spPr>
        <p:txBody>
          <a:bodyPr wrap="square" rtlCol="0">
            <a:spAutoFit/>
          </a:bodyPr>
          <a:lstStyle/>
          <a:p>
            <a:pPr marL="180000" lvl="0" hangingPunct="0"/>
            <a:r>
              <a:rPr lang="es-ES" sz="2200" b="1" dirty="0" smtClean="0">
                <a:solidFill>
                  <a:srgbClr val="FFFF00"/>
                </a:solidFill>
              </a:rPr>
              <a:t>El problema de las religiones de identificar la literalidad de sus escrituras con la ley natural o divina</a:t>
            </a:r>
            <a:endParaRPr lang="es-ES" sz="2200" b="1" cap="small" dirty="0" smtClean="0">
              <a:solidFill>
                <a:srgbClr val="FFFF00"/>
              </a:solidFill>
            </a:endParaRPr>
          </a:p>
        </p:txBody>
      </p:sp>
      <p:sp>
        <p:nvSpPr>
          <p:cNvPr id="5" name="4 Rectángulo"/>
          <p:cNvSpPr/>
          <p:nvPr/>
        </p:nvSpPr>
        <p:spPr>
          <a:xfrm>
            <a:off x="0" y="764704"/>
            <a:ext cx="9144000" cy="3936632"/>
          </a:xfrm>
          <a:prstGeom prst="rect">
            <a:avLst/>
          </a:prstGeom>
          <a:noFill/>
        </p:spPr>
        <p:txBody>
          <a:bodyPr wrap="square" lIns="288000" tIns="108000" rIns="144000" bIns="72000">
            <a:spAutoFit/>
          </a:bodyPr>
          <a:lstStyle/>
          <a:p>
            <a:pPr indent="252000">
              <a:spcAft>
                <a:spcPts val="1200"/>
              </a:spcAft>
            </a:pPr>
            <a:r>
              <a:rPr lang="es-ES" dirty="0" smtClean="0"/>
              <a:t>El problema principal de las religiones es que —en vez de seguir el ejemplo de sus fundadores y tratar de poner en práctica sus enseñanzas— siempre han tratado de legitimar sus creencias basándose casi exclusivamente en la autoridad de sus escrituras, las cuales pasaron a ser consideradas revelaciones literales de la voluntad de Dios o transcripciones exactas de la ley divina o la ley natural cósmica sin tener en cuenta sus circunstancias temporales, geográficas, sociales y culturales. </a:t>
            </a:r>
          </a:p>
          <a:p>
            <a:pPr indent="252000">
              <a:spcAft>
                <a:spcPts val="600"/>
              </a:spcAft>
            </a:pPr>
            <a:r>
              <a:rPr lang="es-ES" dirty="0" smtClean="0"/>
              <a:t>Así, para los judíos la ley de Dios es el conjunto de mandamientos revelados a través de Moisés, que son eternos e inmutables. Para los musulmanes, en cambio, son las leyes y regulaciones del Corán. Muchos cristianos piensan que cada sentencia de la Biblia es literalmente la palabra de Dios eterna y única a la cual no se le puede añadir ni quitar ni una coma. Según los budistas la verdad eterna está expresada en sus escrituras y los confucionistas piensan que las normas morales eternas son las prescritas en sus libros canónicos. </a:t>
            </a:r>
          </a:p>
        </p:txBody>
      </p:sp>
      <p:sp>
        <p:nvSpPr>
          <p:cNvPr id="6" name="5 Rectángulo"/>
          <p:cNvSpPr/>
          <p:nvPr/>
        </p:nvSpPr>
        <p:spPr>
          <a:xfrm>
            <a:off x="0" y="4619713"/>
            <a:ext cx="9144000" cy="2238287"/>
          </a:xfrm>
          <a:prstGeom prst="rect">
            <a:avLst/>
          </a:prstGeom>
          <a:solidFill>
            <a:srgbClr val="002060"/>
          </a:solidFill>
        </p:spPr>
        <p:txBody>
          <a:bodyPr wrap="square" lIns="288000" tIns="72000" rIns="144000" bIns="72000">
            <a:spAutoFit/>
          </a:bodyPr>
          <a:lstStyle/>
          <a:p>
            <a:pPr indent="252000">
              <a:spcAft>
                <a:spcPts val="1200"/>
              </a:spcAft>
            </a:pPr>
            <a:r>
              <a:rPr lang="es-ES" dirty="0" smtClean="0"/>
              <a:t>Otro problema añadido es que normalmente se identifica a la ley natural o divina con un conjunto de mandamientos o prohibiciones  como, por ejemplo, no mentir, no matar, no robar, etc. Sin embargo, estos mandamientos no pueden ser absolutos, pues dependiendo de la motivación, circunstancias o consecuencias puede variar su valoración moral. </a:t>
            </a:r>
          </a:p>
          <a:p>
            <a:pPr indent="252000">
              <a:spcAft>
                <a:spcPts val="1200"/>
              </a:spcAft>
            </a:pPr>
            <a:r>
              <a:rPr lang="es-ES" dirty="0" smtClean="0">
                <a:solidFill>
                  <a:srgbClr val="FFFF00"/>
                </a:solidFill>
              </a:rPr>
              <a:t>El método más razonable para tratar de descubrir esa ley natural o divina sería comparar todas las escrituras religiosas y ver cuáles son los preceptos o principios éticos compartidos por todas las religiones, tal como hemos esbozado en el capítulo anterior.</a:t>
            </a:r>
            <a:endParaRPr lang="es-ES" sz="1600" dirty="0" smtClean="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107996"/>
          </a:xfrm>
          <a:prstGeom prst="rect">
            <a:avLst/>
          </a:prstGeom>
          <a:solidFill>
            <a:schemeClr val="accent3">
              <a:lumMod val="50000"/>
            </a:schemeClr>
          </a:solidFill>
        </p:spPr>
        <p:txBody>
          <a:bodyPr wrap="square" rtlCol="0">
            <a:spAutoFit/>
          </a:bodyPr>
          <a:lstStyle/>
          <a:p>
            <a:pPr marL="180000" lvl="0" hangingPunct="0"/>
            <a:r>
              <a:rPr lang="es-ES" sz="2200" b="1" dirty="0" smtClean="0">
                <a:solidFill>
                  <a:schemeClr val="accent4">
                    <a:lumMod val="60000"/>
                    <a:lumOff val="40000"/>
                  </a:schemeClr>
                </a:solidFill>
              </a:rPr>
              <a:t>Una visión conciliadora: </a:t>
            </a:r>
            <a:r>
              <a:rPr lang="es-ES" sz="2200" b="1" dirty="0" smtClean="0">
                <a:solidFill>
                  <a:srgbClr val="FFFF00"/>
                </a:solidFill>
              </a:rPr>
              <a:t>Un Dios absoluto, inmutable y eterno que creó el universo de acuerdo a un Principio absoluto, inmutable y eterno, que Dios mismo respeta</a:t>
            </a:r>
            <a:endParaRPr lang="es-ES" sz="2200" b="1" cap="small" dirty="0" smtClean="0">
              <a:solidFill>
                <a:srgbClr val="FFFF00"/>
              </a:solidFill>
            </a:endParaRPr>
          </a:p>
        </p:txBody>
      </p:sp>
      <p:sp>
        <p:nvSpPr>
          <p:cNvPr id="5" name="4 Rectángulo"/>
          <p:cNvSpPr/>
          <p:nvPr/>
        </p:nvSpPr>
        <p:spPr>
          <a:xfrm>
            <a:off x="0" y="1052736"/>
            <a:ext cx="9144000" cy="2336194"/>
          </a:xfrm>
          <a:prstGeom prst="rect">
            <a:avLst/>
          </a:prstGeom>
          <a:noFill/>
        </p:spPr>
        <p:txBody>
          <a:bodyPr wrap="square" lIns="288000" tIns="108000" rIns="144000" bIns="72000">
            <a:spAutoFit/>
          </a:bodyPr>
          <a:lstStyle/>
          <a:p>
            <a:pPr indent="252000">
              <a:spcAft>
                <a:spcPts val="1200"/>
              </a:spcAft>
            </a:pPr>
            <a:r>
              <a:rPr lang="es-ES" sz="2000" dirty="0" smtClean="0"/>
              <a:t>Si, por un lado, se descarta el voluntarismo teísta y, por otro, las filosofías que afirman que la única ley natural es la ley de la selva, es más fácil reconciliar los dos tipos de concepciones, es decir, la visión de un orden moral natural que gobierna tanto el mundo natural como al ser humano como la sociedad —típica de las religiones y filosofías de las culturas griega, hindú y china— y la visión de un orden moral instituido por una legislación divina —propia de las religiones de origen semita como el judaísmo, el islam y el cristianismo.</a:t>
            </a:r>
          </a:p>
        </p:txBody>
      </p:sp>
      <p:sp>
        <p:nvSpPr>
          <p:cNvPr id="6" name="5 Rectángulo"/>
          <p:cNvSpPr/>
          <p:nvPr/>
        </p:nvSpPr>
        <p:spPr>
          <a:xfrm>
            <a:off x="0" y="3311663"/>
            <a:ext cx="9144000" cy="3546337"/>
          </a:xfrm>
          <a:prstGeom prst="rect">
            <a:avLst/>
          </a:prstGeom>
          <a:solidFill>
            <a:srgbClr val="002060"/>
          </a:solidFill>
        </p:spPr>
        <p:txBody>
          <a:bodyPr wrap="square" lIns="288000" tIns="72000" rIns="144000" bIns="72000">
            <a:spAutoFit/>
          </a:bodyPr>
          <a:lstStyle/>
          <a:p>
            <a:pPr indent="252000">
              <a:spcAft>
                <a:spcPts val="600"/>
              </a:spcAft>
            </a:pPr>
            <a:r>
              <a:rPr lang="es-ES" sz="2000" dirty="0" smtClean="0"/>
              <a:t>Cuando se trata de unir la ley natural con la ley divina la conclusión lógica a la que se llega es: Dado que tanto el universo como la razón y condición humana están hechos conformes a la ley natural —y Dios es el creador de ambos y de dicha ley natural— la misma naturaleza de Dios debe también estar en conformidad con esa ley natural. Por consiguiente, Dios mismo obedece y actúa siempre en conformidad con la ley natural, tal como lo expresó Séneca: </a:t>
            </a:r>
            <a:r>
              <a:rPr lang="es-ES" sz="2000" dirty="0" smtClean="0">
                <a:solidFill>
                  <a:schemeClr val="accent4">
                    <a:lumMod val="60000"/>
                    <a:lumOff val="40000"/>
                  </a:schemeClr>
                </a:solidFill>
              </a:rPr>
              <a:t>«No sufro coacción ni violencia, ni soy mandado por Dios, sino que me conformo con él, tanto más cuanto que sé que todas las cosas se rigen por una ley infalible y eterna. (...) El mismo creador y gobernador del universo escribió ciertamente los decretos del Destino; pero él mismo empezó por seguirlos: obedece siempre el que una vez mandó». </a:t>
            </a:r>
          </a:p>
          <a:p>
            <a:pPr algn="r"/>
            <a:r>
              <a:rPr lang="es-ES" sz="1600" dirty="0" smtClean="0">
                <a:solidFill>
                  <a:schemeClr val="accent3">
                    <a:lumMod val="75000"/>
                  </a:schemeClr>
                </a:solidFill>
              </a:rPr>
              <a:t>Séneca, Obras completas, Aguilar, Madrid, 1966, p. </a:t>
            </a:r>
            <a:r>
              <a:rPr lang="es-ES" sz="1600" dirty="0" err="1" smtClean="0">
                <a:solidFill>
                  <a:schemeClr val="accent3">
                    <a:lumMod val="75000"/>
                  </a:schemeClr>
                </a:solidFill>
              </a:rPr>
              <a:t>189s</a:t>
            </a:r>
            <a:r>
              <a:rPr lang="es-ES" sz="1600" dirty="0" smtClean="0">
                <a:solidFill>
                  <a:schemeClr val="accent3">
                    <a:lumMod val="75000"/>
                  </a:schemeClr>
                </a:solidFill>
              </a:rPr>
              <a:t>.</a:t>
            </a: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97311"/>
          </a:xfrm>
          <a:prstGeom prst="rect">
            <a:avLst/>
          </a:prstGeom>
          <a:noFill/>
        </p:spPr>
        <p:txBody>
          <a:bodyPr wrap="square" lIns="288000" tIns="108000" rIns="144000" bIns="72000">
            <a:spAutoFit/>
          </a:bodyPr>
          <a:lstStyle/>
          <a:p>
            <a:pPr indent="252000">
              <a:spcAft>
                <a:spcPts val="1200"/>
              </a:spcAft>
            </a:pPr>
            <a:r>
              <a:rPr lang="es-ES" sz="2000" dirty="0" smtClean="0"/>
              <a:t>En esta misma línea </a:t>
            </a:r>
            <a:r>
              <a:rPr lang="es-ES" sz="2000" dirty="0" err="1" smtClean="0"/>
              <a:t>Sun</a:t>
            </a:r>
            <a:r>
              <a:rPr lang="es-ES" sz="2000" dirty="0" smtClean="0"/>
              <a:t> </a:t>
            </a:r>
            <a:r>
              <a:rPr lang="es-ES" sz="2000" dirty="0" err="1" smtClean="0"/>
              <a:t>Myung</a:t>
            </a:r>
            <a:r>
              <a:rPr lang="es-ES" sz="2000" dirty="0" smtClean="0"/>
              <a:t> </a:t>
            </a:r>
            <a:r>
              <a:rPr lang="es-ES" sz="2000" dirty="0" err="1" smtClean="0"/>
              <a:t>Moon</a:t>
            </a:r>
            <a:r>
              <a:rPr lang="es-ES" sz="2000" dirty="0" smtClean="0"/>
              <a:t> ofrece una visión conciliadora que podría armonizar ambas visiones:</a:t>
            </a:r>
          </a:p>
        </p:txBody>
      </p:sp>
      <p:sp>
        <p:nvSpPr>
          <p:cNvPr id="6" name="5 Rectángulo"/>
          <p:cNvSpPr/>
          <p:nvPr/>
        </p:nvSpPr>
        <p:spPr>
          <a:xfrm>
            <a:off x="0" y="4865934"/>
            <a:ext cx="9144000" cy="1992066"/>
          </a:xfrm>
          <a:prstGeom prst="rect">
            <a:avLst/>
          </a:prstGeom>
          <a:solidFill>
            <a:srgbClr val="002060"/>
          </a:solidFill>
        </p:spPr>
        <p:txBody>
          <a:bodyPr wrap="square" lIns="360000" tIns="72000" rIns="144000" bIns="72000">
            <a:spAutoFit/>
          </a:bodyPr>
          <a:lstStyle/>
          <a:p>
            <a:pPr indent="252000">
              <a:spcAft>
                <a:spcPts val="1200"/>
              </a:spcAft>
            </a:pPr>
            <a:r>
              <a:rPr lang="es-ES" sz="2000" dirty="0" smtClean="0"/>
              <a:t>Dicho de otra forma, si Dios es la causa u origen del universo, su naturaleza o forma de ser no puede ser completamente diferente de la naturaleza del universo. Así pues, Dios no podría querer actuar o legislar en contra de unas leyes éticas que se derivan de su propia naturaleza y que estarían en conformidad con la naturaleza humana, su razón, sus sentimientos y su conciencia individual, e incluso con el resto del mundo natural. </a:t>
            </a:r>
          </a:p>
        </p:txBody>
      </p:sp>
      <p:sp>
        <p:nvSpPr>
          <p:cNvPr id="8" name="7 Rectángulo redondeado"/>
          <p:cNvSpPr/>
          <p:nvPr/>
        </p:nvSpPr>
        <p:spPr>
          <a:xfrm>
            <a:off x="323528" y="764704"/>
            <a:ext cx="8496944" cy="4109859"/>
          </a:xfrm>
          <a:prstGeom prst="roundRect">
            <a:avLst>
              <a:gd name="adj" fmla="val 4649"/>
            </a:avLst>
          </a:prstGeom>
          <a:solidFill>
            <a:srgbClr val="0B4942"/>
          </a:solidFill>
          <a:ln w="19050">
            <a:solidFill>
              <a:schemeClr val="tx1"/>
            </a:solidFill>
          </a:ln>
        </p:spPr>
        <p:txBody>
          <a:bodyPr wrap="square" lIns="144000" tIns="0" rIns="108000" bIns="0">
            <a:spAutoFit/>
          </a:bodyPr>
          <a:lstStyle/>
          <a:p>
            <a:pPr indent="252000">
              <a:spcAft>
                <a:spcPts val="600"/>
              </a:spcAft>
            </a:pPr>
            <a:r>
              <a:rPr lang="es-ES" sz="2000" dirty="0" smtClean="0">
                <a:latin typeface="Arial"/>
                <a:cs typeface="Arial"/>
              </a:rPr>
              <a:t>«</a:t>
            </a:r>
            <a:r>
              <a:rPr lang="es-ES" sz="2000" dirty="0" smtClean="0"/>
              <a:t>[Algunos] ministros cristianos piensan: El Dios omnisciente y todopoderoso, con su poder de creación, puede hacer todo lo que quiera, incluso ahora. Pero esto está lejos de ser verdad. Todas las cosas que existen en el cielo y en la tierra funcionan de acuerdo a una ley fundamental, el Principio. Incluso Dios no puede actuar violando Su ley. El presidente de una nación tiene que respetar él mismo la constitución y las leyes… </a:t>
            </a:r>
            <a:r>
              <a:rPr lang="es-ES" sz="2000" dirty="0" smtClean="0">
                <a:solidFill>
                  <a:srgbClr val="FFFF00"/>
                </a:solidFill>
              </a:rPr>
              <a:t>Debido a que Dios es un ser absoluto, único, inmutable y eterno, Su ley es también absoluta, única, inmutable y eterna</a:t>
            </a:r>
            <a:r>
              <a:rPr lang="es-ES" sz="2000" dirty="0" smtClean="0"/>
              <a:t>.</a:t>
            </a:r>
            <a:r>
              <a:rPr lang="es-ES" sz="2000" dirty="0" smtClean="0">
                <a:latin typeface="Arial"/>
                <a:cs typeface="Arial"/>
              </a:rPr>
              <a:t>»</a:t>
            </a:r>
            <a:endParaRPr lang="es-ES" sz="2000" dirty="0" smtClean="0"/>
          </a:p>
          <a:p>
            <a:pPr indent="252000">
              <a:spcAft>
                <a:spcPts val="600"/>
              </a:spcAft>
            </a:pPr>
            <a:r>
              <a:rPr lang="es-ES" sz="2000" dirty="0" smtClean="0">
                <a:latin typeface="Arial"/>
                <a:cs typeface="Arial"/>
              </a:rPr>
              <a:t>«</a:t>
            </a:r>
            <a:r>
              <a:rPr lang="es-ES" sz="2000" dirty="0" smtClean="0"/>
              <a:t>Si Dios ignorara Su propia ley, mediante la cual Él creó todas las cosas, Él no podría gobernar Su creación. Dado que fue Él quien estableció la ley, Dios toma el control de Su creación observando precisamente esa ley.</a:t>
            </a:r>
            <a:r>
              <a:rPr lang="es-ES" sz="2000" dirty="0" smtClean="0">
                <a:latin typeface="Arial"/>
                <a:cs typeface="Arial"/>
              </a:rPr>
              <a:t>»</a:t>
            </a:r>
            <a:endParaRPr lang="es-ES" sz="2000" dirty="0" smtClean="0"/>
          </a:p>
          <a:p>
            <a:pPr algn="r"/>
            <a:r>
              <a:rPr lang="es-ES" sz="1600" dirty="0" smtClean="0">
                <a:solidFill>
                  <a:schemeClr val="accent3">
                    <a:lumMod val="75000"/>
                  </a:schemeClr>
                </a:solidFill>
              </a:rPr>
              <a:t>                                     </a:t>
            </a:r>
            <a:r>
              <a:rPr lang="es-ES" sz="1600" dirty="0" err="1" smtClean="0">
                <a:solidFill>
                  <a:schemeClr val="accent3">
                    <a:lumMod val="75000"/>
                  </a:schemeClr>
                </a:solidFill>
              </a:rPr>
              <a:t>Sun</a:t>
            </a:r>
            <a:r>
              <a:rPr lang="es-ES" sz="1600" dirty="0" smtClean="0">
                <a:solidFill>
                  <a:schemeClr val="accent3">
                    <a:lumMod val="75000"/>
                  </a:schemeClr>
                </a:solidFill>
              </a:rPr>
              <a:t> </a:t>
            </a:r>
            <a:r>
              <a:rPr lang="es-ES" sz="1600" dirty="0" err="1" smtClean="0">
                <a:solidFill>
                  <a:schemeClr val="accent3">
                    <a:lumMod val="75000"/>
                  </a:schemeClr>
                </a:solidFill>
              </a:rPr>
              <a:t>Myung</a:t>
            </a:r>
            <a:r>
              <a:rPr lang="es-ES" sz="1600" dirty="0" smtClean="0">
                <a:solidFill>
                  <a:schemeClr val="accent3">
                    <a:lumMod val="75000"/>
                  </a:schemeClr>
                </a:solidFill>
              </a:rPr>
              <a:t> </a:t>
            </a:r>
            <a:r>
              <a:rPr lang="es-ES" sz="1600" dirty="0" err="1" smtClean="0">
                <a:solidFill>
                  <a:schemeClr val="accent3">
                    <a:lumMod val="75000"/>
                  </a:schemeClr>
                </a:solidFill>
              </a:rPr>
              <a:t>Moon</a:t>
            </a:r>
            <a:r>
              <a:rPr lang="es-ES" sz="1600" dirty="0" smtClean="0">
                <a:solidFill>
                  <a:schemeClr val="accent3">
                    <a:lumMod val="75000"/>
                  </a:schemeClr>
                </a:solidFill>
              </a:rPr>
              <a:t>, Selecciones de charlas, Seúl, </a:t>
            </a:r>
            <a:r>
              <a:rPr lang="es-ES" sz="1600" dirty="0" err="1" smtClean="0">
                <a:solidFill>
                  <a:schemeClr val="accent3">
                    <a:lumMod val="75000"/>
                  </a:schemeClr>
                </a:solidFill>
              </a:rPr>
              <a:t>HSA-UWC</a:t>
            </a:r>
            <a:r>
              <a:rPr lang="es-ES" sz="1600" dirty="0" smtClean="0">
                <a:solidFill>
                  <a:schemeClr val="accent3">
                    <a:lumMod val="75000"/>
                  </a:schemeClr>
                </a:solidFill>
              </a:rPr>
              <a:t>, 166:101, (30 de mayo de 1987), 112:73, (1 de abril de 1981). </a:t>
            </a:r>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764704"/>
            <a:ext cx="9144000" cy="5952568"/>
          </a:xfrm>
          <a:prstGeom prst="rect">
            <a:avLst/>
          </a:prstGeom>
          <a:noFill/>
        </p:spPr>
        <p:txBody>
          <a:bodyPr wrap="square" lIns="288000" tIns="108000" rIns="144000" bIns="72000">
            <a:spAutoFit/>
          </a:bodyPr>
          <a:lstStyle/>
          <a:p>
            <a:pPr indent="252000">
              <a:spcAft>
                <a:spcPts val="600"/>
              </a:spcAft>
            </a:pPr>
            <a:r>
              <a:rPr lang="es-ES" dirty="0" smtClean="0"/>
              <a:t>Si en lugar de identificar esa ley natural y divina con una lista de mandamientos o prohibiciones se las enuncia en la forma de principios éticos universales, de una manera análoga a como se formulan las leyes de la naturaleza, sería aún más fácil la conciliación. </a:t>
            </a:r>
          </a:p>
          <a:p>
            <a:pPr indent="252000">
              <a:spcAft>
                <a:spcPts val="600"/>
              </a:spcAft>
            </a:pPr>
            <a:r>
              <a:rPr lang="es-ES" dirty="0" smtClean="0"/>
              <a:t>Como venimos defendiendo en nuestro trabajo, la naturaleza está regida por una serie principios generales, que no sólo tienen implicaciones éticas, sino que a partir de ellos se pueden deducir por analogía una serie de principios éticos universales, que curiosamente resultan ser las normas éticas compartidas por  la mayoría de las religiones.</a:t>
            </a:r>
          </a:p>
          <a:p>
            <a:pPr indent="252000">
              <a:spcAft>
                <a:spcPts val="600"/>
              </a:spcAft>
            </a:pPr>
            <a:r>
              <a:rPr lang="es-ES" dirty="0" smtClean="0"/>
              <a:t>Por ejemplo, del principio de la universalidad de las interacciones recíprocas, o ley de dar y recibir se puede deducir la Regla de Oro. Esta ley de dar y recibir implica también que dar tiene prioridad sobre recibir, y de aquí se deducen las máximas de dar y amar a los demás de una forma incondicional, sacrificial y desinteresada, con las que están de acuerdo la mayoría de las religiones y las éticas filosóficas.</a:t>
            </a:r>
          </a:p>
          <a:p>
            <a:pPr indent="252000">
              <a:spcAft>
                <a:spcPts val="1200"/>
              </a:spcAft>
            </a:pPr>
            <a:r>
              <a:rPr lang="es-ES" dirty="0" smtClean="0"/>
              <a:t>Otro ejemplo es el principio de que todos los seres y cosas del universo tienen dos propósitos, un fin individual y un fin para el conjunto. De este principio de la naturaleza se puede inferir el principio ético análogo que dice e los seres humanos no sólo están hechos para satisfacer sus necesidades individuales, sino también para contribuir al bienestar y felicidad de sus familias, comunidades, naciones y el mundo entero. O, dicho de una manera simple, que estamos configurados principalmente para “vivir por los demás” y para formar una gran familia humana, que es también una enseñanza compartida por todas las religiones.</a:t>
            </a:r>
          </a:p>
        </p:txBody>
      </p:sp>
      <p:sp>
        <p:nvSpPr>
          <p:cNvPr id="7" name="6 CuadroTexto"/>
          <p:cNvSpPr txBox="1"/>
          <p:nvPr/>
        </p:nvSpPr>
        <p:spPr>
          <a:xfrm>
            <a:off x="0" y="0"/>
            <a:ext cx="9144000" cy="769441"/>
          </a:xfrm>
          <a:prstGeom prst="rect">
            <a:avLst/>
          </a:prstGeom>
          <a:solidFill>
            <a:schemeClr val="accent3">
              <a:lumMod val="50000"/>
            </a:schemeClr>
          </a:solidFill>
        </p:spPr>
        <p:txBody>
          <a:bodyPr wrap="square" rtlCol="0">
            <a:spAutoFit/>
          </a:bodyPr>
          <a:lstStyle/>
          <a:p>
            <a:pPr marL="180000" lvl="0" hangingPunct="0"/>
            <a:r>
              <a:rPr lang="es-ES" sz="2200" b="1" dirty="0" smtClean="0">
                <a:solidFill>
                  <a:srgbClr val="FFFF00"/>
                </a:solidFill>
              </a:rPr>
              <a:t>Una ley natural o divina enunciada en la forma de principios éticos universales</a:t>
            </a:r>
            <a:endParaRPr lang="es-ES" sz="2200" b="1" cap="small" dirty="0" smtClean="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60648"/>
            <a:ext cx="8892480" cy="2028417"/>
          </a:xfrm>
          <a:prstGeom prst="rect">
            <a:avLst/>
          </a:prstGeom>
          <a:noFill/>
        </p:spPr>
        <p:txBody>
          <a:bodyPr wrap="square" lIns="360000" tIns="108000" rIns="144000" bIns="72000">
            <a:spAutoFit/>
          </a:bodyPr>
          <a:lstStyle/>
          <a:p>
            <a:pPr indent="252000">
              <a:spcAft>
                <a:spcPts val="1200"/>
              </a:spcAft>
            </a:pPr>
            <a:r>
              <a:rPr lang="es-ES" sz="2400" dirty="0" smtClean="0"/>
              <a:t>Una formulación de unos de principios éticos universales, en vez de los tradicionales mandamientos o códigos morales, podrían contribuir mejor a reconciliar y armonizar las diferentes creencias religiosas y filosóficas tradicionales, como explica </a:t>
            </a:r>
            <a:r>
              <a:rPr lang="es-ES" sz="2400" dirty="0" err="1" smtClean="0"/>
              <a:t>Sun</a:t>
            </a:r>
            <a:r>
              <a:rPr lang="es-ES" sz="2400" dirty="0" smtClean="0"/>
              <a:t> </a:t>
            </a:r>
            <a:r>
              <a:rPr lang="es-ES" sz="2400" dirty="0" err="1" smtClean="0"/>
              <a:t>Myung</a:t>
            </a:r>
            <a:r>
              <a:rPr lang="es-ES" sz="2400" dirty="0" smtClean="0"/>
              <a:t> </a:t>
            </a:r>
            <a:r>
              <a:rPr lang="es-ES" sz="2400" dirty="0" err="1" smtClean="0"/>
              <a:t>Moon</a:t>
            </a:r>
            <a:r>
              <a:rPr lang="es-ES" sz="2400" dirty="0" smtClean="0"/>
              <a:t> en la siguiente cita:</a:t>
            </a:r>
          </a:p>
        </p:txBody>
      </p:sp>
      <p:sp>
        <p:nvSpPr>
          <p:cNvPr id="8" name="7 Rectángulo redondeado"/>
          <p:cNvSpPr/>
          <p:nvPr/>
        </p:nvSpPr>
        <p:spPr>
          <a:xfrm>
            <a:off x="251520" y="2420888"/>
            <a:ext cx="8496944" cy="4043988"/>
          </a:xfrm>
          <a:prstGeom prst="roundRect">
            <a:avLst>
              <a:gd name="adj" fmla="val 6784"/>
            </a:avLst>
          </a:prstGeom>
          <a:solidFill>
            <a:srgbClr val="0B4942"/>
          </a:solidFill>
          <a:ln w="19050">
            <a:solidFill>
              <a:schemeClr val="tx1"/>
            </a:solidFill>
          </a:ln>
          <a:effectLst>
            <a:outerShdw blurRad="50800" dist="38100" dir="2700000" sx="101000" sy="101000" algn="tl" rotWithShape="0">
              <a:schemeClr val="accent1">
                <a:lumMod val="60000"/>
                <a:lumOff val="40000"/>
                <a:alpha val="55000"/>
              </a:schemeClr>
            </a:outerShdw>
          </a:effectLst>
        </p:spPr>
        <p:txBody>
          <a:bodyPr wrap="square" lIns="252000" tIns="0" rIns="72000" bIns="0">
            <a:spAutoFit/>
          </a:bodyPr>
          <a:lstStyle/>
          <a:p>
            <a:pPr indent="252000">
              <a:spcAft>
                <a:spcPts val="600"/>
              </a:spcAft>
            </a:pPr>
            <a:r>
              <a:rPr lang="es-ES" sz="2400" dirty="0" smtClean="0">
                <a:cs typeface="Arial"/>
              </a:rPr>
              <a:t>«El Dios único es el Dios de todas las religiones. Por tanto, las religiones deben purificarse a sí mismas y elevarse a través de principios universales. El valor central en la religión es el verdadero amor, que puede ser descrito por la enseñanza: “Vivir por los demás.” El individuo vive por el beneficio de su familia; la familia vive por el beneficio de la comunidad; la comunidad vive por el beneficio de la nación; la nación vive por el beneficio del mundo. De igual forma, mi religión vive por el beneficio de las demás religiones. Este es un principio verdadero.» </a:t>
            </a:r>
          </a:p>
          <a:p>
            <a:pPr algn="r"/>
            <a:r>
              <a:rPr lang="es-ES" sz="1600" dirty="0" err="1" smtClean="0">
                <a:solidFill>
                  <a:schemeClr val="accent3">
                    <a:lumMod val="75000"/>
                  </a:schemeClr>
                </a:solidFill>
                <a:cs typeface="Arial"/>
              </a:rPr>
              <a:t>Sun</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Myung</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Moon</a:t>
            </a:r>
            <a:r>
              <a:rPr lang="es-ES" sz="1600" dirty="0" smtClean="0">
                <a:solidFill>
                  <a:schemeClr val="accent3">
                    <a:lumMod val="75000"/>
                  </a:schemeClr>
                </a:solidFill>
                <a:cs typeface="Arial"/>
              </a:rPr>
              <a:t>, </a:t>
            </a:r>
            <a:r>
              <a:rPr lang="es-ES" sz="1600" i="1" dirty="0" err="1" smtClean="0">
                <a:solidFill>
                  <a:schemeClr val="accent3">
                    <a:lumMod val="75000"/>
                  </a:schemeClr>
                </a:solidFill>
                <a:cs typeface="Arial"/>
              </a:rPr>
              <a:t>Absolute</a:t>
            </a:r>
            <a:r>
              <a:rPr lang="es-ES" sz="1600" i="1" dirty="0" smtClean="0">
                <a:solidFill>
                  <a:schemeClr val="accent3">
                    <a:lumMod val="75000"/>
                  </a:schemeClr>
                </a:solidFill>
                <a:cs typeface="Arial"/>
              </a:rPr>
              <a:t> </a:t>
            </a:r>
            <a:r>
              <a:rPr lang="es-ES" sz="1600" i="1" dirty="0" err="1" smtClean="0">
                <a:solidFill>
                  <a:schemeClr val="accent3">
                    <a:lumMod val="75000"/>
                  </a:schemeClr>
                </a:solidFill>
                <a:cs typeface="Arial"/>
              </a:rPr>
              <a:t>Values</a:t>
            </a:r>
            <a:r>
              <a:rPr lang="es-ES" sz="1600" i="1" dirty="0" smtClean="0">
                <a:solidFill>
                  <a:schemeClr val="accent3">
                    <a:lumMod val="75000"/>
                  </a:schemeClr>
                </a:solidFill>
                <a:cs typeface="Arial"/>
              </a:rPr>
              <a:t> And </a:t>
            </a:r>
            <a:r>
              <a:rPr lang="es-ES" sz="1600" i="1" dirty="0" err="1" smtClean="0">
                <a:solidFill>
                  <a:schemeClr val="accent3">
                    <a:lumMod val="75000"/>
                  </a:schemeClr>
                </a:solidFill>
                <a:cs typeface="Arial"/>
              </a:rPr>
              <a:t>The</a:t>
            </a:r>
            <a:r>
              <a:rPr lang="es-ES" sz="1600" i="1" dirty="0" smtClean="0">
                <a:solidFill>
                  <a:schemeClr val="accent3">
                    <a:lumMod val="75000"/>
                  </a:schemeClr>
                </a:solidFill>
                <a:cs typeface="Arial"/>
              </a:rPr>
              <a:t> New </a:t>
            </a:r>
            <a:r>
              <a:rPr lang="es-ES" sz="1600" i="1" dirty="0" err="1" smtClean="0">
                <a:solidFill>
                  <a:schemeClr val="accent3">
                    <a:lumMod val="75000"/>
                  </a:schemeClr>
                </a:solidFill>
                <a:cs typeface="Arial"/>
              </a:rPr>
              <a:t>World</a:t>
            </a:r>
            <a:r>
              <a:rPr lang="es-ES" sz="1600" i="1" dirty="0" smtClean="0">
                <a:solidFill>
                  <a:schemeClr val="accent3">
                    <a:lumMod val="75000"/>
                  </a:schemeClr>
                </a:solidFill>
                <a:cs typeface="Arial"/>
              </a:rPr>
              <a:t> </a:t>
            </a:r>
            <a:r>
              <a:rPr lang="es-ES" sz="1600" i="1" dirty="0" err="1" smtClean="0">
                <a:solidFill>
                  <a:schemeClr val="accent3">
                    <a:lumMod val="75000"/>
                  </a:schemeClr>
                </a:solidFill>
                <a:cs typeface="Arial"/>
              </a:rPr>
              <a:t>Order</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19th</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ICUS</a:t>
            </a:r>
            <a:r>
              <a:rPr lang="es-ES" sz="1600" dirty="0" smtClean="0">
                <a:solidFill>
                  <a:schemeClr val="accent3">
                    <a:lumMod val="75000"/>
                  </a:schemeClr>
                </a:solidFill>
                <a:cs typeface="Arial"/>
              </a:rPr>
              <a:t> &amp; </a:t>
            </a:r>
            <a:r>
              <a:rPr lang="es-ES" sz="1600" dirty="0" err="1" smtClean="0">
                <a:solidFill>
                  <a:schemeClr val="accent3">
                    <a:lumMod val="75000"/>
                  </a:schemeClr>
                </a:solidFill>
                <a:cs typeface="Arial"/>
              </a:rPr>
              <a:t>8th</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PWPA</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August</a:t>
            </a:r>
            <a:r>
              <a:rPr lang="es-ES" sz="1600" dirty="0" smtClean="0">
                <a:solidFill>
                  <a:schemeClr val="accent3">
                    <a:lumMod val="75000"/>
                  </a:schemeClr>
                </a:solidFill>
                <a:cs typeface="Arial"/>
              </a:rPr>
              <a:t> 20, 1992.</a:t>
            </a:r>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60648"/>
            <a:ext cx="9144000" cy="523220"/>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¿Mal ontológico o error humano?</a:t>
            </a:r>
          </a:p>
        </p:txBody>
      </p:sp>
      <p:sp>
        <p:nvSpPr>
          <p:cNvPr id="3" name="2 Rectángulo"/>
          <p:cNvSpPr/>
          <p:nvPr/>
        </p:nvSpPr>
        <p:spPr>
          <a:xfrm>
            <a:off x="575048" y="1052736"/>
            <a:ext cx="8568952" cy="5293757"/>
          </a:xfrm>
          <a:prstGeom prst="rect">
            <a:avLst/>
          </a:prstGeom>
        </p:spPr>
        <p:txBody>
          <a:bodyPr wrap="square">
            <a:spAutoFit/>
          </a:bodyPr>
          <a:lstStyle/>
          <a:p>
            <a:pPr marL="457200" indent="-360000">
              <a:spcAft>
                <a:spcPts val="1200"/>
              </a:spcAft>
              <a:buFont typeface="Wingdings" pitchFamily="2" charset="2"/>
              <a:buChar char="ü"/>
            </a:pPr>
            <a:r>
              <a:rPr lang="es-ES" sz="2400" dirty="0" smtClean="0"/>
              <a:t>El mal es un error debido a la ignorancia   </a:t>
            </a:r>
          </a:p>
          <a:p>
            <a:pPr marL="457200" indent="-360000">
              <a:spcAft>
                <a:spcPts val="1200"/>
              </a:spcAft>
              <a:buFont typeface="Wingdings" pitchFamily="2" charset="2"/>
              <a:buChar char="ü"/>
            </a:pPr>
            <a:r>
              <a:rPr lang="es-ES" sz="2400" dirty="0" smtClean="0"/>
              <a:t>El mal es una realidad ontológica  </a:t>
            </a:r>
          </a:p>
          <a:p>
            <a:pPr marL="457200" indent="-360000">
              <a:spcAft>
                <a:spcPts val="1200"/>
              </a:spcAft>
              <a:buFont typeface="Wingdings" pitchFamily="2" charset="2"/>
              <a:buChar char="ü"/>
            </a:pPr>
            <a:r>
              <a:rPr lang="es-ES" sz="2400" dirty="0" smtClean="0"/>
              <a:t>El ascetismo extremo del jainismo y el diagnostico de Buda  </a:t>
            </a:r>
          </a:p>
          <a:p>
            <a:pPr marL="457200" indent="-360000">
              <a:spcAft>
                <a:spcPts val="1200"/>
              </a:spcAft>
              <a:buFont typeface="Wingdings" pitchFamily="2" charset="2"/>
              <a:buChar char="ü"/>
            </a:pPr>
            <a:r>
              <a:rPr lang="es-ES" sz="2400" dirty="0" smtClean="0"/>
              <a:t>El cristianismo heredó estos dos tipos de visiones contradictorias acerca del mal moral   </a:t>
            </a:r>
          </a:p>
          <a:p>
            <a:pPr marL="457200" indent="-360000">
              <a:spcAft>
                <a:spcPts val="1200"/>
              </a:spcAft>
              <a:buFont typeface="Wingdings" pitchFamily="2" charset="2"/>
              <a:buChar char="ü"/>
            </a:pPr>
            <a:r>
              <a:rPr lang="es-ES" sz="2400" dirty="0" smtClean="0"/>
              <a:t>Una visión conciliadora: El mal no forma parte esencial de la naturaleza humana. El mal moral tuvo su origen en un mal uso del amor motivados por deseos egoístas que causaron una degradación de la naturaleza humana   </a:t>
            </a:r>
          </a:p>
          <a:p>
            <a:pPr marL="457200" indent="-360000">
              <a:spcAft>
                <a:spcPts val="1200"/>
              </a:spcAft>
              <a:buFont typeface="Wingdings" pitchFamily="2" charset="2"/>
              <a:buChar char="ü"/>
            </a:pPr>
            <a:r>
              <a:rPr lang="es-ES" sz="2400" dirty="0" smtClean="0"/>
              <a:t>La raíz del mal no se halla en los deseos y pasiones humanas, sino en la desviación de los deseos motivados por una actitud inmadura y egoísta  </a:t>
            </a: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60648"/>
            <a:ext cx="9144000" cy="523220"/>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¿Mal ontológico o error humano?</a:t>
            </a:r>
          </a:p>
        </p:txBody>
      </p:sp>
      <p:sp>
        <p:nvSpPr>
          <p:cNvPr id="5" name="4 Rectángulo"/>
          <p:cNvSpPr/>
          <p:nvPr/>
        </p:nvSpPr>
        <p:spPr>
          <a:xfrm>
            <a:off x="0" y="908720"/>
            <a:ext cx="9036496" cy="2336194"/>
          </a:xfrm>
          <a:prstGeom prst="rect">
            <a:avLst/>
          </a:prstGeom>
          <a:noFill/>
        </p:spPr>
        <p:txBody>
          <a:bodyPr wrap="square" lIns="288000" tIns="108000" rIns="144000" bIns="72000">
            <a:spAutoFit/>
          </a:bodyPr>
          <a:lstStyle/>
          <a:p>
            <a:pPr indent="252000">
              <a:spcAft>
                <a:spcPts val="1200"/>
              </a:spcAft>
            </a:pPr>
            <a:r>
              <a:rPr lang="es-ES" sz="2000" dirty="0" smtClean="0"/>
              <a:t>En casi todas las mitologías y escrituras religiosas se habla de un paraíso original o una edad dorada, que fue seguida por una caída en el error, ignorancia, pecado, sufrimiento o mal. Así la religión se presenta como una cura, salvación o liberación de este estado de enfermedad, y promete que se recuperará el estado original de salud, armonía o felicidad perdida. A semejanza de un médico, se hace un diagnóstico de la enfermedad, y de acuerdo con ese diagnóstico se receta la cura que parece la más apropiada para recuperar la salud y acabar con el dolor.</a:t>
            </a:r>
          </a:p>
        </p:txBody>
      </p:sp>
      <p:sp>
        <p:nvSpPr>
          <p:cNvPr id="6" name="5 Rectángulo"/>
          <p:cNvSpPr/>
          <p:nvPr/>
        </p:nvSpPr>
        <p:spPr>
          <a:xfrm>
            <a:off x="0" y="3262830"/>
            <a:ext cx="9144000" cy="3595170"/>
          </a:xfrm>
          <a:prstGeom prst="rect">
            <a:avLst/>
          </a:prstGeom>
          <a:solidFill>
            <a:srgbClr val="002060"/>
          </a:solidFill>
        </p:spPr>
        <p:txBody>
          <a:bodyPr wrap="square" lIns="360000" tIns="144000" rIns="144000" bIns="216000">
            <a:spAutoFit/>
          </a:bodyPr>
          <a:lstStyle/>
          <a:p>
            <a:pPr indent="252000">
              <a:spcAft>
                <a:spcPts val="1200"/>
              </a:spcAft>
            </a:pPr>
            <a:r>
              <a:rPr lang="es-ES" sz="2000" dirty="0" smtClean="0"/>
              <a:t>Si clasificamos a las religiones con respecto al tipo de diagnóstico que hacen sobre el mal moral, </a:t>
            </a:r>
            <a:r>
              <a:rPr lang="es-ES" sz="2000" dirty="0" smtClean="0">
                <a:solidFill>
                  <a:srgbClr val="FFFF00"/>
                </a:solidFill>
              </a:rPr>
              <a:t>hay un grupo de culturas, entre las que se incluyen  las religiones y filosofías de  la cultura china, parte de la cultura clásica griega, el judaísmo y el islam, que creen que el mal moral es simplemente un error debido a la ignorancia, desmesura, olvido o desobediencia. </a:t>
            </a:r>
          </a:p>
          <a:p>
            <a:pPr indent="252000">
              <a:spcAft>
                <a:spcPts val="1200"/>
              </a:spcAft>
            </a:pPr>
            <a:r>
              <a:rPr lang="es-ES" sz="2000" dirty="0" smtClean="0">
                <a:solidFill>
                  <a:srgbClr val="FFFF00"/>
                </a:solidFill>
              </a:rPr>
              <a:t>Por otro lado, están las religiones de la cultura hindú y parte del ámbito griego y pérsico, como el orfismo, pitagorismo, neoplatonismo, gnosticismo y maniqueísmo, que consideran que el mal moral está arraigado en la materia o el cuerpo humano como algo ontológico, esencial o innato, por lo que sus visiones tienen un marcado carácter </a:t>
            </a:r>
            <a:r>
              <a:rPr lang="es-ES" sz="2000" dirty="0" err="1" smtClean="0">
                <a:solidFill>
                  <a:srgbClr val="FFFF00"/>
                </a:solidFill>
              </a:rPr>
              <a:t>cuasidualista</a:t>
            </a:r>
            <a:r>
              <a:rPr lang="es-ES" sz="2000" dirty="0" smtClean="0">
                <a:solidFill>
                  <a:srgbClr val="FFFF00"/>
                </a:solidFill>
              </a:rPr>
              <a:t> o dualista.</a:t>
            </a:r>
            <a:endParaRPr lang="es-ES" dirty="0" smtClean="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461665"/>
          </a:xfrm>
          <a:prstGeom prst="rect">
            <a:avLst/>
          </a:prstGeom>
          <a:solidFill>
            <a:schemeClr val="accent3">
              <a:lumMod val="50000"/>
            </a:schemeClr>
          </a:solidFill>
        </p:spPr>
        <p:txBody>
          <a:bodyPr wrap="square" rtlCol="0">
            <a:spAutoFit/>
          </a:bodyPr>
          <a:lstStyle/>
          <a:p>
            <a:pPr marL="360000" lvl="0" hangingPunct="0"/>
            <a:r>
              <a:rPr lang="es-ES" sz="2400" b="1" dirty="0" smtClean="0">
                <a:solidFill>
                  <a:srgbClr val="FFFF00"/>
                </a:solidFill>
              </a:rPr>
              <a:t>El mal es un error debido a la ignorancia</a:t>
            </a:r>
            <a:endParaRPr lang="es-ES" sz="2400" b="1" cap="small" dirty="0" smtClean="0">
              <a:solidFill>
                <a:srgbClr val="FFFF00"/>
              </a:solidFill>
            </a:endParaRPr>
          </a:p>
        </p:txBody>
      </p:sp>
      <p:sp>
        <p:nvSpPr>
          <p:cNvPr id="5" name="4 Rectángulo"/>
          <p:cNvSpPr/>
          <p:nvPr/>
        </p:nvSpPr>
        <p:spPr>
          <a:xfrm>
            <a:off x="0" y="476672"/>
            <a:ext cx="9144000" cy="2751692"/>
          </a:xfrm>
          <a:prstGeom prst="rect">
            <a:avLst/>
          </a:prstGeom>
          <a:noFill/>
        </p:spPr>
        <p:txBody>
          <a:bodyPr wrap="square" lIns="288000" tIns="108000" rIns="144000" bIns="72000">
            <a:spAutoFit/>
          </a:bodyPr>
          <a:lstStyle/>
          <a:p>
            <a:pPr indent="252000">
              <a:spcAft>
                <a:spcPts val="600"/>
              </a:spcAft>
            </a:pPr>
            <a:r>
              <a:rPr lang="es-ES" dirty="0" smtClean="0"/>
              <a:t>En referencia a la cultura china, Young </a:t>
            </a:r>
            <a:r>
              <a:rPr lang="es-ES" dirty="0" err="1" smtClean="0"/>
              <a:t>Oon</a:t>
            </a:r>
            <a:r>
              <a:rPr lang="es-ES" dirty="0" smtClean="0"/>
              <a:t> Kim hace los siguientes comentarios acerca de las enseñanzas taoístas y confucionistas: </a:t>
            </a:r>
            <a:r>
              <a:rPr lang="es-ES" dirty="0" smtClean="0">
                <a:solidFill>
                  <a:schemeClr val="accent4">
                    <a:lumMod val="60000"/>
                    <a:lumOff val="40000"/>
                  </a:schemeClr>
                </a:solidFill>
              </a:rPr>
              <a:t>«Si un primordial paraíso existió en el pasado, Lao-</a:t>
            </a:r>
            <a:r>
              <a:rPr lang="es-ES" dirty="0" err="1" smtClean="0">
                <a:solidFill>
                  <a:schemeClr val="accent4">
                    <a:lumMod val="60000"/>
                    <a:lumOff val="40000"/>
                  </a:schemeClr>
                </a:solidFill>
              </a:rPr>
              <a:t>tzu</a:t>
            </a:r>
            <a:r>
              <a:rPr lang="es-ES" dirty="0" smtClean="0">
                <a:solidFill>
                  <a:schemeClr val="accent4">
                    <a:lumMod val="60000"/>
                    <a:lumOff val="40000"/>
                  </a:schemeClr>
                </a:solidFill>
              </a:rPr>
              <a:t> creía que era también una posibilidad del presente. El hombre fue originalmente creado puro y bueno por el Tao, semejante a una pieza sin tallar, por esta razón los niños siempre nacen simples, no desfigurados y virtuosos.</a:t>
            </a:r>
            <a:r>
              <a:rPr lang="es-ES" dirty="0" smtClean="0">
                <a:solidFill>
                  <a:schemeClr val="accent4">
                    <a:lumMod val="60000"/>
                    <a:lumOff val="40000"/>
                  </a:schemeClr>
                </a:solidFill>
                <a:latin typeface="Arial"/>
                <a:cs typeface="Arial"/>
              </a:rPr>
              <a:t>»</a:t>
            </a:r>
            <a:endParaRPr lang="es-ES" dirty="0" smtClean="0">
              <a:solidFill>
                <a:schemeClr val="accent4">
                  <a:lumMod val="60000"/>
                  <a:lumOff val="40000"/>
                </a:schemeClr>
              </a:solidFill>
            </a:endParaRPr>
          </a:p>
          <a:p>
            <a:pPr indent="252000">
              <a:spcAft>
                <a:spcPts val="600"/>
              </a:spcAft>
            </a:pP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rPr>
              <a:t>En contra de los realistas, legalistas y pesimistas </a:t>
            </a:r>
            <a:r>
              <a:rPr lang="es-ES" dirty="0" err="1" smtClean="0">
                <a:solidFill>
                  <a:schemeClr val="accent4">
                    <a:lumMod val="60000"/>
                    <a:lumOff val="40000"/>
                  </a:schemeClr>
                </a:solidFill>
              </a:rPr>
              <a:t>Mencio</a:t>
            </a:r>
            <a:r>
              <a:rPr lang="es-ES" dirty="0" smtClean="0">
                <a:solidFill>
                  <a:schemeClr val="accent4">
                    <a:lumMod val="60000"/>
                    <a:lumOff val="40000"/>
                  </a:schemeClr>
                </a:solidFill>
              </a:rPr>
              <a:t> fue un campeón de la bondad básica de los hombres. Para él </a:t>
            </a:r>
            <a:r>
              <a:rPr lang="es-ES" dirty="0" err="1" smtClean="0">
                <a:solidFill>
                  <a:schemeClr val="accent4">
                    <a:lumMod val="60000"/>
                    <a:lumOff val="40000"/>
                  </a:schemeClr>
                </a:solidFill>
              </a:rPr>
              <a:t>jen</a:t>
            </a:r>
            <a:r>
              <a:rPr lang="es-ES" dirty="0" smtClean="0">
                <a:solidFill>
                  <a:schemeClr val="accent4">
                    <a:lumMod val="60000"/>
                    <a:lumOff val="40000"/>
                  </a:schemeClr>
                </a:solidFill>
              </a:rPr>
              <a:t> significaba compasión, un sentimiento de responsabilidad por el sufrimiento de los demás. (...) </a:t>
            </a:r>
            <a:r>
              <a:rPr lang="es-ES" dirty="0" err="1" smtClean="0">
                <a:solidFill>
                  <a:schemeClr val="accent4">
                    <a:lumMod val="60000"/>
                    <a:lumOff val="40000"/>
                  </a:schemeClr>
                </a:solidFill>
              </a:rPr>
              <a:t>Mencio</a:t>
            </a:r>
            <a:r>
              <a:rPr lang="es-ES" dirty="0" smtClean="0">
                <a:solidFill>
                  <a:schemeClr val="accent4">
                    <a:lumMod val="60000"/>
                    <a:lumOff val="40000"/>
                  </a:schemeClr>
                </a:solidFill>
              </a:rPr>
              <a:t> creía que los buenos sentimientos y la capacidad para la bondad son un derecho de nacimiento de todo el mundo.»</a:t>
            </a:r>
            <a:endParaRPr lang="es-ES" sz="1600" dirty="0" smtClean="0">
              <a:solidFill>
                <a:schemeClr val="accent4">
                  <a:lumMod val="60000"/>
                  <a:lumOff val="40000"/>
                </a:schemeClr>
              </a:solidFill>
            </a:endParaRPr>
          </a:p>
        </p:txBody>
      </p:sp>
      <p:sp>
        <p:nvSpPr>
          <p:cNvPr id="6" name="5 Rectángulo"/>
          <p:cNvSpPr/>
          <p:nvPr/>
        </p:nvSpPr>
        <p:spPr>
          <a:xfrm>
            <a:off x="0" y="3265496"/>
            <a:ext cx="9144000" cy="3592504"/>
          </a:xfrm>
          <a:prstGeom prst="rect">
            <a:avLst/>
          </a:prstGeom>
          <a:solidFill>
            <a:srgbClr val="002060"/>
          </a:solidFill>
        </p:spPr>
        <p:txBody>
          <a:bodyPr wrap="square" lIns="288000" tIns="72000" rIns="144000" bIns="72000">
            <a:spAutoFit/>
          </a:bodyPr>
          <a:lstStyle/>
          <a:p>
            <a:pPr indent="252000">
              <a:spcAft>
                <a:spcPts val="600"/>
              </a:spcAft>
            </a:pPr>
            <a:r>
              <a:rPr lang="es-ES" dirty="0" smtClean="0"/>
              <a:t>El judaísmo y el islam comparten esta misma visión de la naturaleza humana en la que no hay nada esencialmente malo, </a:t>
            </a: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rPr>
              <a:t>la doctrina judía enseña que nadie es malo por naturaleza. Es decir, no hay ninguna compulsión interna hacia el pecado en la estructura del ser humano. (...) Como cuenta una anécdota talmúdica, cuando algunos hombres se quejaron a Adán por lo que le había hecho a la raza humana, replicó que él sólo había cometido un pecado mientras que la humanidad era culpable de una multitud de trasgresiones.»</a:t>
            </a:r>
          </a:p>
          <a:p>
            <a:pPr indent="252000">
              <a:spcAft>
                <a:spcPts val="600"/>
              </a:spcAft>
            </a:pP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rPr>
              <a:t>Según el Corán, Adán fue el profeta original porque él reconoció que Dios era su Creador, sabía que se esperaba de él que ejerciera el dominio sobre el resto de la creación y comprendió que tenía que servir fielmente como el virrey de Dios. Tentado por Satán, Adán simplemente olvidó el principal propósito de su vida e ignoró sus deberes apropiados.»</a:t>
            </a:r>
          </a:p>
          <a:p>
            <a:pPr indent="252000" algn="r"/>
            <a:r>
              <a:rPr lang="es-ES" sz="1600" dirty="0" smtClean="0">
                <a:solidFill>
                  <a:schemeClr val="accent3">
                    <a:lumMod val="75000"/>
                  </a:schemeClr>
                </a:solidFill>
              </a:rPr>
              <a:t>  Y.O. Kim, </a:t>
            </a:r>
            <a:r>
              <a:rPr lang="es-ES" sz="1600" dirty="0" err="1" smtClean="0">
                <a:solidFill>
                  <a:schemeClr val="accent3">
                    <a:lumMod val="75000"/>
                  </a:schemeClr>
                </a:solidFill>
              </a:rPr>
              <a:t>World</a:t>
            </a:r>
            <a:r>
              <a:rPr lang="es-ES" sz="1600" dirty="0" smtClean="0">
                <a:solidFill>
                  <a:schemeClr val="accent3">
                    <a:lumMod val="75000"/>
                  </a:schemeClr>
                </a:solidFill>
              </a:rPr>
              <a:t> </a:t>
            </a:r>
            <a:r>
              <a:rPr lang="es-ES" sz="1600" dirty="0" err="1" smtClean="0">
                <a:solidFill>
                  <a:schemeClr val="accent3">
                    <a:lumMod val="75000"/>
                  </a:schemeClr>
                </a:solidFill>
              </a:rPr>
              <a:t>Religions</a:t>
            </a:r>
            <a:r>
              <a:rPr lang="es-ES" sz="1600" dirty="0" smtClean="0">
                <a:solidFill>
                  <a:schemeClr val="accent3">
                    <a:lumMod val="75000"/>
                  </a:schemeClr>
                </a:solidFill>
              </a:rPr>
              <a:t>, vol. 3, </a:t>
            </a:r>
            <a:r>
              <a:rPr lang="es-ES" sz="1600" dirty="0" err="1" smtClean="0">
                <a:solidFill>
                  <a:schemeClr val="accent3">
                    <a:lumMod val="75000"/>
                  </a:schemeClr>
                </a:solidFill>
              </a:rPr>
              <a:t>Golden</a:t>
            </a:r>
            <a:r>
              <a:rPr lang="es-ES" sz="1600" dirty="0" smtClean="0">
                <a:solidFill>
                  <a:schemeClr val="accent3">
                    <a:lumMod val="75000"/>
                  </a:schemeClr>
                </a:solidFill>
              </a:rPr>
              <a:t> </a:t>
            </a:r>
            <a:r>
              <a:rPr lang="es-ES" sz="1600" dirty="0" err="1" smtClean="0">
                <a:solidFill>
                  <a:schemeClr val="accent3">
                    <a:lumMod val="75000"/>
                  </a:schemeClr>
                </a:solidFill>
              </a:rPr>
              <a:t>Gate</a:t>
            </a:r>
            <a:r>
              <a:rPr lang="es-ES" sz="1600" dirty="0" smtClean="0">
                <a:solidFill>
                  <a:schemeClr val="accent3">
                    <a:lumMod val="75000"/>
                  </a:schemeClr>
                </a:solidFill>
              </a:rPr>
              <a:t>, New York, 1976, pp. 95-96.  p. 140.</a:t>
            </a:r>
          </a:p>
          <a:p>
            <a:pPr indent="252000" algn="r"/>
            <a:r>
              <a:rPr lang="es-ES" sz="1600" dirty="0" smtClean="0">
                <a:solidFill>
                  <a:schemeClr val="accent3">
                    <a:lumMod val="75000"/>
                  </a:schemeClr>
                </a:solidFill>
              </a:rPr>
              <a:t>Y.O. Kim, </a:t>
            </a:r>
            <a:r>
              <a:rPr lang="es-ES" sz="1600" dirty="0" err="1" smtClean="0">
                <a:solidFill>
                  <a:schemeClr val="accent3">
                    <a:lumMod val="75000"/>
                  </a:schemeClr>
                </a:solidFill>
              </a:rPr>
              <a:t>World</a:t>
            </a:r>
            <a:r>
              <a:rPr lang="es-ES" sz="1600" dirty="0" smtClean="0">
                <a:solidFill>
                  <a:schemeClr val="accent3">
                    <a:lumMod val="75000"/>
                  </a:schemeClr>
                </a:solidFill>
              </a:rPr>
              <a:t> </a:t>
            </a:r>
            <a:r>
              <a:rPr lang="es-ES" sz="1600" dirty="0" err="1" smtClean="0">
                <a:solidFill>
                  <a:schemeClr val="accent3">
                    <a:lumMod val="75000"/>
                  </a:schemeClr>
                </a:solidFill>
              </a:rPr>
              <a:t>Religions</a:t>
            </a:r>
            <a:r>
              <a:rPr lang="es-ES" sz="1600" dirty="0" smtClean="0">
                <a:solidFill>
                  <a:schemeClr val="accent3">
                    <a:lumMod val="75000"/>
                  </a:schemeClr>
                </a:solidFill>
              </a:rPr>
              <a:t>, vol. 1, </a:t>
            </a:r>
            <a:r>
              <a:rPr lang="es-ES" sz="1600" dirty="0" err="1" smtClean="0">
                <a:solidFill>
                  <a:schemeClr val="accent3">
                    <a:lumMod val="75000"/>
                  </a:schemeClr>
                </a:solidFill>
              </a:rPr>
              <a:t>Golden</a:t>
            </a:r>
            <a:r>
              <a:rPr lang="es-ES" sz="1600" dirty="0" smtClean="0">
                <a:solidFill>
                  <a:schemeClr val="accent3">
                    <a:lumMod val="75000"/>
                  </a:schemeClr>
                </a:solidFill>
              </a:rPr>
              <a:t> </a:t>
            </a:r>
            <a:r>
              <a:rPr lang="es-ES" sz="1600" dirty="0" err="1" smtClean="0">
                <a:solidFill>
                  <a:schemeClr val="accent3">
                    <a:lumMod val="75000"/>
                  </a:schemeClr>
                </a:solidFill>
              </a:rPr>
              <a:t>Gate</a:t>
            </a:r>
            <a:r>
              <a:rPr lang="es-ES" sz="1600" dirty="0" smtClean="0">
                <a:solidFill>
                  <a:schemeClr val="accent3">
                    <a:lumMod val="75000"/>
                  </a:schemeClr>
                </a:solidFill>
              </a:rPr>
              <a:t>, New York, 1976, pp. 35-36. pp. 224-225</a:t>
            </a:r>
            <a:r>
              <a:rPr lang="es-ES" dirty="0" smtClean="0"/>
              <a:t>.</a:t>
            </a: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60648"/>
            <a:ext cx="9144000" cy="4336741"/>
          </a:xfrm>
          <a:prstGeom prst="rect">
            <a:avLst/>
          </a:prstGeom>
          <a:noFill/>
        </p:spPr>
        <p:txBody>
          <a:bodyPr wrap="square" lIns="288000" tIns="108000" rIns="144000" bIns="72000">
            <a:spAutoFit/>
          </a:bodyPr>
          <a:lstStyle/>
          <a:p>
            <a:pPr indent="252000">
              <a:spcAft>
                <a:spcPts val="1200"/>
              </a:spcAft>
            </a:pPr>
            <a:r>
              <a:rPr lang="es-ES" sz="2000" dirty="0" smtClean="0"/>
              <a:t>En la cultura clásica griega el mal era considerado como un acto de fuerza, una impiedad, una ambición o voluntad desmedida que violaba el orden natural, el cual que era castigado con desgracias o mala fortuna. Sócrates es famoso por su confianza y optimismo en el ser humano. Para él las malas conductas eran sólo errores ocasionados por la ignorancia. Según Aristóteles, el problema estaba en los malos hábitos o vicios adquiridos debido a la ignorancia y la incontinencia o debilidad de voluntad. </a:t>
            </a:r>
          </a:p>
          <a:p>
            <a:pPr indent="252000">
              <a:spcAft>
                <a:spcPts val="600"/>
              </a:spcAft>
            </a:pPr>
            <a:r>
              <a:rPr lang="es-ES" sz="2000" dirty="0" smtClean="0"/>
              <a:t>En resumen, las culturas china, semita y griega comparten las creencias en un paraíso o edad dorada originario, en una naturaleza humana básicamente buena, y en que el mal moral es un error, ignorancia, desmesura, olvido, infidelidad o desobediencia que puede ser reparado adquiriendo conocimiento, guardando la medida o mesura, siguiendo el camino correcto u obedeciendo los preceptos divinos. </a:t>
            </a:r>
          </a:p>
        </p:txBody>
      </p:sp>
      <p:sp>
        <p:nvSpPr>
          <p:cNvPr id="6" name="5 Rectángulo"/>
          <p:cNvSpPr/>
          <p:nvPr/>
        </p:nvSpPr>
        <p:spPr>
          <a:xfrm>
            <a:off x="0" y="4509120"/>
            <a:ext cx="9144000" cy="2355581"/>
          </a:xfrm>
          <a:prstGeom prst="rect">
            <a:avLst/>
          </a:prstGeom>
          <a:solidFill>
            <a:srgbClr val="002060"/>
          </a:solidFill>
        </p:spPr>
        <p:txBody>
          <a:bodyPr wrap="square" lIns="288000" tIns="180000" rIns="252000" bIns="324000">
            <a:spAutoFit/>
          </a:bodyPr>
          <a:lstStyle/>
          <a:p>
            <a:pPr indent="252000">
              <a:spcAft>
                <a:spcPts val="600"/>
              </a:spcAft>
            </a:pPr>
            <a:r>
              <a:rPr lang="es-ES" sz="2000" dirty="0" smtClean="0">
                <a:solidFill>
                  <a:srgbClr val="FFFF00"/>
                </a:solidFill>
              </a:rPr>
              <a:t>En este grupo de religiones y filosofías, debido a su visión no dualista de la naturaleza humana, el camino de la salvación no es exclusivamente individual ni requiere abandonar el mundo, sino todo lo contrario, consiste en construir buenas familias y sociedades justas y pacíficas aquí en la tierra. La meta final de ese camino para los griegos era la polis ideal, para los chinos el ideal del buen gobierno o para judíos y musulmanes el reino de Dios aquí en la tierra.</a:t>
            </a:r>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461665"/>
          </a:xfrm>
          <a:prstGeom prst="rect">
            <a:avLst/>
          </a:prstGeom>
          <a:solidFill>
            <a:schemeClr val="accent3">
              <a:lumMod val="50000"/>
            </a:schemeClr>
          </a:solidFill>
        </p:spPr>
        <p:txBody>
          <a:bodyPr wrap="square" rtlCol="0">
            <a:spAutoFit/>
          </a:bodyPr>
          <a:lstStyle/>
          <a:p>
            <a:pPr marL="360000" lvl="0" hangingPunct="0"/>
            <a:r>
              <a:rPr lang="es-ES" sz="2400" b="1" dirty="0" smtClean="0">
                <a:solidFill>
                  <a:srgbClr val="FFFF00"/>
                </a:solidFill>
              </a:rPr>
              <a:t>El mal es una realidad ontológica</a:t>
            </a:r>
            <a:endParaRPr lang="es-ES" sz="2400" b="1" cap="small" dirty="0" smtClean="0">
              <a:solidFill>
                <a:srgbClr val="FFFF00"/>
              </a:solidFill>
            </a:endParaRPr>
          </a:p>
        </p:txBody>
      </p:sp>
      <p:sp>
        <p:nvSpPr>
          <p:cNvPr id="5" name="4 Rectángulo"/>
          <p:cNvSpPr/>
          <p:nvPr/>
        </p:nvSpPr>
        <p:spPr>
          <a:xfrm>
            <a:off x="0" y="476672"/>
            <a:ext cx="9144000" cy="3105635"/>
          </a:xfrm>
          <a:prstGeom prst="rect">
            <a:avLst/>
          </a:prstGeom>
          <a:noFill/>
        </p:spPr>
        <p:txBody>
          <a:bodyPr wrap="square" lIns="288000" tIns="108000" rIns="144000" bIns="72000">
            <a:spAutoFit/>
          </a:bodyPr>
          <a:lstStyle/>
          <a:p>
            <a:pPr indent="252000">
              <a:spcAft>
                <a:spcPts val="1200"/>
              </a:spcAft>
            </a:pPr>
            <a:r>
              <a:rPr lang="es-ES" dirty="0" smtClean="0"/>
              <a:t>En cambio, en la cultura hindú y parte de la cultura griega e irania hay una clara tendencia a considerar el mal moral como una realidad ontológica, algo así como si existiera una dualidad esencial de bien y mal en el universo. Por esta razón, dividen la realidad en dos planos con un marcado carácter ético; el </a:t>
            </a:r>
            <a:r>
              <a:rPr lang="es-ES" dirty="0" err="1" smtClean="0"/>
              <a:t>Brahman</a:t>
            </a:r>
            <a:r>
              <a:rPr lang="es-ES" dirty="0" smtClean="0"/>
              <a:t> o Uno absoluto, la realidad verdadera y única, y el mundo aparentemente real de la materia o Maya. </a:t>
            </a:r>
          </a:p>
          <a:p>
            <a:pPr indent="252000">
              <a:spcAft>
                <a:spcPts val="600"/>
              </a:spcAft>
            </a:pPr>
            <a:r>
              <a:rPr lang="es-ES" dirty="0" smtClean="0"/>
              <a:t>El mal es dejarse engañar por la apariencia o Maya, es la consciencia de un ego ilusorio y de todos los deseos egoístas y ataduras del cuerpo al mundo sensible. Así pues, la liberación o </a:t>
            </a:r>
            <a:r>
              <a:rPr lang="es-ES" dirty="0" err="1" smtClean="0"/>
              <a:t>Moksa</a:t>
            </a:r>
            <a:r>
              <a:rPr lang="es-ES" dirty="0" smtClean="0"/>
              <a:t> consistirá en escapar de las mallas de la ilusión, romper las ataduras del cuerpo al mundo sensible y conseguir que nuestro </a:t>
            </a:r>
            <a:r>
              <a:rPr lang="es-ES" dirty="0" err="1" smtClean="0"/>
              <a:t>atman</a:t>
            </a:r>
            <a:r>
              <a:rPr lang="es-ES" dirty="0" smtClean="0"/>
              <a:t> o alma, ya liberada de las ataduras, se funda con el Uno, </a:t>
            </a:r>
            <a:r>
              <a:rPr lang="es-ES" dirty="0" err="1" smtClean="0"/>
              <a:t>Atman</a:t>
            </a:r>
            <a:r>
              <a:rPr lang="es-ES" dirty="0" smtClean="0"/>
              <a:t> universal o </a:t>
            </a:r>
            <a:r>
              <a:rPr lang="es-ES" dirty="0" err="1" smtClean="0"/>
              <a:t>Brahman</a:t>
            </a:r>
            <a:r>
              <a:rPr lang="es-ES" dirty="0" smtClean="0"/>
              <a:t> absoluto a través de la mística o el ascesis.</a:t>
            </a:r>
            <a:endParaRPr lang="es-ES" sz="1600" dirty="0" smtClean="0">
              <a:solidFill>
                <a:schemeClr val="accent4">
                  <a:lumMod val="60000"/>
                  <a:lumOff val="40000"/>
                </a:schemeClr>
              </a:solidFill>
            </a:endParaRPr>
          </a:p>
        </p:txBody>
      </p:sp>
      <p:sp>
        <p:nvSpPr>
          <p:cNvPr id="6" name="5 Rectángulo"/>
          <p:cNvSpPr/>
          <p:nvPr/>
        </p:nvSpPr>
        <p:spPr>
          <a:xfrm>
            <a:off x="0" y="3588662"/>
            <a:ext cx="9144000" cy="3269338"/>
          </a:xfrm>
          <a:prstGeom prst="rect">
            <a:avLst/>
          </a:prstGeom>
          <a:solidFill>
            <a:srgbClr val="002060"/>
          </a:solidFill>
        </p:spPr>
        <p:txBody>
          <a:bodyPr wrap="square" lIns="288000" tIns="72000" rIns="144000" bIns="72000">
            <a:spAutoFit/>
          </a:bodyPr>
          <a:lstStyle/>
          <a:p>
            <a:pPr indent="252000">
              <a:spcAft>
                <a:spcPts val="600"/>
              </a:spcAft>
            </a:pPr>
            <a:r>
              <a:rPr lang="es-ES" dirty="0" smtClean="0"/>
              <a:t>Como explica von </a:t>
            </a:r>
            <a:r>
              <a:rPr lang="es-ES" dirty="0" err="1" smtClean="0"/>
              <a:t>Stietencron</a:t>
            </a:r>
            <a:r>
              <a:rPr lang="es-ES" dirty="0" smtClean="0"/>
              <a:t>, </a:t>
            </a:r>
            <a:r>
              <a:rPr lang="es-ES" dirty="0" smtClean="0">
                <a:solidFill>
                  <a:schemeClr val="accent4">
                    <a:lumMod val="60000"/>
                    <a:lumOff val="40000"/>
                  </a:schemeClr>
                </a:solidFill>
              </a:rPr>
              <a:t>«el mundo es apariencia en cuanto que oculta la realidad de </a:t>
            </a:r>
            <a:r>
              <a:rPr lang="es-ES" dirty="0" err="1" smtClean="0">
                <a:solidFill>
                  <a:schemeClr val="accent4">
                    <a:lumMod val="60000"/>
                    <a:lumOff val="40000"/>
                  </a:schemeClr>
                </a:solidFill>
              </a:rPr>
              <a:t>Brahman</a:t>
            </a:r>
            <a:r>
              <a:rPr lang="es-ES" dirty="0" smtClean="0">
                <a:solidFill>
                  <a:schemeClr val="accent4">
                    <a:lumMod val="60000"/>
                    <a:lumOff val="40000"/>
                  </a:schemeClr>
                </a:solidFill>
              </a:rPr>
              <a:t>. En vez de conocer a </a:t>
            </a:r>
            <a:r>
              <a:rPr lang="es-ES" dirty="0" err="1" smtClean="0">
                <a:solidFill>
                  <a:schemeClr val="accent4">
                    <a:lumMod val="60000"/>
                    <a:lumOff val="40000"/>
                  </a:schemeClr>
                </a:solidFill>
              </a:rPr>
              <a:t>Brahman</a:t>
            </a:r>
            <a:r>
              <a:rPr lang="es-ES" dirty="0" smtClean="0">
                <a:solidFill>
                  <a:schemeClr val="accent4">
                    <a:lumMod val="60000"/>
                    <a:lumOff val="40000"/>
                  </a:schemeClr>
                </a:solidFill>
              </a:rPr>
              <a:t>, el hombre ve sólo la multiplicidad de las cosas y se aferra a ellas. Como un espejismo, Maya simula ante él una realidad, que él persigue, pero que jamás alcanza, o que cuando cree tenerla no puede aferrarla, porque es pasajera. Apenas tiene la esperanza de asirla cuando ya escapa de nuevo, desaparece, se aleja, se desvanece como un sueño. El hombre se encuentra solo. Lo que amaba se le ha escapado. No ha podido encontrar el apoyo que buscaba. Sólo le queda pesar, y para olvidarlo se aferra de nuevo a un producto de Maya, a una nueva ilusión. Pero sólo </a:t>
            </a:r>
            <a:r>
              <a:rPr lang="es-ES" dirty="0" err="1" smtClean="0">
                <a:solidFill>
                  <a:schemeClr val="accent4">
                    <a:lumMod val="60000"/>
                    <a:lumOff val="40000"/>
                  </a:schemeClr>
                </a:solidFill>
              </a:rPr>
              <a:t>Brahman</a:t>
            </a:r>
            <a:r>
              <a:rPr lang="es-ES" dirty="0" smtClean="0">
                <a:solidFill>
                  <a:schemeClr val="accent4">
                    <a:lumMod val="60000"/>
                    <a:lumOff val="40000"/>
                  </a:schemeClr>
                </a:solidFill>
              </a:rPr>
              <a:t> es imperecedero, sólo en él se encuentra el apoyo eterno, sólo en él está la última realidad.»</a:t>
            </a:r>
          </a:p>
          <a:p>
            <a:pPr algn="r">
              <a:spcAft>
                <a:spcPts val="600"/>
              </a:spcAft>
            </a:pPr>
            <a:r>
              <a:rPr lang="es-ES" dirty="0" smtClean="0"/>
              <a:t>            </a:t>
            </a:r>
            <a:r>
              <a:rPr lang="es-ES" sz="1600" dirty="0" err="1" smtClean="0">
                <a:solidFill>
                  <a:schemeClr val="accent3">
                    <a:lumMod val="75000"/>
                  </a:schemeClr>
                </a:solidFill>
              </a:rPr>
              <a:t>Heinrich</a:t>
            </a:r>
            <a:r>
              <a:rPr lang="es-ES" sz="1600" dirty="0" smtClean="0">
                <a:solidFill>
                  <a:schemeClr val="accent3">
                    <a:lumMod val="75000"/>
                  </a:schemeClr>
                </a:solidFill>
              </a:rPr>
              <a:t> von </a:t>
            </a:r>
            <a:r>
              <a:rPr lang="es-ES" sz="1600" dirty="0" err="1" smtClean="0">
                <a:solidFill>
                  <a:schemeClr val="accent3">
                    <a:lumMod val="75000"/>
                  </a:schemeClr>
                </a:solidFill>
              </a:rPr>
              <a:t>Stietencron</a:t>
            </a:r>
            <a:r>
              <a:rPr lang="es-ES" sz="1600" dirty="0" smtClean="0">
                <a:solidFill>
                  <a:schemeClr val="accent3">
                    <a:lumMod val="75000"/>
                  </a:schemeClr>
                </a:solidFill>
              </a:rPr>
              <a:t>, «Perspectivas hindúes», en El cristianismo y las grandes religiones, Hans </a:t>
            </a:r>
            <a:r>
              <a:rPr lang="es-ES" sz="1600" dirty="0" err="1" smtClean="0">
                <a:solidFill>
                  <a:schemeClr val="accent3">
                    <a:lumMod val="75000"/>
                  </a:schemeClr>
                </a:solidFill>
              </a:rPr>
              <a:t>Küng</a:t>
            </a:r>
            <a:r>
              <a:rPr lang="es-ES" sz="1600" dirty="0" smtClean="0">
                <a:solidFill>
                  <a:schemeClr val="accent3">
                    <a:lumMod val="75000"/>
                  </a:schemeClr>
                </a:solidFill>
              </a:rPr>
              <a:t>, Libros Europa, Madrid, 1987, p. 239.</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461665"/>
          </a:xfrm>
          <a:prstGeom prst="rect">
            <a:avLst/>
          </a:prstGeom>
          <a:solidFill>
            <a:schemeClr val="accent3">
              <a:lumMod val="50000"/>
            </a:schemeClr>
          </a:solidFill>
        </p:spPr>
        <p:txBody>
          <a:bodyPr wrap="square" rtlCol="0">
            <a:spAutoFit/>
          </a:bodyPr>
          <a:lstStyle/>
          <a:p>
            <a:pPr marL="252000" lvl="0" hangingPunct="0"/>
            <a:r>
              <a:rPr lang="es-ES" sz="2400" b="1" dirty="0" smtClean="0">
                <a:solidFill>
                  <a:srgbClr val="FFFF00"/>
                </a:solidFill>
              </a:rPr>
              <a:t>Extraordinaria similitud en normas éticas</a:t>
            </a:r>
          </a:p>
        </p:txBody>
      </p:sp>
      <p:sp>
        <p:nvSpPr>
          <p:cNvPr id="3" name="2 Rectángulo"/>
          <p:cNvSpPr/>
          <p:nvPr/>
        </p:nvSpPr>
        <p:spPr>
          <a:xfrm>
            <a:off x="0" y="692696"/>
            <a:ext cx="9144000" cy="923330"/>
          </a:xfrm>
          <a:prstGeom prst="rect">
            <a:avLst/>
          </a:prstGeom>
          <a:noFill/>
        </p:spPr>
        <p:txBody>
          <a:bodyPr wrap="square" rIns="180000">
            <a:spAutoFit/>
          </a:bodyPr>
          <a:lstStyle/>
          <a:p>
            <a:pPr marL="252000" indent="252000"/>
            <a:r>
              <a:rPr lang="es-ES" dirty="0" smtClean="0"/>
              <a:t>Al comparar las enseñanzas religiosas entre sí se puede observar que en materia de doctrinas y creencias hay bastantes diferencias entre unas y otras, pero en cuestión de normas prácticas de conducta hay una semejanza tal que se ha podido afirmar: </a:t>
            </a:r>
          </a:p>
        </p:txBody>
      </p:sp>
      <p:sp>
        <p:nvSpPr>
          <p:cNvPr id="5" name="4 Rectángulo redondeado"/>
          <p:cNvSpPr/>
          <p:nvPr/>
        </p:nvSpPr>
        <p:spPr>
          <a:xfrm>
            <a:off x="323528" y="1700808"/>
            <a:ext cx="8352928" cy="1387547"/>
          </a:xfrm>
          <a:prstGeom prst="roundRect">
            <a:avLst>
              <a:gd name="adj" fmla="val 11975"/>
            </a:avLst>
          </a:prstGeom>
          <a:solidFill>
            <a:srgbClr val="0B4942"/>
          </a:solidFill>
          <a:ln w="19050">
            <a:solidFill>
              <a:schemeClr val="accent1">
                <a:lumMod val="60000"/>
                <a:lumOff val="40000"/>
              </a:schemeClr>
            </a:solidFill>
          </a:ln>
        </p:spPr>
        <p:txBody>
          <a:bodyPr wrap="square" lIns="144000" tIns="72000" rIns="144000" bIns="72000">
            <a:spAutoFit/>
          </a:bodyPr>
          <a:lstStyle/>
          <a:p>
            <a:pPr indent="252000">
              <a:spcAft>
                <a:spcPts val="600"/>
              </a:spcAft>
            </a:pPr>
            <a:r>
              <a:rPr lang="es-ES" sz="2000" dirty="0" smtClean="0"/>
              <a:t>«</a:t>
            </a:r>
            <a:r>
              <a:rPr lang="es-ES" dirty="0" smtClean="0"/>
              <a:t>Una de las impresiones más sorprendentes que produce el estudio comparado de las éticas religiosas es la semejanza en los códigos y enseñanzas morales básicos» </a:t>
            </a:r>
          </a:p>
          <a:p>
            <a:pPr algn="r">
              <a:spcAft>
                <a:spcPts val="600"/>
              </a:spcAft>
            </a:pPr>
            <a:r>
              <a:rPr lang="en-US" sz="1600" dirty="0" smtClean="0">
                <a:solidFill>
                  <a:srgbClr val="FFC000"/>
                </a:solidFill>
                <a:cs typeface="Arial"/>
              </a:rPr>
              <a:t>Ronald M. Green, «Morality and Religion», en The Encyclopedia of Religion, M. </a:t>
            </a:r>
            <a:r>
              <a:rPr lang="en-US" sz="1600" dirty="0" err="1" smtClean="0">
                <a:solidFill>
                  <a:srgbClr val="FFC000"/>
                </a:solidFill>
                <a:cs typeface="Arial"/>
              </a:rPr>
              <a:t>Eliade</a:t>
            </a:r>
            <a:r>
              <a:rPr lang="en-US" sz="1600" dirty="0" smtClean="0">
                <a:solidFill>
                  <a:srgbClr val="FFC000"/>
                </a:solidFill>
                <a:cs typeface="Arial"/>
              </a:rPr>
              <a:t>, ed., vol. 10, Macmillan, New York, 1987, p. 99</a:t>
            </a:r>
            <a:endParaRPr lang="es-ES" sz="1600" dirty="0" smtClean="0">
              <a:solidFill>
                <a:srgbClr val="FFC000"/>
              </a:solidFill>
              <a:cs typeface="Arial"/>
            </a:endParaRPr>
          </a:p>
        </p:txBody>
      </p:sp>
      <p:sp>
        <p:nvSpPr>
          <p:cNvPr id="7" name="6 Rectángulo"/>
          <p:cNvSpPr/>
          <p:nvPr/>
        </p:nvSpPr>
        <p:spPr>
          <a:xfrm>
            <a:off x="1" y="3212976"/>
            <a:ext cx="9143999" cy="1477328"/>
          </a:xfrm>
          <a:prstGeom prst="rect">
            <a:avLst/>
          </a:prstGeom>
          <a:noFill/>
        </p:spPr>
        <p:txBody>
          <a:bodyPr wrap="square" rIns="252000">
            <a:spAutoFit/>
          </a:bodyPr>
          <a:lstStyle/>
          <a:p>
            <a:pPr marL="252000" indent="252000"/>
            <a:r>
              <a:rPr lang="es-ES" dirty="0" smtClean="0"/>
              <a:t>Por desgracia, siempre ha habido guerras y persecuciones dentro de cada religión o entre religiones por desavenencias acerca de creencias y dogmas de fe, o sobre formalismos rituales, a pesar de que enseñan unas normas morales prácticas muy semejantes, que son en realidad unos de los aspectos más valiosos y útiles de las religiones. </a:t>
            </a:r>
          </a:p>
        </p:txBody>
      </p:sp>
      <p:sp>
        <p:nvSpPr>
          <p:cNvPr id="6" name="5 Rectángulo"/>
          <p:cNvSpPr/>
          <p:nvPr/>
        </p:nvSpPr>
        <p:spPr>
          <a:xfrm>
            <a:off x="0" y="4664547"/>
            <a:ext cx="9144000" cy="2193453"/>
          </a:xfrm>
          <a:prstGeom prst="rect">
            <a:avLst/>
          </a:prstGeom>
          <a:solidFill>
            <a:srgbClr val="002060"/>
          </a:solidFill>
        </p:spPr>
        <p:txBody>
          <a:bodyPr wrap="square" lIns="360000" tIns="108000" rIns="252000" bIns="144000">
            <a:spAutoFit/>
          </a:bodyPr>
          <a:lstStyle/>
          <a:p>
            <a:pPr indent="252000"/>
            <a:r>
              <a:rPr lang="es-ES" dirty="0" smtClean="0"/>
              <a:t>La fuerza y vigencia de las religiones se basa precisamente en sus enseñanzas éticas, que motivan a las personas a abandonar una forma de vida egoísta e irresponsable y adoptar una nueva forma de vida de dedicación, amor y servicio desinteresado a los demás, a pesar de que algunos de sus dogmas o creencias religiosas sean bastantes irracionales o fantásticos. De hecho, las religiones que han pervivido hasta ahora son las que han enseñado una forma de vida altruista de amor y servicio a sus semejantes, mientras que las religiones con prácticas crueles o inmorales han desaparecido.</a:t>
            </a:r>
            <a:endParaRPr lang="es-ES" dirty="0"/>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4336741"/>
          </a:xfrm>
          <a:prstGeom prst="rect">
            <a:avLst/>
          </a:prstGeom>
          <a:noFill/>
        </p:spPr>
        <p:txBody>
          <a:bodyPr wrap="square" lIns="288000" tIns="108000" rIns="144000" bIns="72000">
            <a:spAutoFit/>
          </a:bodyPr>
          <a:lstStyle/>
          <a:p>
            <a:pPr indent="252000">
              <a:spcAft>
                <a:spcPts val="600"/>
              </a:spcAft>
            </a:pPr>
            <a:r>
              <a:rPr lang="es-ES" sz="2000" dirty="0" smtClean="0"/>
              <a:t>En parte de la cultura griega existió una concepción del mundo muy similar a la hindú, especialmente en el orfismo y en las filosofías de Pitágoras, </a:t>
            </a:r>
            <a:r>
              <a:rPr lang="es-ES" sz="2000" dirty="0" err="1" smtClean="0"/>
              <a:t>Jenófanes</a:t>
            </a:r>
            <a:r>
              <a:rPr lang="es-ES" sz="2000" dirty="0" smtClean="0"/>
              <a:t>, </a:t>
            </a:r>
            <a:r>
              <a:rPr lang="es-ES" sz="2000" dirty="0" err="1" smtClean="0"/>
              <a:t>Parménides</a:t>
            </a:r>
            <a:r>
              <a:rPr lang="es-ES" sz="2000" dirty="0" smtClean="0"/>
              <a:t> y Platón, y en movimientos posteriores como el neoplatonismo, gnosticismo y maniqueísmo, este último influido por el mazdeísmo persa. Salvando las diferencias, todos ellos coinciden en establecer un dualismo moral entre el Uno, lo inmutable, el mundo de las ideas o el espíritu —que se considera perfecto o bueno— y lo múltiple, lo cambiable, el mundo de las apariencias o la materia —que se ve como algo defectuoso o malo. </a:t>
            </a:r>
          </a:p>
          <a:p>
            <a:pPr indent="252000">
              <a:spcAft>
                <a:spcPts val="1200"/>
              </a:spcAft>
            </a:pPr>
            <a:r>
              <a:rPr lang="es-ES" sz="2000" dirty="0" smtClean="0"/>
              <a:t> Incluso la mayoría de estos filósofos griegos compartían con la religión hindú la teoría de la reencarnación, que en la versión griega era la creencia en que el alma, originariamente pura y bondadosa, preexistió en un cielo o paraíso celeste y más tarde tuvo que reencarnarse sucesivamente en diferentes cuerpos materiales para purificarse y así expiar alguna culpa ancestral. </a:t>
            </a:r>
          </a:p>
        </p:txBody>
      </p:sp>
      <p:sp>
        <p:nvSpPr>
          <p:cNvPr id="6" name="5 Rectángulo"/>
          <p:cNvSpPr/>
          <p:nvPr/>
        </p:nvSpPr>
        <p:spPr>
          <a:xfrm>
            <a:off x="0" y="4204215"/>
            <a:ext cx="9144000" cy="2653785"/>
          </a:xfrm>
          <a:prstGeom prst="rect">
            <a:avLst/>
          </a:prstGeom>
          <a:solidFill>
            <a:srgbClr val="002060"/>
          </a:solidFill>
        </p:spPr>
        <p:txBody>
          <a:bodyPr wrap="square" lIns="288000" tIns="72000" rIns="144000" bIns="72000">
            <a:spAutoFit/>
          </a:bodyPr>
          <a:lstStyle/>
          <a:p>
            <a:pPr indent="252000">
              <a:spcAft>
                <a:spcPts val="600"/>
              </a:spcAft>
            </a:pPr>
            <a:r>
              <a:rPr lang="es-ES" sz="2000" dirty="0" smtClean="0"/>
              <a:t>Según </a:t>
            </a:r>
            <a:r>
              <a:rPr lang="es-ES" sz="2000" dirty="0" err="1" smtClean="0"/>
              <a:t>Plotino</a:t>
            </a:r>
            <a:r>
              <a:rPr lang="es-ES" sz="2000" dirty="0" smtClean="0"/>
              <a:t>, </a:t>
            </a:r>
            <a:r>
              <a:rPr lang="es-ES" sz="2000" dirty="0" smtClean="0">
                <a:solidFill>
                  <a:schemeClr val="accent6">
                    <a:lumMod val="60000"/>
                    <a:lumOff val="40000"/>
                  </a:schemeClr>
                </a:solidFill>
              </a:rPr>
              <a:t>«en esto consiste la caída del alma: en haber venido así a la materia y en debilitarse... hasta que el alma pueda fugarse. La materia es, por tanto, causa de la debilidad y causa del vicio del alma. Luego la materia es mala antes que el alma y es el mal primario».  </a:t>
            </a:r>
            <a:r>
              <a:rPr lang="es-ES" sz="2000" dirty="0" smtClean="0"/>
              <a:t>Así pues, el origen del mal se ve en esta caída del alma en la materia y por tanto la curación de este mal consistirá en la fuga del alma hacia el Uno, que inevitablemente requerirá seguir un camino de purificación o ascesis negando el cuerpo, la materia y la vida aquí en la tierra.</a:t>
            </a:r>
          </a:p>
          <a:p>
            <a:pPr algn="r"/>
            <a:r>
              <a:rPr lang="es-ES" sz="1600" dirty="0" smtClean="0">
                <a:solidFill>
                  <a:schemeClr val="accent3">
                    <a:lumMod val="75000"/>
                  </a:schemeClr>
                </a:solidFill>
              </a:rPr>
              <a:t>  </a:t>
            </a:r>
            <a:r>
              <a:rPr lang="es-ES" dirty="0" err="1" smtClean="0">
                <a:solidFill>
                  <a:schemeClr val="accent3">
                    <a:lumMod val="75000"/>
                  </a:schemeClr>
                </a:solidFill>
              </a:rPr>
              <a:t>Plotino</a:t>
            </a:r>
            <a:r>
              <a:rPr lang="es-ES" dirty="0" smtClean="0">
                <a:solidFill>
                  <a:schemeClr val="accent3">
                    <a:lumMod val="75000"/>
                  </a:schemeClr>
                </a:solidFill>
              </a:rPr>
              <a:t>, </a:t>
            </a:r>
            <a:r>
              <a:rPr lang="es-ES" dirty="0" err="1" smtClean="0">
                <a:solidFill>
                  <a:schemeClr val="accent3">
                    <a:lumMod val="75000"/>
                  </a:schemeClr>
                </a:solidFill>
              </a:rPr>
              <a:t>Enéadas</a:t>
            </a:r>
            <a:r>
              <a:rPr lang="es-ES" dirty="0" smtClean="0">
                <a:solidFill>
                  <a:schemeClr val="accent3">
                    <a:lumMod val="75000"/>
                  </a:schemeClr>
                </a:solidFill>
              </a:rPr>
              <a:t>, Gredos, Madrid, 1982, p. 330.</a:t>
            </a:r>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461665"/>
          </a:xfrm>
          <a:prstGeom prst="rect">
            <a:avLst/>
          </a:prstGeom>
          <a:solidFill>
            <a:schemeClr val="accent3">
              <a:lumMod val="50000"/>
            </a:schemeClr>
          </a:solidFill>
        </p:spPr>
        <p:txBody>
          <a:bodyPr wrap="square" rtlCol="0">
            <a:spAutoFit/>
          </a:bodyPr>
          <a:lstStyle/>
          <a:p>
            <a:pPr marL="360000" hangingPunct="0"/>
            <a:r>
              <a:rPr lang="es-ES" sz="2400" b="1" dirty="0" smtClean="0">
                <a:solidFill>
                  <a:srgbClr val="FFFF00"/>
                </a:solidFill>
              </a:rPr>
              <a:t>El ascetismo extremo del jainismo y el diagnostico de Buda</a:t>
            </a:r>
            <a:endParaRPr lang="es-ES" sz="2400" b="1" cap="small" dirty="0" smtClean="0">
              <a:solidFill>
                <a:srgbClr val="FFFF00"/>
              </a:solidFill>
            </a:endParaRPr>
          </a:p>
        </p:txBody>
      </p:sp>
      <p:sp>
        <p:nvSpPr>
          <p:cNvPr id="5" name="4 Rectángulo"/>
          <p:cNvSpPr/>
          <p:nvPr/>
        </p:nvSpPr>
        <p:spPr>
          <a:xfrm>
            <a:off x="0" y="476672"/>
            <a:ext cx="9144000" cy="2951747"/>
          </a:xfrm>
          <a:prstGeom prst="rect">
            <a:avLst/>
          </a:prstGeom>
          <a:noFill/>
        </p:spPr>
        <p:txBody>
          <a:bodyPr wrap="square" lIns="288000" tIns="108000" rIns="144000" bIns="72000">
            <a:spAutoFit/>
          </a:bodyPr>
          <a:lstStyle/>
          <a:p>
            <a:pPr indent="252000">
              <a:spcAft>
                <a:spcPts val="1200"/>
              </a:spcAft>
            </a:pPr>
            <a:r>
              <a:rPr lang="es-ES" dirty="0" smtClean="0"/>
              <a:t>El jainismo, una religión hindú de orígenes pre-arios, es un caso extremo de ascetismo. Con creencias </a:t>
            </a:r>
            <a:r>
              <a:rPr lang="es-ES" dirty="0" err="1" smtClean="0"/>
              <a:t>pampsiquistas</a:t>
            </a:r>
            <a:r>
              <a:rPr lang="es-ES" dirty="0" smtClean="0"/>
              <a:t> o </a:t>
            </a:r>
            <a:r>
              <a:rPr lang="es-ES" dirty="0" err="1" smtClean="0"/>
              <a:t>hilozoístas</a:t>
            </a:r>
            <a:r>
              <a:rPr lang="es-ES" dirty="0" smtClean="0"/>
              <a:t> parecidas a las de los filósofos jónicos griegos, negaban a </a:t>
            </a:r>
            <a:r>
              <a:rPr lang="es-ES" dirty="0" err="1" smtClean="0"/>
              <a:t>Brahman</a:t>
            </a:r>
            <a:r>
              <a:rPr lang="es-ES" dirty="0" smtClean="0"/>
              <a:t> pero afirmaban la realidad eterna del </a:t>
            </a:r>
            <a:r>
              <a:rPr lang="es-ES" dirty="0" err="1" smtClean="0"/>
              <a:t>Atman</a:t>
            </a:r>
            <a:r>
              <a:rPr lang="es-ES" dirty="0" smtClean="0"/>
              <a:t> o espíritu humano, y en oposición a éste creían que el cuerpo y sus deseos eran la causa del mal o sufrimiento humano. Así pues, para lograr la perfección del alma, que era un estado de imperturbabilidad, desapego o indiferencia total ante la alegría o la tristeza, el placer o el dolor —estado casi idéntico a la apatía estoica o la ataraxia epicúrea—, era necesario renunciar a vida familiar y social y convertirse en un monje, hacer votos de castidad, no poseer nada, ir desnudos, confesar públicamente los pecados y suprimir todos los deseos del cuerpo, incluso hasta el punto de dejar de comer hasta morir de inanición.</a:t>
            </a:r>
          </a:p>
        </p:txBody>
      </p:sp>
      <p:sp>
        <p:nvSpPr>
          <p:cNvPr id="6" name="5 Rectángulo"/>
          <p:cNvSpPr/>
          <p:nvPr/>
        </p:nvSpPr>
        <p:spPr>
          <a:xfrm>
            <a:off x="0" y="3311663"/>
            <a:ext cx="9144000" cy="3546337"/>
          </a:xfrm>
          <a:prstGeom prst="rect">
            <a:avLst/>
          </a:prstGeom>
          <a:solidFill>
            <a:srgbClr val="002060"/>
          </a:solidFill>
        </p:spPr>
        <p:txBody>
          <a:bodyPr wrap="square" lIns="288000" tIns="72000" rIns="144000" bIns="72000">
            <a:spAutoFit/>
          </a:bodyPr>
          <a:lstStyle/>
          <a:p>
            <a:pPr indent="252000">
              <a:spcAft>
                <a:spcPts val="600"/>
              </a:spcAft>
            </a:pPr>
            <a:r>
              <a:rPr lang="es-ES" dirty="0" smtClean="0"/>
              <a:t>Buda, después de abandonar a su familia y renunciar a la vida de lujos y placeres de la casa de sus padres, estuvo durante un tiempo practicando un ascetismo extremo del tipo de los </a:t>
            </a:r>
            <a:r>
              <a:rPr lang="es-ES" dirty="0" err="1" smtClean="0"/>
              <a:t>jainistas</a:t>
            </a:r>
            <a:r>
              <a:rPr lang="es-ES" dirty="0" smtClean="0"/>
              <a:t> hasta que llegó a la conclusión de que la forma de vida correcta era, como dice Kim, </a:t>
            </a:r>
            <a:r>
              <a:rPr lang="es-ES" dirty="0" smtClean="0">
                <a:solidFill>
                  <a:schemeClr val="accent4">
                    <a:lumMod val="60000"/>
                    <a:lumOff val="40000"/>
                  </a:schemeClr>
                </a:solidFill>
              </a:rPr>
              <a:t>«el camino medio entre la búsqueda de los placeres, que es bajo, vulgar, común e innoble, y la práctica ascética de </a:t>
            </a:r>
            <a:r>
              <a:rPr lang="es-ES" dirty="0" err="1" smtClean="0">
                <a:solidFill>
                  <a:schemeClr val="accent4">
                    <a:lumMod val="60000"/>
                    <a:lumOff val="40000"/>
                  </a:schemeClr>
                </a:solidFill>
              </a:rPr>
              <a:t>autotortura</a:t>
            </a:r>
            <a:r>
              <a:rPr lang="es-ES" dirty="0" smtClean="0">
                <a:solidFill>
                  <a:schemeClr val="accent4">
                    <a:lumMod val="60000"/>
                    <a:lumOff val="40000"/>
                  </a:schemeClr>
                </a:solidFill>
              </a:rPr>
              <a:t>, que es dolorosa, innoble e infructuosa». </a:t>
            </a:r>
          </a:p>
          <a:p>
            <a:pPr indent="252000"/>
            <a:r>
              <a:rPr lang="es-ES" dirty="0" smtClean="0"/>
              <a:t>Para Buda, que se comparó a sí mismo con un médico, el diagnóstico es claro, la causa de la enfermedad y del sufrimiento humano es el deseo.  Young </a:t>
            </a:r>
            <a:r>
              <a:rPr lang="es-ES" dirty="0" err="1" smtClean="0"/>
              <a:t>Oon</a:t>
            </a:r>
            <a:r>
              <a:rPr lang="es-ES" dirty="0" smtClean="0"/>
              <a:t> Kim explica que según Buda </a:t>
            </a:r>
            <a:r>
              <a:rPr lang="es-ES" dirty="0" smtClean="0">
                <a:solidFill>
                  <a:schemeClr val="accent4">
                    <a:lumMod val="60000"/>
                    <a:lumOff val="40000"/>
                  </a:schemeClr>
                </a:solidFill>
                <a:latin typeface="Arial"/>
                <a:cs typeface="Arial"/>
              </a:rPr>
              <a:t>«n</a:t>
            </a:r>
            <a:r>
              <a:rPr lang="es-MX" dirty="0" err="1" smtClean="0">
                <a:solidFill>
                  <a:schemeClr val="accent4">
                    <a:lumMod val="60000"/>
                    <a:lumOff val="40000"/>
                  </a:schemeClr>
                </a:solidFill>
              </a:rPr>
              <a:t>inguna</a:t>
            </a:r>
            <a:r>
              <a:rPr lang="es-MX" dirty="0" smtClean="0">
                <a:solidFill>
                  <a:schemeClr val="accent4">
                    <a:lumMod val="60000"/>
                    <a:lumOff val="40000"/>
                  </a:schemeClr>
                </a:solidFill>
              </a:rPr>
              <a:t> felicidad segura es posible hasta que nos hallamos librado de la servidumbre del deseo. Estamos tristes porque anhelamos cosas y llegamos a ser, por tanto, esclavos de ellas. Golpear el deseo es golpear la raíz del sufrimiento. Podemos llegar a ser dueños de nosotros mismos sólo en la medida que ejercemos un control sobre nuestros apetitos.</a:t>
            </a:r>
            <a:r>
              <a:rPr lang="es-MX" dirty="0" smtClean="0">
                <a:solidFill>
                  <a:schemeClr val="accent4">
                    <a:lumMod val="60000"/>
                    <a:lumOff val="40000"/>
                  </a:schemeClr>
                </a:solidFill>
                <a:latin typeface="Arial"/>
                <a:cs typeface="Arial"/>
              </a:rPr>
              <a:t>»</a:t>
            </a:r>
            <a:endParaRPr lang="es-ES" dirty="0" smtClean="0">
              <a:solidFill>
                <a:schemeClr val="accent4">
                  <a:lumMod val="60000"/>
                  <a:lumOff val="40000"/>
                </a:schemeClr>
              </a:solidFill>
            </a:endParaRPr>
          </a:p>
          <a:p>
            <a:pPr indent="252000" algn="r"/>
            <a:r>
              <a:rPr lang="es-ES" dirty="0" smtClean="0"/>
              <a:t> </a:t>
            </a:r>
            <a:r>
              <a:rPr lang="es-ES" sz="1600" dirty="0" smtClean="0">
                <a:solidFill>
                  <a:schemeClr val="accent3">
                    <a:lumMod val="75000"/>
                  </a:schemeClr>
                </a:solidFill>
              </a:rPr>
              <a:t>Y.O. Kim, </a:t>
            </a:r>
            <a:r>
              <a:rPr lang="es-ES" sz="1600" dirty="0" err="1" smtClean="0">
                <a:solidFill>
                  <a:schemeClr val="accent3">
                    <a:lumMod val="75000"/>
                  </a:schemeClr>
                </a:solidFill>
              </a:rPr>
              <a:t>World</a:t>
            </a:r>
            <a:r>
              <a:rPr lang="es-ES" sz="1600" dirty="0" smtClean="0">
                <a:solidFill>
                  <a:schemeClr val="accent3">
                    <a:lumMod val="75000"/>
                  </a:schemeClr>
                </a:solidFill>
              </a:rPr>
              <a:t> </a:t>
            </a:r>
            <a:r>
              <a:rPr lang="es-ES" sz="1600" dirty="0" err="1" smtClean="0">
                <a:solidFill>
                  <a:schemeClr val="accent3">
                    <a:lumMod val="75000"/>
                  </a:schemeClr>
                </a:solidFill>
              </a:rPr>
              <a:t>Religions</a:t>
            </a:r>
            <a:r>
              <a:rPr lang="es-ES" sz="1600" dirty="0" smtClean="0">
                <a:solidFill>
                  <a:schemeClr val="accent3">
                    <a:lumMod val="75000"/>
                  </a:schemeClr>
                </a:solidFill>
              </a:rPr>
              <a:t>, vol. 3, </a:t>
            </a:r>
            <a:r>
              <a:rPr lang="es-ES" sz="1600" dirty="0" err="1" smtClean="0">
                <a:solidFill>
                  <a:schemeClr val="accent3">
                    <a:lumMod val="75000"/>
                  </a:schemeClr>
                </a:solidFill>
              </a:rPr>
              <a:t>Golden</a:t>
            </a:r>
            <a:r>
              <a:rPr lang="es-ES" sz="1600" dirty="0" smtClean="0">
                <a:solidFill>
                  <a:schemeClr val="accent3">
                    <a:lumMod val="75000"/>
                  </a:schemeClr>
                </a:solidFill>
              </a:rPr>
              <a:t> </a:t>
            </a:r>
            <a:r>
              <a:rPr lang="es-ES" sz="1600" dirty="0" err="1" smtClean="0">
                <a:solidFill>
                  <a:schemeClr val="accent3">
                    <a:lumMod val="75000"/>
                  </a:schemeClr>
                </a:solidFill>
              </a:rPr>
              <a:t>Gate</a:t>
            </a:r>
            <a:r>
              <a:rPr lang="es-ES" sz="1600" dirty="0" smtClean="0">
                <a:solidFill>
                  <a:schemeClr val="accent3">
                    <a:lumMod val="75000"/>
                  </a:schemeClr>
                </a:solidFill>
              </a:rPr>
              <a:t>, New York, 1976, p. 136. </a:t>
            </a:r>
            <a:r>
              <a:rPr lang="en-GB" sz="1600" dirty="0" smtClean="0">
                <a:solidFill>
                  <a:schemeClr val="accent3">
                    <a:lumMod val="75000"/>
                  </a:schemeClr>
                </a:solidFill>
              </a:rPr>
              <a:t>p. 133.</a:t>
            </a:r>
            <a:endParaRPr lang="es-ES" dirty="0" smtClean="0"/>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88640"/>
            <a:ext cx="9144000" cy="2120750"/>
          </a:xfrm>
          <a:prstGeom prst="rect">
            <a:avLst/>
          </a:prstGeom>
          <a:noFill/>
        </p:spPr>
        <p:txBody>
          <a:bodyPr wrap="square" lIns="288000" tIns="108000" rIns="144000" bIns="72000">
            <a:spAutoFit/>
          </a:bodyPr>
          <a:lstStyle/>
          <a:p>
            <a:pPr indent="252000">
              <a:spcAft>
                <a:spcPts val="1200"/>
              </a:spcAft>
            </a:pPr>
            <a:r>
              <a:rPr lang="es-ES" dirty="0" smtClean="0"/>
              <a:t>Buda, a pesar de que rechaza la mortificación extrema del cuerpo practicada en el jainismo, es más radical que ellos al negar todos los tipos de deseos humanos. A diferencia de ellos, que afirmaban la existencia de un </a:t>
            </a:r>
            <a:r>
              <a:rPr lang="es-ES" dirty="0" err="1" smtClean="0"/>
              <a:t>atman</a:t>
            </a:r>
            <a:r>
              <a:rPr lang="es-ES" dirty="0" smtClean="0"/>
              <a:t> o alma eterna y por tanto no negaban el deseo de inmortalidad del ser humano, Buda, negando la existencia de un yo eterno, intentó que el hombre suprimiera no sólo sus deseos de poseer cosas materiales, tener familia y el deseo de vivir, sino también el deseo de la vida eterna, por considerar que este anhelo de inmortalidad también alimenta el egoísmo humano. </a:t>
            </a:r>
          </a:p>
        </p:txBody>
      </p:sp>
      <p:sp>
        <p:nvSpPr>
          <p:cNvPr id="6" name="5 Rectángulo"/>
          <p:cNvSpPr/>
          <p:nvPr/>
        </p:nvSpPr>
        <p:spPr>
          <a:xfrm>
            <a:off x="0" y="2258316"/>
            <a:ext cx="9144000" cy="4599684"/>
          </a:xfrm>
          <a:prstGeom prst="rect">
            <a:avLst/>
          </a:prstGeom>
          <a:solidFill>
            <a:srgbClr val="002060"/>
          </a:solidFill>
        </p:spPr>
        <p:txBody>
          <a:bodyPr wrap="square" lIns="288000" tIns="108000" rIns="144000" bIns="180000">
            <a:spAutoFit/>
          </a:bodyPr>
          <a:lstStyle/>
          <a:p>
            <a:pPr indent="252000">
              <a:spcAft>
                <a:spcPts val="1200"/>
              </a:spcAft>
            </a:pPr>
            <a:r>
              <a:rPr lang="es-ES" dirty="0" smtClean="0"/>
              <a:t>Además de esto, Buda divide a la naturaleza humana en una parte buena, es decir, una capacidad de sentir compasión por sus semejantes y un entendimiento capaz de captar la verdad, y otra parte mala compuesta por todos los deseos humanos. Por esta razón, la curación de la enfermedad consistirá en suprimir o eliminar todos los deseos y así alcanzar la meta del sabio que es la paz interior o Nirvana, que para el budismo </a:t>
            </a:r>
            <a:r>
              <a:rPr lang="es-ES" dirty="0" err="1" smtClean="0"/>
              <a:t>hinayana</a:t>
            </a:r>
            <a:r>
              <a:rPr lang="es-ES" dirty="0" smtClean="0"/>
              <a:t> significa la extinción y para el </a:t>
            </a:r>
            <a:r>
              <a:rPr lang="es-ES" dirty="0" err="1" smtClean="0"/>
              <a:t>mahayana</a:t>
            </a:r>
            <a:r>
              <a:rPr lang="es-ES" dirty="0" smtClean="0"/>
              <a:t> la dicha eterna. Este tipo de visión conduce a los budistas a apartarse del mundo, convertirse en monjes célibes, vivir en comunidades monásticas y en el caso del budismo </a:t>
            </a:r>
            <a:r>
              <a:rPr lang="es-ES" dirty="0" err="1" smtClean="0"/>
              <a:t>hinayana</a:t>
            </a:r>
            <a:r>
              <a:rPr lang="es-ES" dirty="0" smtClean="0"/>
              <a:t> buscar principalmente la salvación o perfección individual. </a:t>
            </a:r>
          </a:p>
          <a:p>
            <a:pPr indent="252000">
              <a:spcAft>
                <a:spcPts val="1200"/>
              </a:spcAft>
            </a:pPr>
            <a:r>
              <a:rPr lang="es-ES" dirty="0" smtClean="0"/>
              <a:t>En cierto sentido la visión budista es similar a las enseñanzas de Epicuro —que también se consideraba a sí mismo como un médico que venía a curar los males del alma humana— en los aspectos de limitar los deseos al mínimo con el fin de conseguir la tranquilidad o imperturbabilidad (ataraxia) del alma, en perseguir más la ausencia del dolor o sufrimiento que una dicha o felicidad positiva, en luchar contra el miedo a la muerte resignándose ante la idea de la extinción o desaparición del yo, y en aconsejar que se renunciara a la vida familiar y social y se viviera en pequeñas comunidades apartadas del mundo.</a:t>
            </a:r>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830997"/>
          </a:xfrm>
          <a:prstGeom prst="rect">
            <a:avLst/>
          </a:prstGeom>
          <a:solidFill>
            <a:schemeClr val="accent3">
              <a:lumMod val="50000"/>
            </a:schemeClr>
          </a:solidFill>
        </p:spPr>
        <p:txBody>
          <a:bodyPr wrap="square" rtlCol="0">
            <a:spAutoFit/>
          </a:bodyPr>
          <a:lstStyle/>
          <a:p>
            <a:pPr marL="360000" hangingPunct="0"/>
            <a:r>
              <a:rPr lang="es-ES" sz="2400" b="1" dirty="0" smtClean="0">
                <a:solidFill>
                  <a:srgbClr val="FFFF00"/>
                </a:solidFill>
              </a:rPr>
              <a:t>El cristianismo heredó estos dos tipos de visiones contradictorias acerca del mal moral</a:t>
            </a:r>
            <a:endParaRPr lang="es-ES" sz="2400" b="1" cap="small" dirty="0" smtClean="0">
              <a:solidFill>
                <a:srgbClr val="FFFF00"/>
              </a:solidFill>
            </a:endParaRPr>
          </a:p>
        </p:txBody>
      </p:sp>
      <p:sp>
        <p:nvSpPr>
          <p:cNvPr id="5" name="4 Rectángulo"/>
          <p:cNvSpPr/>
          <p:nvPr/>
        </p:nvSpPr>
        <p:spPr>
          <a:xfrm>
            <a:off x="0" y="836712"/>
            <a:ext cx="8964488" cy="3551911"/>
          </a:xfrm>
          <a:prstGeom prst="rect">
            <a:avLst/>
          </a:prstGeom>
          <a:noFill/>
        </p:spPr>
        <p:txBody>
          <a:bodyPr wrap="square" lIns="288000" tIns="72000" rIns="144000" bIns="72000">
            <a:spAutoFit/>
          </a:bodyPr>
          <a:lstStyle/>
          <a:p>
            <a:pPr indent="252000">
              <a:spcAft>
                <a:spcPts val="600"/>
              </a:spcAft>
            </a:pPr>
            <a:r>
              <a:rPr lang="es-ES" sz="1900" dirty="0" smtClean="0"/>
              <a:t>De los judíos y de las mismas palabras de Jesús acerca de un futuro reino de Dios, los cristianos heredaron la esperanza de erradicar el mal moral de las personas y los males sociales y construir un mundo de paz, justicia y hermandad entre todos los hombres. Ésta era la esperanza de los primeros cristianos y luego, más adelante, de los movimientos reformadores utópicos y milenaristas que surgieron a lo largo de la historia del cristianismo. </a:t>
            </a:r>
          </a:p>
          <a:p>
            <a:pPr indent="252000">
              <a:spcAft>
                <a:spcPts val="1200"/>
              </a:spcAft>
            </a:pPr>
            <a:r>
              <a:rPr lang="es-ES" sz="1900" dirty="0" smtClean="0"/>
              <a:t>San Pablo, a diferencia de la visión tradicional judía, resaltó la importancia del pecado original, considerándolo como una enfermedad hereditaria que había afectado a toda la raza humana. A causa de esta enfermedad el hombre nace con una tendencia innata al egoísmo, que es la causante de que el ser humano viva en un estado de contradicción interna entre los deseos del cuerpo y los deseos de la mente. </a:t>
            </a:r>
          </a:p>
        </p:txBody>
      </p:sp>
      <p:sp>
        <p:nvSpPr>
          <p:cNvPr id="6" name="5 Rectángulo"/>
          <p:cNvSpPr/>
          <p:nvPr/>
        </p:nvSpPr>
        <p:spPr>
          <a:xfrm>
            <a:off x="0" y="4264437"/>
            <a:ext cx="9144000" cy="2593563"/>
          </a:xfrm>
          <a:prstGeom prst="rect">
            <a:avLst/>
          </a:prstGeom>
          <a:solidFill>
            <a:srgbClr val="002060"/>
          </a:solidFill>
        </p:spPr>
        <p:txBody>
          <a:bodyPr wrap="square" lIns="360000" tIns="108000" rIns="252000" bIns="108000">
            <a:spAutoFit/>
          </a:bodyPr>
          <a:lstStyle/>
          <a:p>
            <a:pPr indent="252000" fontAlgn="base" hangingPunct="0"/>
            <a:r>
              <a:rPr lang="es-ES" sz="1900" dirty="0" smtClean="0"/>
              <a:t>Bajo la influencia de las visiones dualistas y pesimistas de la naturaleza humana del neoplatonismo, gnosticismo y el maniqueísmo reinante en la cultura helénica de su tiempo, esta visión paulina fue llevada —por San Agustín y otros padres de la Iglesia— hasta el extremo de considerar a los placeres del cuerpo como algo pecaminoso y malo en sí mismo en contraposición con los anhelos y aspiraciones del alma. Esta creencia condujo a muchos cristianos a abrazar el ideal del celibato, convertirse en monjes e incluso a apartarse del mundo llevando una vida ascética de </a:t>
            </a:r>
            <a:r>
              <a:rPr lang="es-ES" sz="1900" dirty="0" err="1" smtClean="0"/>
              <a:t>automortificación</a:t>
            </a:r>
            <a:r>
              <a:rPr lang="es-ES" sz="1900" dirty="0" smtClean="0"/>
              <a:t>.</a:t>
            </a:r>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504" y="116632"/>
            <a:ext cx="8856984" cy="3721188"/>
          </a:xfrm>
          <a:prstGeom prst="rect">
            <a:avLst/>
          </a:prstGeom>
          <a:noFill/>
        </p:spPr>
        <p:txBody>
          <a:bodyPr wrap="square" lIns="288000" tIns="108000" rIns="144000" bIns="72000">
            <a:spAutoFit/>
          </a:bodyPr>
          <a:lstStyle/>
          <a:p>
            <a:pPr indent="252000">
              <a:spcAft>
                <a:spcPts val="1200"/>
              </a:spcAft>
            </a:pPr>
            <a:r>
              <a:rPr lang="es-ES" sz="2000" dirty="0" smtClean="0"/>
              <a:t>Esta visión pesimista también condujo a la arraigada creencia tradicional que afirma que la lucha interior entre el alma y el cuerpo es un conflicto irresoluble, y que la salvación solamente es posible después de la muerte, cuando el alma por fin se libera del cuerpo. Por tanto, el mal moral y los males sociales no se podrán erradicar nunca en esta vida terrenal. Solamente después de la muerte se podrá alcanzar la felicidad, la perfección y el reino de Dios. </a:t>
            </a:r>
          </a:p>
          <a:p>
            <a:pPr indent="252000">
              <a:spcAft>
                <a:spcPts val="1200"/>
              </a:spcAft>
            </a:pPr>
            <a:r>
              <a:rPr lang="es-ES" sz="2000" dirty="0" smtClean="0"/>
              <a:t> Otra razón por la cual el cristianismo abrazó una visión tan diferente del judaísmo, fue que los primeros cristianos —al ver que la promesa de Jesús de la venida del reino de Dios en la tierra tardaba en cumplirse— transpusieron esta esperanza de salvación comunitaria aquí en la tierra en la esperanza de salvación del alma individual después de la muerte. </a:t>
            </a:r>
          </a:p>
        </p:txBody>
      </p:sp>
      <p:sp>
        <p:nvSpPr>
          <p:cNvPr id="6" name="5 Rectángulo"/>
          <p:cNvSpPr/>
          <p:nvPr/>
        </p:nvSpPr>
        <p:spPr>
          <a:xfrm>
            <a:off x="0" y="3751032"/>
            <a:ext cx="9144000" cy="3106968"/>
          </a:xfrm>
          <a:prstGeom prst="rect">
            <a:avLst/>
          </a:prstGeom>
          <a:solidFill>
            <a:srgbClr val="002060"/>
          </a:solidFill>
        </p:spPr>
        <p:txBody>
          <a:bodyPr wrap="square" lIns="360000" tIns="144000" rIns="360000" bIns="144000">
            <a:spAutoFit/>
          </a:bodyPr>
          <a:lstStyle/>
          <a:p>
            <a:pPr indent="252000" fontAlgn="base" hangingPunct="0">
              <a:spcAft>
                <a:spcPts val="600"/>
              </a:spcAft>
            </a:pPr>
            <a:r>
              <a:rPr lang="es-ES" sz="2000" dirty="0" smtClean="0"/>
              <a:t>Según Young </a:t>
            </a:r>
            <a:r>
              <a:rPr lang="es-ES" sz="2000" dirty="0" err="1" smtClean="0"/>
              <a:t>Oon</a:t>
            </a:r>
            <a:r>
              <a:rPr lang="es-ES" sz="2000" dirty="0" smtClean="0"/>
              <a:t> Kim, esto era ya algo que le había ocurrido a otras religiones proféticas como fue el caso del zoroastrismo. </a:t>
            </a:r>
            <a:r>
              <a:rPr lang="es-ES" sz="2000" dirty="0" smtClean="0">
                <a:solidFill>
                  <a:schemeClr val="accent4">
                    <a:lumMod val="60000"/>
                    <a:lumOff val="40000"/>
                  </a:schemeClr>
                </a:solidFill>
              </a:rPr>
              <a:t>«Debido a que el </a:t>
            </a:r>
            <a:r>
              <a:rPr lang="es-ES" sz="2000" i="1" dirty="0" smtClean="0">
                <a:solidFill>
                  <a:schemeClr val="accent4">
                    <a:lumMod val="60000"/>
                    <a:lumOff val="40000"/>
                  </a:schemeClr>
                </a:solidFill>
              </a:rPr>
              <a:t>Buen Reino </a:t>
            </a:r>
            <a:r>
              <a:rPr lang="es-ES" sz="2000" dirty="0" smtClean="0">
                <a:solidFill>
                  <a:schemeClr val="accent4">
                    <a:lumMod val="60000"/>
                    <a:lumOff val="40000"/>
                  </a:schemeClr>
                </a:solidFill>
              </a:rPr>
              <a:t>no vino tan de inmediato como anunció el profeta, el zoroastrismo volcó su atención hacia el destino de los individuos después de la muerte, de manera parecida a como, más adelante, el cristianismo empezó a resaltar el peregrinaje personal desde la tierra al cielo cuando la esperanza apocalíptica se desvaneció y los cristianos empezaron a dudar de que el Reino de Dios sería realizado en la tierra.»</a:t>
            </a:r>
          </a:p>
          <a:p>
            <a:pPr indent="252000" algn="r" fontAlgn="base" hangingPunct="0"/>
            <a:r>
              <a:rPr lang="es-ES" dirty="0" smtClean="0">
                <a:solidFill>
                  <a:schemeClr val="accent3">
                    <a:lumMod val="75000"/>
                  </a:schemeClr>
                </a:solidFill>
              </a:rPr>
              <a:t>Y.O. Kim, </a:t>
            </a:r>
            <a:r>
              <a:rPr lang="es-ES" dirty="0" err="1" smtClean="0">
                <a:solidFill>
                  <a:schemeClr val="accent3">
                    <a:lumMod val="75000"/>
                  </a:schemeClr>
                </a:solidFill>
              </a:rPr>
              <a:t>World</a:t>
            </a:r>
            <a:r>
              <a:rPr lang="es-ES" dirty="0" smtClean="0">
                <a:solidFill>
                  <a:schemeClr val="accent3">
                    <a:lumMod val="75000"/>
                  </a:schemeClr>
                </a:solidFill>
              </a:rPr>
              <a:t> </a:t>
            </a:r>
            <a:r>
              <a:rPr lang="es-ES" dirty="0" err="1" smtClean="0">
                <a:solidFill>
                  <a:schemeClr val="accent3">
                    <a:lumMod val="75000"/>
                  </a:schemeClr>
                </a:solidFill>
              </a:rPr>
              <a:t>Religions</a:t>
            </a:r>
            <a:r>
              <a:rPr lang="es-ES" dirty="0" smtClean="0">
                <a:solidFill>
                  <a:schemeClr val="accent3">
                    <a:lumMod val="75000"/>
                  </a:schemeClr>
                </a:solidFill>
              </a:rPr>
              <a:t>, vol. 1, </a:t>
            </a:r>
            <a:r>
              <a:rPr lang="es-ES" dirty="0" err="1" smtClean="0">
                <a:solidFill>
                  <a:schemeClr val="accent3">
                    <a:lumMod val="75000"/>
                  </a:schemeClr>
                </a:solidFill>
              </a:rPr>
              <a:t>Golden</a:t>
            </a:r>
            <a:r>
              <a:rPr lang="es-ES" dirty="0" smtClean="0">
                <a:solidFill>
                  <a:schemeClr val="accent3">
                    <a:lumMod val="75000"/>
                  </a:schemeClr>
                </a:solidFill>
              </a:rPr>
              <a:t> </a:t>
            </a:r>
            <a:r>
              <a:rPr lang="es-ES" dirty="0" err="1" smtClean="0">
                <a:solidFill>
                  <a:schemeClr val="accent3">
                    <a:lumMod val="75000"/>
                  </a:schemeClr>
                </a:solidFill>
              </a:rPr>
              <a:t>Gate</a:t>
            </a:r>
            <a:r>
              <a:rPr lang="es-ES" dirty="0" smtClean="0">
                <a:solidFill>
                  <a:schemeClr val="accent3">
                    <a:lumMod val="75000"/>
                  </a:schemeClr>
                </a:solidFill>
              </a:rPr>
              <a:t>, New York, 1976, p. 145.</a:t>
            </a:r>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446550"/>
          </a:xfrm>
          <a:prstGeom prst="rect">
            <a:avLst/>
          </a:prstGeom>
          <a:solidFill>
            <a:schemeClr val="accent3">
              <a:lumMod val="50000"/>
            </a:schemeClr>
          </a:solidFill>
        </p:spPr>
        <p:txBody>
          <a:bodyPr wrap="square" rtlCol="0">
            <a:spAutoFit/>
          </a:bodyPr>
          <a:lstStyle/>
          <a:p>
            <a:pPr marL="360000" hangingPunct="0"/>
            <a:r>
              <a:rPr lang="es-ES" sz="2200" b="1" dirty="0" smtClean="0">
                <a:solidFill>
                  <a:schemeClr val="accent6">
                    <a:lumMod val="60000"/>
                    <a:lumOff val="40000"/>
                  </a:schemeClr>
                </a:solidFill>
              </a:rPr>
              <a:t>Una visión conciliadora: </a:t>
            </a:r>
            <a:r>
              <a:rPr lang="es-ES" sz="2200" b="1" dirty="0" smtClean="0">
                <a:solidFill>
                  <a:srgbClr val="FFFF00"/>
                </a:solidFill>
              </a:rPr>
              <a:t>El mal no forma parte esencial de la naturaleza humana. El mal moral tuvo su origen en un mal uso del amor motivados por deseos egoístas </a:t>
            </a:r>
            <a:r>
              <a:rPr lang="es-ES" sz="2200" b="1" smtClean="0">
                <a:solidFill>
                  <a:srgbClr val="FFFF00"/>
                </a:solidFill>
              </a:rPr>
              <a:t>que causó </a:t>
            </a:r>
            <a:r>
              <a:rPr lang="es-ES" sz="2200" b="1" dirty="0" smtClean="0">
                <a:solidFill>
                  <a:srgbClr val="FFFF00"/>
                </a:solidFill>
              </a:rPr>
              <a:t>una degradación de la naturaleza humana</a:t>
            </a:r>
          </a:p>
        </p:txBody>
      </p:sp>
      <p:sp>
        <p:nvSpPr>
          <p:cNvPr id="5" name="4 Rectángulo"/>
          <p:cNvSpPr/>
          <p:nvPr/>
        </p:nvSpPr>
        <p:spPr>
          <a:xfrm>
            <a:off x="107504" y="1484784"/>
            <a:ext cx="9036496" cy="3382634"/>
          </a:xfrm>
          <a:prstGeom prst="rect">
            <a:avLst/>
          </a:prstGeom>
          <a:noFill/>
        </p:spPr>
        <p:txBody>
          <a:bodyPr wrap="square" lIns="288000" tIns="108000" rIns="144000" bIns="72000">
            <a:spAutoFit/>
          </a:bodyPr>
          <a:lstStyle/>
          <a:p>
            <a:pPr indent="252000">
              <a:spcAft>
                <a:spcPts val="600"/>
              </a:spcAft>
            </a:pPr>
            <a:r>
              <a:rPr lang="es-ES" dirty="0" smtClean="0"/>
              <a:t>Será más fácil encontrar un punto de encuentro entre las dos visiones contradictorias  acerca del mal mora si se aceptan dos supuestos básicos: que la naturaleza humana es esencialmente buena y que el mal moral es una enfermedad, deformación o desviación de dicha naturaleza debido a un fallo humano en cumplir su responsabilidad, todo lo profunda que se quiera pero no irreversible. </a:t>
            </a:r>
          </a:p>
          <a:p>
            <a:pPr indent="252000">
              <a:spcAft>
                <a:spcPts val="1200"/>
              </a:spcAft>
            </a:pPr>
            <a:r>
              <a:rPr lang="es-ES" dirty="0" smtClean="0"/>
              <a:t>Por otro lado, todas las religiones y la mayoría de las filosofías están de acuerdo en constatar el hecho de que el ser humano vive en un estado de contradicción interna o conflicto interior. La generalización de esta contradicción interior en todos los seres humanos y, sobre todo, la constatación de que la historia de la humanidad ha sido una historia de sufrimientos, guerras y conflictos, es lo que siempre ha llevado a las religiones a situar el origen del mal en los orígenes de la historia humana. </a:t>
            </a:r>
          </a:p>
        </p:txBody>
      </p:sp>
      <p:sp>
        <p:nvSpPr>
          <p:cNvPr id="6" name="5 Rectángulo"/>
          <p:cNvSpPr/>
          <p:nvPr/>
        </p:nvSpPr>
        <p:spPr>
          <a:xfrm>
            <a:off x="0" y="4700898"/>
            <a:ext cx="9144000" cy="2157102"/>
          </a:xfrm>
          <a:prstGeom prst="rect">
            <a:avLst/>
          </a:prstGeom>
          <a:solidFill>
            <a:srgbClr val="002060"/>
          </a:solidFill>
        </p:spPr>
        <p:txBody>
          <a:bodyPr wrap="square" lIns="360000" tIns="108000" rIns="108000" bIns="72000">
            <a:spAutoFit/>
          </a:bodyPr>
          <a:lstStyle/>
          <a:p>
            <a:pPr indent="252000" fontAlgn="base" hangingPunct="0"/>
            <a:r>
              <a:rPr lang="es-ES" dirty="0" smtClean="0"/>
              <a:t>En la tradición bíblica, compartida por el judaísmo, el cristianismo y el islam, se sitúa el origen del mal en la caída de los primeros antepasados humanos, Adán y Eva. Sin embargo, esta creencia paulina de un pecado original como una enfermedad hereditaria que ha afectado a toda la humanidad no tiene porqué derivar en la creencia en que los seres humanos están irremediablemente corrompidos. Puesto que esa enfermedad —por muy arraigada que esté— siempre se podría curar y recuperar así la salud original o estado de pureza e inocencia perdida sin tener que esperar a la otra vida. </a:t>
            </a:r>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2028417"/>
          </a:xfrm>
          <a:prstGeom prst="rect">
            <a:avLst/>
          </a:prstGeom>
          <a:noFill/>
        </p:spPr>
        <p:txBody>
          <a:bodyPr wrap="square" lIns="288000" tIns="108000" rIns="144000" bIns="72000">
            <a:spAutoFit/>
          </a:bodyPr>
          <a:lstStyle/>
          <a:p>
            <a:pPr indent="252000">
              <a:spcAft>
                <a:spcPts val="1200"/>
              </a:spcAft>
            </a:pPr>
            <a:r>
              <a:rPr lang="es-ES" sz="2000" dirty="0" smtClean="0"/>
              <a:t>El </a:t>
            </a:r>
            <a:r>
              <a:rPr lang="es-ES" sz="2000" i="1" dirty="0" smtClean="0"/>
              <a:t>Pensamiento de Unificación</a:t>
            </a:r>
            <a:r>
              <a:rPr lang="es-ES" sz="2000" dirty="0" smtClean="0"/>
              <a:t>, en consonancia con esta tradición bíblica, también afirma que el origen de este fracaso humano en cumplir con su responsabilidad, y de la subsiguiente historia humana llena de conflictos, guerras y miserias, se halla en la caída de los primeros antepasados humanos. Según </a:t>
            </a:r>
            <a:r>
              <a:rPr lang="es-ES" sz="2000" dirty="0" err="1" smtClean="0"/>
              <a:t>Sun</a:t>
            </a:r>
            <a:r>
              <a:rPr lang="es-ES" sz="2000" dirty="0" smtClean="0"/>
              <a:t> </a:t>
            </a:r>
            <a:r>
              <a:rPr lang="es-ES" sz="2000" dirty="0" err="1" smtClean="0"/>
              <a:t>Myung</a:t>
            </a:r>
            <a:r>
              <a:rPr lang="es-ES" sz="2000" dirty="0" smtClean="0"/>
              <a:t> </a:t>
            </a:r>
            <a:r>
              <a:rPr lang="es-ES" sz="2000" dirty="0" err="1" smtClean="0"/>
              <a:t>Moon</a:t>
            </a:r>
            <a:r>
              <a:rPr lang="es-ES" sz="2000" dirty="0" smtClean="0"/>
              <a:t>, con la caída se introdujo una errónea actitud egoísta en corazón humano que condujo a un mal uso de las relaciones de amor, como se puede ver en las siguientes citas:</a:t>
            </a:r>
          </a:p>
        </p:txBody>
      </p:sp>
      <p:sp>
        <p:nvSpPr>
          <p:cNvPr id="8" name="7 Rectángulo redondeado"/>
          <p:cNvSpPr/>
          <p:nvPr/>
        </p:nvSpPr>
        <p:spPr>
          <a:xfrm>
            <a:off x="251520" y="2060848"/>
            <a:ext cx="8640960" cy="4718923"/>
          </a:xfrm>
          <a:prstGeom prst="roundRect">
            <a:avLst>
              <a:gd name="adj" fmla="val 5832"/>
            </a:avLst>
          </a:prstGeom>
          <a:solidFill>
            <a:srgbClr val="0B4942"/>
          </a:solidFill>
          <a:ln w="19050">
            <a:solidFill>
              <a:schemeClr val="tx1"/>
            </a:solidFill>
          </a:ln>
        </p:spPr>
        <p:txBody>
          <a:bodyPr wrap="square" lIns="216000" tIns="0" rIns="108000" bIns="0">
            <a:spAutoFit/>
          </a:bodyPr>
          <a:lstStyle/>
          <a:p>
            <a:pPr indent="252000">
              <a:spcAft>
                <a:spcPts val="600"/>
              </a:spcAft>
            </a:pPr>
            <a:r>
              <a:rPr lang="es-ES" sz="2000" dirty="0" smtClean="0">
                <a:latin typeface="Arial"/>
                <a:cs typeface="Arial"/>
              </a:rPr>
              <a:t>«</a:t>
            </a:r>
            <a:r>
              <a:rPr lang="es-ES" sz="2000" dirty="0" smtClean="0">
                <a:cs typeface="Arial"/>
              </a:rPr>
              <a:t>Entonces ¿Qué es el mal? Es la aparición del egoísmo. El principio de Dios del dar de forma altruista fue tergiversado en el impío principio del tomar egoístamente. Se estableció entonces la actitud depravada de desear ser servido en lugar de servir.</a:t>
            </a:r>
            <a:r>
              <a:rPr lang="es-ES" sz="2000" dirty="0" smtClean="0">
                <a:latin typeface="Arial"/>
                <a:cs typeface="Arial"/>
              </a:rPr>
              <a:t>»</a:t>
            </a:r>
            <a:endParaRPr lang="es-ES" sz="2000" dirty="0" smtClean="0">
              <a:cs typeface="Arial"/>
            </a:endParaRPr>
          </a:p>
          <a:p>
            <a:pPr indent="252000">
              <a:spcAft>
                <a:spcPts val="600"/>
              </a:spcAft>
            </a:pPr>
            <a:r>
              <a:rPr lang="es-ES" sz="2000" dirty="0" smtClean="0">
                <a:cs typeface="Arial"/>
              </a:rPr>
              <a:t> </a:t>
            </a:r>
            <a:r>
              <a:rPr lang="es-ES" sz="2000" dirty="0" smtClean="0">
                <a:latin typeface="Arial"/>
                <a:cs typeface="Arial"/>
              </a:rPr>
              <a:t>«</a:t>
            </a:r>
            <a:r>
              <a:rPr lang="es-ES" sz="2000" dirty="0" smtClean="0">
                <a:cs typeface="Arial"/>
              </a:rPr>
              <a:t>¿Cuál es la realidad de nuestro mundo actual? La humanidad ha sido infestada por desordenes y enfermedades de todo tipo, incluidas las guerras, la violencia, el consumo de drogas. Y sobre todo, el colapso de la moral sexual entre los jóvenes, el aumento de los divorcios, el problema del embarazo de las adolescentes y el derrumbe de la familia está causando la destrucción del fundamento de la sociedad humana. Todas estas cosas tienen su origen en la caída. Fue debido a que Adán y Eva corrompieron el ideal del verdadero amor en su periodo de crecimiento.</a:t>
            </a:r>
            <a:r>
              <a:rPr lang="es-ES" sz="2000" dirty="0" smtClean="0">
                <a:latin typeface="Arial"/>
                <a:cs typeface="Arial"/>
              </a:rPr>
              <a:t>»</a:t>
            </a:r>
            <a:endParaRPr lang="es-ES" sz="2000" dirty="0" smtClean="0">
              <a:cs typeface="Arial"/>
            </a:endParaRPr>
          </a:p>
          <a:p>
            <a:r>
              <a:rPr lang="es-ES" sz="1600" dirty="0" err="1" smtClean="0">
                <a:solidFill>
                  <a:schemeClr val="accent3">
                    <a:lumMod val="75000"/>
                  </a:schemeClr>
                </a:solidFill>
                <a:cs typeface="Arial"/>
              </a:rPr>
              <a:t>Sun</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Myung</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Moon</a:t>
            </a:r>
            <a:r>
              <a:rPr lang="es-ES" sz="1600" dirty="0" smtClean="0">
                <a:solidFill>
                  <a:schemeClr val="accent3">
                    <a:lumMod val="75000"/>
                  </a:schemeClr>
                </a:solidFill>
                <a:cs typeface="Arial"/>
              </a:rPr>
              <a:t>, </a:t>
            </a:r>
            <a:r>
              <a:rPr lang="es-ES" sz="1600" i="1" dirty="0" err="1" smtClean="0">
                <a:solidFill>
                  <a:schemeClr val="accent3">
                    <a:lumMod val="75000"/>
                  </a:schemeClr>
                </a:solidFill>
                <a:cs typeface="Arial"/>
              </a:rPr>
              <a:t>God’s</a:t>
            </a:r>
            <a:r>
              <a:rPr lang="es-ES" sz="1600" i="1" dirty="0" smtClean="0">
                <a:solidFill>
                  <a:schemeClr val="accent3">
                    <a:lumMod val="75000"/>
                  </a:schemeClr>
                </a:solidFill>
                <a:cs typeface="Arial"/>
              </a:rPr>
              <a:t> Hope </a:t>
            </a:r>
            <a:r>
              <a:rPr lang="es-ES" sz="1600" i="1" dirty="0" err="1" smtClean="0">
                <a:solidFill>
                  <a:schemeClr val="accent3">
                    <a:lumMod val="75000"/>
                  </a:schemeClr>
                </a:solidFill>
                <a:cs typeface="Arial"/>
              </a:rPr>
              <a:t>for</a:t>
            </a:r>
            <a:r>
              <a:rPr lang="es-ES" sz="1600" i="1" dirty="0" smtClean="0">
                <a:solidFill>
                  <a:schemeClr val="accent3">
                    <a:lumMod val="75000"/>
                  </a:schemeClr>
                </a:solidFill>
                <a:cs typeface="Arial"/>
              </a:rPr>
              <a:t> </a:t>
            </a:r>
            <a:r>
              <a:rPr lang="es-ES" sz="1600" i="1" dirty="0" err="1" smtClean="0">
                <a:solidFill>
                  <a:schemeClr val="accent3">
                    <a:lumMod val="75000"/>
                  </a:schemeClr>
                </a:solidFill>
                <a:cs typeface="Arial"/>
              </a:rPr>
              <a:t>Humanity</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Lisner</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Auditorium</a:t>
            </a:r>
            <a:r>
              <a:rPr lang="es-ES" sz="1600" dirty="0" smtClean="0">
                <a:solidFill>
                  <a:schemeClr val="accent3">
                    <a:lumMod val="75000"/>
                  </a:schemeClr>
                </a:solidFill>
                <a:cs typeface="Arial"/>
              </a:rPr>
              <a:t>, Washington, </a:t>
            </a:r>
            <a:r>
              <a:rPr lang="es-ES" sz="1600" dirty="0" err="1" smtClean="0">
                <a:solidFill>
                  <a:schemeClr val="accent3">
                    <a:lumMod val="75000"/>
                  </a:schemeClr>
                </a:solidFill>
                <a:cs typeface="Arial"/>
              </a:rPr>
              <a:t>DC</a:t>
            </a:r>
            <a:r>
              <a:rPr lang="es-ES" sz="1600" dirty="0" smtClean="0">
                <a:solidFill>
                  <a:schemeClr val="accent3">
                    <a:lumMod val="75000"/>
                  </a:schemeClr>
                </a:solidFill>
                <a:cs typeface="Arial"/>
              </a:rPr>
              <a:t>, USA, (20 de Octubre de 1973). </a:t>
            </a:r>
            <a:r>
              <a:rPr lang="es-ES" sz="1600" i="1" dirty="0" err="1" smtClean="0">
                <a:solidFill>
                  <a:schemeClr val="accent3">
                    <a:lumMod val="75000"/>
                  </a:schemeClr>
                </a:solidFill>
                <a:cs typeface="Arial"/>
              </a:rPr>
              <a:t>Religion</a:t>
            </a:r>
            <a:r>
              <a:rPr lang="es-ES" sz="1600" i="1" dirty="0" smtClean="0">
                <a:solidFill>
                  <a:schemeClr val="accent3">
                    <a:lumMod val="75000"/>
                  </a:schemeClr>
                </a:solidFill>
                <a:cs typeface="Arial"/>
              </a:rPr>
              <a:t> and </a:t>
            </a:r>
            <a:r>
              <a:rPr lang="es-ES" sz="1600" i="1" dirty="0" err="1" smtClean="0">
                <a:solidFill>
                  <a:schemeClr val="accent3">
                    <a:lumMod val="75000"/>
                  </a:schemeClr>
                </a:solidFill>
                <a:cs typeface="Arial"/>
              </a:rPr>
              <a:t>the</a:t>
            </a:r>
            <a:r>
              <a:rPr lang="es-ES" sz="1600" i="1" dirty="0" smtClean="0">
                <a:solidFill>
                  <a:schemeClr val="accent3">
                    <a:lumMod val="75000"/>
                  </a:schemeClr>
                </a:solidFill>
                <a:cs typeface="Arial"/>
              </a:rPr>
              <a:t> Ideal </a:t>
            </a:r>
            <a:r>
              <a:rPr lang="es-ES" sz="1600" i="1" dirty="0" err="1" smtClean="0">
                <a:solidFill>
                  <a:schemeClr val="accent3">
                    <a:lumMod val="75000"/>
                  </a:schemeClr>
                </a:solidFill>
                <a:cs typeface="Arial"/>
              </a:rPr>
              <a:t>World</a:t>
            </a:r>
            <a:r>
              <a:rPr lang="es-ES" sz="1600" dirty="0" smtClean="0">
                <a:solidFill>
                  <a:schemeClr val="accent3">
                    <a:lumMod val="75000"/>
                  </a:schemeClr>
                </a:solidFill>
                <a:cs typeface="Arial"/>
              </a:rPr>
              <a:t>, </a:t>
            </a:r>
            <a:r>
              <a:rPr lang="es-ES" sz="1600" i="1" dirty="0" err="1" smtClean="0">
                <a:solidFill>
                  <a:schemeClr val="accent3">
                    <a:lumMod val="75000"/>
                  </a:schemeClr>
                </a:solidFill>
                <a:cs typeface="Arial"/>
              </a:rPr>
              <a:t>Third</a:t>
            </a:r>
            <a:r>
              <a:rPr lang="es-ES" sz="1600" i="1" dirty="0" smtClean="0">
                <a:solidFill>
                  <a:schemeClr val="accent3">
                    <a:lumMod val="75000"/>
                  </a:schemeClr>
                </a:solidFill>
                <a:cs typeface="Arial"/>
              </a:rPr>
              <a:t> International </a:t>
            </a:r>
            <a:r>
              <a:rPr lang="es-ES" sz="1600" i="1" dirty="0" err="1" smtClean="0">
                <a:solidFill>
                  <a:schemeClr val="accent3">
                    <a:lumMod val="75000"/>
                  </a:schemeClr>
                </a:solidFill>
                <a:cs typeface="Arial"/>
              </a:rPr>
              <a:t>Congress</a:t>
            </a:r>
            <a:r>
              <a:rPr lang="es-ES" sz="1600" i="1" dirty="0" smtClean="0">
                <a:solidFill>
                  <a:schemeClr val="accent3">
                    <a:lumMod val="75000"/>
                  </a:schemeClr>
                </a:solidFill>
                <a:cs typeface="Arial"/>
              </a:rPr>
              <a:t> of </a:t>
            </a:r>
            <a:r>
              <a:rPr lang="es-ES" sz="1600" i="1" dirty="0" err="1" smtClean="0">
                <a:solidFill>
                  <a:schemeClr val="accent3">
                    <a:lumMod val="75000"/>
                  </a:schemeClr>
                </a:solidFill>
                <a:cs typeface="Arial"/>
              </a:rPr>
              <a:t>the</a:t>
            </a:r>
            <a:r>
              <a:rPr lang="es-ES" sz="1600" i="1" dirty="0" smtClean="0">
                <a:solidFill>
                  <a:schemeClr val="accent3">
                    <a:lumMod val="75000"/>
                  </a:schemeClr>
                </a:solidFill>
                <a:cs typeface="Arial"/>
              </a:rPr>
              <a:t> </a:t>
            </a:r>
            <a:r>
              <a:rPr lang="es-ES" sz="1600" i="1" dirty="0" err="1" smtClean="0">
                <a:solidFill>
                  <a:schemeClr val="accent3">
                    <a:lumMod val="75000"/>
                  </a:schemeClr>
                </a:solidFill>
                <a:cs typeface="Arial"/>
              </a:rPr>
              <a:t>Interreligious</a:t>
            </a:r>
            <a:r>
              <a:rPr lang="es-ES" sz="1600" i="1" dirty="0" smtClean="0">
                <a:solidFill>
                  <a:schemeClr val="accent3">
                    <a:lumMod val="75000"/>
                  </a:schemeClr>
                </a:solidFill>
                <a:cs typeface="Arial"/>
              </a:rPr>
              <a:t> </a:t>
            </a:r>
            <a:r>
              <a:rPr lang="es-ES" sz="1600" i="1" dirty="0" err="1" smtClean="0">
                <a:solidFill>
                  <a:schemeClr val="accent3">
                    <a:lumMod val="75000"/>
                  </a:schemeClr>
                </a:solidFill>
                <a:cs typeface="Arial"/>
              </a:rPr>
              <a:t>Federation</a:t>
            </a:r>
            <a:r>
              <a:rPr lang="es-ES" sz="1600" i="1" dirty="0" smtClean="0">
                <a:solidFill>
                  <a:schemeClr val="accent3">
                    <a:lumMod val="75000"/>
                  </a:schemeClr>
                </a:solidFill>
                <a:cs typeface="Arial"/>
              </a:rPr>
              <a:t> </a:t>
            </a:r>
            <a:r>
              <a:rPr lang="es-ES" sz="1600" i="1" dirty="0" err="1" smtClean="0">
                <a:solidFill>
                  <a:schemeClr val="accent3">
                    <a:lumMod val="75000"/>
                  </a:schemeClr>
                </a:solidFill>
                <a:cs typeface="Arial"/>
              </a:rPr>
              <a:t>for</a:t>
            </a:r>
            <a:r>
              <a:rPr lang="es-ES" sz="1600" i="1" dirty="0" smtClean="0">
                <a:solidFill>
                  <a:schemeClr val="accent3">
                    <a:lumMod val="75000"/>
                  </a:schemeClr>
                </a:solidFill>
                <a:cs typeface="Arial"/>
              </a:rPr>
              <a:t> </a:t>
            </a:r>
            <a:r>
              <a:rPr lang="es-ES" sz="1600" i="1" dirty="0" err="1" smtClean="0">
                <a:solidFill>
                  <a:schemeClr val="accent3">
                    <a:lumMod val="75000"/>
                  </a:schemeClr>
                </a:solidFill>
                <a:cs typeface="Arial"/>
              </a:rPr>
              <a:t>World</a:t>
            </a:r>
            <a:r>
              <a:rPr lang="es-ES" sz="1600" i="1" dirty="0" smtClean="0">
                <a:solidFill>
                  <a:schemeClr val="accent3">
                    <a:lumMod val="75000"/>
                  </a:schemeClr>
                </a:solidFill>
                <a:cs typeface="Arial"/>
              </a:rPr>
              <a:t> </a:t>
            </a:r>
            <a:r>
              <a:rPr lang="es-ES" sz="1600" i="1" dirty="0" err="1" smtClean="0">
                <a:solidFill>
                  <a:schemeClr val="accent3">
                    <a:lumMod val="75000"/>
                  </a:schemeClr>
                </a:solidFill>
                <a:cs typeface="Arial"/>
              </a:rPr>
              <a:t>Peace</a:t>
            </a:r>
            <a:r>
              <a:rPr lang="es-ES" sz="1600" dirty="0" smtClean="0">
                <a:solidFill>
                  <a:schemeClr val="accent3">
                    <a:lumMod val="75000"/>
                  </a:schemeClr>
                </a:solidFill>
                <a:cs typeface="Arial"/>
              </a:rPr>
              <a:t>, Hilton Hotel, Seúl, Corea, (21 de agosto de 1995).</a:t>
            </a:r>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88640"/>
            <a:ext cx="9144000" cy="2336194"/>
          </a:xfrm>
          <a:prstGeom prst="rect">
            <a:avLst/>
          </a:prstGeom>
          <a:noFill/>
        </p:spPr>
        <p:txBody>
          <a:bodyPr wrap="square" lIns="288000" tIns="108000" rIns="144000" bIns="72000">
            <a:spAutoFit/>
          </a:bodyPr>
          <a:lstStyle/>
          <a:p>
            <a:pPr indent="252000">
              <a:spcAft>
                <a:spcPts val="1200"/>
              </a:spcAft>
            </a:pPr>
            <a:r>
              <a:rPr lang="es-ES" sz="2000" dirty="0" smtClean="0"/>
              <a:t>El Principio Divino, que recoge las enseñanzas religiosas del </a:t>
            </a:r>
            <a:r>
              <a:rPr lang="es-ES" sz="2000" dirty="0" err="1" smtClean="0"/>
              <a:t>unificacionismo</a:t>
            </a:r>
            <a:r>
              <a:rPr lang="es-ES" sz="2000" dirty="0" smtClean="0"/>
              <a:t>, enseña que la caída humana se produjo cuando el arcángel motivado por la envidia sedujo a Eva, con la que tuvo unas relaciones sexuales ilícitas, y luego Eva sedujo a Adán con quién tuvo una relaciones sexuales prematuras. De esta forma, los primeros antepasados humanos, a través de un mal uso del amor causado por deseos excesivos y egoístas, corrompieron su estado de pureza e inocencia original, y transmitieron a sus descendientes la tradición de un falso amor egoísta.</a:t>
            </a:r>
          </a:p>
        </p:txBody>
      </p:sp>
      <p:sp>
        <p:nvSpPr>
          <p:cNvPr id="8" name="7 Rectángulo"/>
          <p:cNvSpPr/>
          <p:nvPr/>
        </p:nvSpPr>
        <p:spPr>
          <a:xfrm>
            <a:off x="0" y="2636912"/>
            <a:ext cx="9144000" cy="4423500"/>
          </a:xfrm>
          <a:prstGeom prst="rect">
            <a:avLst/>
          </a:prstGeom>
          <a:solidFill>
            <a:srgbClr val="002060"/>
          </a:solidFill>
        </p:spPr>
        <p:txBody>
          <a:bodyPr wrap="square" lIns="360000" tIns="72000" rIns="108000" bIns="72000">
            <a:spAutoFit/>
          </a:bodyPr>
          <a:lstStyle/>
          <a:p>
            <a:pPr indent="252000">
              <a:spcAft>
                <a:spcPts val="1200"/>
              </a:spcAft>
            </a:pPr>
            <a:r>
              <a:rPr lang="es-ES" sz="2000" dirty="0" smtClean="0">
                <a:cs typeface="Arial"/>
              </a:rPr>
              <a:t>Sin embargo, la caída humana no fue un error irreparable. De hecho, el Principio explica que la meta de la salvación es restaurar precisamente ese estado de pureza e inocencia original que los seres humanos perdieron con la caída. Así pues, según esta visión, que encaja con la tradición cristiana, el mal originado en la caída consistió en una degradación o distorsión de la naturaleza humana —que es esencialmente buena— causada por un mal uso del amor. Fue como adquirir una enfermedad, perfectamente curable, pero que tuvo unas consecuencias desastrosas para la humanidad.</a:t>
            </a:r>
            <a:r>
              <a:rPr lang="es-ES" sz="2000" dirty="0" smtClean="0"/>
              <a:t> </a:t>
            </a:r>
          </a:p>
          <a:p>
            <a:pPr indent="252000"/>
            <a:r>
              <a:rPr lang="es-ES" sz="2000" dirty="0" smtClean="0"/>
              <a:t>Así pues, se puede decir que la causa del mal moral no se encuentra en los deseos o pasiones humanas, como se ha creído tradicionalmente en muchas religiones y culturas, sino en una desviación de los deseos humanos motivados por una actitud egoísta. </a:t>
            </a:r>
          </a:p>
          <a:p>
            <a:pPr indent="252000" algn="r"/>
            <a:r>
              <a:rPr lang="es-ES" dirty="0" smtClean="0">
                <a:solidFill>
                  <a:schemeClr val="accent3">
                    <a:lumMod val="75000"/>
                  </a:schemeClr>
                </a:solidFill>
              </a:rPr>
              <a:t>El Principio Divino, Parte I, Capítulo II.</a:t>
            </a:r>
            <a:endParaRPr lang="es-ES" sz="2000" dirty="0" smtClean="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107996"/>
          </a:xfrm>
          <a:prstGeom prst="rect">
            <a:avLst/>
          </a:prstGeom>
          <a:solidFill>
            <a:schemeClr val="accent3">
              <a:lumMod val="50000"/>
            </a:schemeClr>
          </a:solidFill>
        </p:spPr>
        <p:txBody>
          <a:bodyPr wrap="square" rtlCol="0">
            <a:spAutoFit/>
          </a:bodyPr>
          <a:lstStyle/>
          <a:p>
            <a:pPr marL="360000" hangingPunct="0"/>
            <a:r>
              <a:rPr lang="es-ES" sz="2200" b="1" dirty="0" smtClean="0">
                <a:solidFill>
                  <a:srgbClr val="FFFF00"/>
                </a:solidFill>
              </a:rPr>
              <a:t>La raíz del mal no se halla en los deseos y pasiones humanas, sino en la desviación de dichos deseos motivados por una actitud inmadura y egoísta</a:t>
            </a:r>
          </a:p>
        </p:txBody>
      </p:sp>
      <p:sp>
        <p:nvSpPr>
          <p:cNvPr id="5" name="4 Rectángulo"/>
          <p:cNvSpPr/>
          <p:nvPr/>
        </p:nvSpPr>
        <p:spPr>
          <a:xfrm>
            <a:off x="107504" y="1196752"/>
            <a:ext cx="9036496" cy="2397749"/>
          </a:xfrm>
          <a:prstGeom prst="rect">
            <a:avLst/>
          </a:prstGeom>
          <a:noFill/>
        </p:spPr>
        <p:txBody>
          <a:bodyPr wrap="square" lIns="288000" tIns="108000" rIns="144000" bIns="72000">
            <a:spAutoFit/>
          </a:bodyPr>
          <a:lstStyle/>
          <a:p>
            <a:pPr indent="252000">
              <a:spcAft>
                <a:spcPts val="600"/>
              </a:spcAft>
            </a:pPr>
            <a:r>
              <a:rPr lang="es-ES" dirty="0" smtClean="0"/>
              <a:t>Se podría decir que los deseos son neutrales y dependiendo de la dirección que tomen —a causa de la motivación y actitud interior— pueden convertirse en deseos malos o egoístas, o deseos buenos o altruistas. Así que más que tratar de suprimir los deseos lo importante es cambiar las motivaciones, prioridades y actitudes interiores, lo cual se consigue al alcanzar una madurez moral. Los deseos son las fuerzas que mueven a los seres humanos a cumplir sus fines, si se tratan de suprimir los deseos quizás se podrá evitar que el hombre actúe mal pero también se impedirá que cumpla sus fines y haga cosas buenas por el beneficio de los demás.</a:t>
            </a:r>
          </a:p>
        </p:txBody>
      </p:sp>
      <p:sp>
        <p:nvSpPr>
          <p:cNvPr id="6" name="5 Rectángulo"/>
          <p:cNvSpPr/>
          <p:nvPr/>
        </p:nvSpPr>
        <p:spPr>
          <a:xfrm>
            <a:off x="0" y="3479607"/>
            <a:ext cx="9144000" cy="3378393"/>
          </a:xfrm>
          <a:prstGeom prst="rect">
            <a:avLst/>
          </a:prstGeom>
          <a:solidFill>
            <a:srgbClr val="002060"/>
          </a:solidFill>
        </p:spPr>
        <p:txBody>
          <a:bodyPr wrap="square" lIns="360000" tIns="108000" rIns="108000" bIns="144000">
            <a:spAutoFit/>
          </a:bodyPr>
          <a:lstStyle/>
          <a:p>
            <a:pPr indent="252000" fontAlgn="base" hangingPunct="0">
              <a:spcAft>
                <a:spcPts val="600"/>
              </a:spcAft>
            </a:pPr>
            <a:r>
              <a:rPr lang="es-ES" dirty="0" smtClean="0"/>
              <a:t>La mayoría de las religiones no condenan —como hizo Buda— a todos los deseos humanos. No obstante, muchas de ellas, incluido el cristianismo, al observar que los deseos del cuerpo tienden al egoísmo y casi siempre se oponen a la conciencia humana, llegaron a la conclusión que estos deseos corporales, especialmente los que persiguen los placeres sexuales, son intrínsecamente malos o egoístas mientras que los deseos del alma son buenos o altruistas. </a:t>
            </a:r>
          </a:p>
          <a:p>
            <a:pPr indent="252000" fontAlgn="base" hangingPunct="0">
              <a:spcAft>
                <a:spcPts val="600"/>
              </a:spcAft>
            </a:pPr>
            <a:r>
              <a:rPr lang="es-ES" dirty="0" smtClean="0"/>
              <a:t>Por esta razón, en las prácticas religiosas se intenta suprimir las pasiones sensibles castigando al cuerpo con el fin de potenciar las aspiraciones del alma. Sin embargo, por mucho que se intente suprimir los deseos de placeres sensibles éstos siempre brotan una y otra vez de las entrañas del cuerpo. Ésta es la queja clásica de los hedonistas y naturalistas contra de las religiones, que las acusan de tratar de suprimir unos deseos que son naturales.</a:t>
            </a:r>
          </a:p>
        </p:txBody>
      </p:sp>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16632"/>
            <a:ext cx="9144000" cy="1843751"/>
          </a:xfrm>
          <a:prstGeom prst="rect">
            <a:avLst/>
          </a:prstGeom>
          <a:noFill/>
        </p:spPr>
        <p:txBody>
          <a:bodyPr wrap="square" lIns="288000" tIns="108000" rIns="144000" bIns="72000">
            <a:spAutoFit/>
          </a:bodyPr>
          <a:lstStyle/>
          <a:p>
            <a:pPr indent="252000">
              <a:spcAft>
                <a:spcPts val="1200"/>
              </a:spcAft>
            </a:pPr>
            <a:r>
              <a:rPr lang="es-ES" dirty="0" smtClean="0"/>
              <a:t>En realidad, el ser humano está hecho para experimentar, una vez que haya alcanzado una madurez moral o armonía interior entre su mente y su cuerpo, la máxima felicidad espiritual y sensible, especialmente en sus relaciones de amor. Así pues, el placer sexual, más que algo bajo, innoble y perverso, debería ser considerado como la expresión sensible más sagrada del amor entre el marido y la esposa, como explica poéticamente </a:t>
            </a:r>
            <a:r>
              <a:rPr lang="es-ES" dirty="0" err="1" smtClean="0"/>
              <a:t>Sun</a:t>
            </a:r>
            <a:r>
              <a:rPr lang="es-ES" dirty="0" smtClean="0"/>
              <a:t> </a:t>
            </a:r>
            <a:r>
              <a:rPr lang="es-ES" dirty="0" err="1" smtClean="0"/>
              <a:t>Myung</a:t>
            </a:r>
            <a:r>
              <a:rPr lang="es-ES" dirty="0" smtClean="0"/>
              <a:t> </a:t>
            </a:r>
            <a:r>
              <a:rPr lang="es-ES" dirty="0" err="1" smtClean="0"/>
              <a:t>Moon</a:t>
            </a:r>
            <a:r>
              <a:rPr lang="es-ES" dirty="0" smtClean="0"/>
              <a:t> en las siguientes citas:</a:t>
            </a:r>
          </a:p>
        </p:txBody>
      </p:sp>
      <p:sp>
        <p:nvSpPr>
          <p:cNvPr id="8" name="7 Rectángulo"/>
          <p:cNvSpPr/>
          <p:nvPr/>
        </p:nvSpPr>
        <p:spPr>
          <a:xfrm>
            <a:off x="0" y="2034390"/>
            <a:ext cx="9144000" cy="4823610"/>
          </a:xfrm>
          <a:prstGeom prst="rect">
            <a:avLst/>
          </a:prstGeom>
          <a:solidFill>
            <a:srgbClr val="0B4942"/>
          </a:solidFill>
          <a:ln w="19050">
            <a:solidFill>
              <a:schemeClr val="accent1">
                <a:lumMod val="60000"/>
                <a:lumOff val="40000"/>
              </a:schemeClr>
            </a:solidFill>
          </a:ln>
        </p:spPr>
        <p:txBody>
          <a:bodyPr wrap="square" lIns="360000" tIns="72000" rIns="108000" bIns="72000">
            <a:spAutoFit/>
          </a:bodyPr>
          <a:lstStyle/>
          <a:p>
            <a:pPr indent="252000">
              <a:spcAft>
                <a:spcPts val="1200"/>
              </a:spcAft>
            </a:pPr>
            <a:r>
              <a:rPr lang="es-ES" dirty="0" smtClean="0">
                <a:latin typeface="Arial"/>
                <a:cs typeface="Arial"/>
              </a:rPr>
              <a:t>«</a:t>
            </a:r>
            <a:r>
              <a:rPr lang="es-ES" dirty="0" smtClean="0">
                <a:cs typeface="Arial"/>
              </a:rPr>
              <a:t>Los órganos reproductivos mediante los cuales el hombre y la mujer hacen el amor son el palacio original del amor, el palacio original de la vida y el palacio original del linaje. (…) Tenemos que considerarlos como algo sagrado, porque están conectados con amor eterno, y es donde se origina la vida y el linaje eterno.</a:t>
            </a:r>
            <a:r>
              <a:rPr lang="es-ES" dirty="0" smtClean="0">
                <a:latin typeface="Arial"/>
                <a:cs typeface="Arial"/>
              </a:rPr>
              <a:t>»</a:t>
            </a:r>
            <a:endParaRPr lang="es-ES" dirty="0" smtClean="0">
              <a:cs typeface="Arial"/>
            </a:endParaRPr>
          </a:p>
          <a:p>
            <a:pPr indent="252000">
              <a:spcAft>
                <a:spcPts val="1200"/>
              </a:spcAft>
            </a:pPr>
            <a:r>
              <a:rPr lang="es-ES" dirty="0" smtClean="0">
                <a:latin typeface="Arial"/>
                <a:cs typeface="Arial"/>
              </a:rPr>
              <a:t>«</a:t>
            </a:r>
            <a:r>
              <a:rPr lang="es-ES" dirty="0" smtClean="0">
                <a:cs typeface="Arial"/>
              </a:rPr>
              <a:t>A través del matrimonio y del encuentro de sus órganos sexuales, dos mitades de seres llegan a ser completos. El hombre llega a ser completo a través del amor de la mujer. La mujer llega a ser completa a través del amor del hombre. Llegan a ser un solo cuerpo mediante el verdadero amor. En ese lugar, dos vidas se unen completamente, con el amor como centro. Ese lugar es el crisol donde se funden la sangre del hombre y la mujer. De ese lugar vienen los hijos e hijas. Ese lugar es más precioso que vuestros hijos e hijas, que vuestro esposo o esposa y incluso que Dios. (…) Debido a que este lugar el lo más valioso, el tesoro de los tesoros, debe guardarse cerrado bajo llave, oculto a la exposición pública durante toda la vida. La esposa es la única persona que tiene la llave que abre los órganos sexuales de su marido, y el marido es el único que tiene la llave de los de su esposa.</a:t>
            </a:r>
            <a:r>
              <a:rPr lang="es-ES" dirty="0" smtClean="0">
                <a:latin typeface="Arial"/>
                <a:cs typeface="Arial"/>
              </a:rPr>
              <a:t>»</a:t>
            </a:r>
            <a:r>
              <a:rPr lang="es-ES" dirty="0" smtClean="0">
                <a:cs typeface="Arial"/>
              </a:rPr>
              <a:t> </a:t>
            </a:r>
          </a:p>
          <a:p>
            <a:pPr algn="r"/>
            <a:r>
              <a:rPr lang="es-ES" sz="1600" dirty="0" err="1" smtClean="0">
                <a:solidFill>
                  <a:schemeClr val="accent3">
                    <a:lumMod val="75000"/>
                  </a:schemeClr>
                </a:solidFill>
                <a:cs typeface="Arial"/>
              </a:rPr>
              <a:t>Sun</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Myung</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Moon</a:t>
            </a:r>
            <a:r>
              <a:rPr lang="es-ES" sz="1600" dirty="0" smtClean="0">
                <a:solidFill>
                  <a:schemeClr val="accent3">
                    <a:lumMod val="75000"/>
                  </a:schemeClr>
                </a:solidFill>
                <a:cs typeface="Arial"/>
              </a:rPr>
              <a:t>, Selecciones de charlas, Seúl, </a:t>
            </a:r>
            <a:r>
              <a:rPr lang="es-ES" sz="1600" dirty="0" err="1" smtClean="0">
                <a:solidFill>
                  <a:schemeClr val="accent3">
                    <a:lumMod val="75000"/>
                  </a:schemeClr>
                </a:solidFill>
                <a:cs typeface="Arial"/>
              </a:rPr>
              <a:t>HSA-UWC</a:t>
            </a:r>
            <a:r>
              <a:rPr lang="es-ES" sz="1600" dirty="0" smtClean="0">
                <a:solidFill>
                  <a:schemeClr val="accent3">
                    <a:lumMod val="75000"/>
                  </a:schemeClr>
                </a:solidFill>
                <a:cs typeface="Arial"/>
              </a:rPr>
              <a:t>, 201:101, (1 de diciembre de 1990), 280:200, (1 de enero de 1997).</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1052736"/>
            <a:ext cx="8568952" cy="5678478"/>
          </a:xfrm>
          <a:prstGeom prst="rect">
            <a:avLst/>
          </a:prstGeom>
        </p:spPr>
        <p:txBody>
          <a:bodyPr wrap="square">
            <a:spAutoFit/>
          </a:bodyPr>
          <a:lstStyle/>
          <a:p>
            <a:pPr marL="457200" indent="-288000">
              <a:spcAft>
                <a:spcPts val="1200"/>
              </a:spcAft>
              <a:buFont typeface="Wingdings" pitchFamily="2" charset="2"/>
              <a:buChar char="§"/>
            </a:pPr>
            <a:r>
              <a:rPr lang="es-ES" sz="1900" dirty="0" smtClean="0"/>
              <a:t>Se comenzó a cuestionar los dogmas y creencias cristianas por la falta de explicaciones racionales y lógicas</a:t>
            </a:r>
          </a:p>
          <a:p>
            <a:pPr marL="457200" indent="-288000">
              <a:spcAft>
                <a:spcPts val="1200"/>
              </a:spcAft>
              <a:buFont typeface="Wingdings" pitchFamily="2" charset="2"/>
              <a:buChar char="§"/>
            </a:pPr>
            <a:r>
              <a:rPr lang="es-ES" sz="1900" dirty="0" smtClean="0"/>
              <a:t>Las interminables y fanáticas guerras fratricidas y persecuciones mutuas entre las diferentes iglesias que surgieron tras la reforma protestante.  </a:t>
            </a:r>
          </a:p>
          <a:p>
            <a:pPr marL="457200" indent="-288000">
              <a:spcAft>
                <a:spcPts val="1200"/>
              </a:spcAft>
              <a:buFont typeface="Wingdings" pitchFamily="2" charset="2"/>
              <a:buChar char="§"/>
            </a:pPr>
            <a:r>
              <a:rPr lang="es-ES" sz="1900" dirty="0" smtClean="0"/>
              <a:t>Las iglesias cristianas solamente se preocupaban de la salvación </a:t>
            </a:r>
            <a:r>
              <a:rPr lang="es-ES" sz="1900" dirty="0" err="1" smtClean="0"/>
              <a:t>ultraterrena</a:t>
            </a:r>
            <a:r>
              <a:rPr lang="es-ES" sz="1900" dirty="0" smtClean="0"/>
              <a:t> y no hacían nada para resolver los problemas sociales o mejorar las condiciones de vida de la gente aquí en la tierra. Marx radicalizó esta crítica diciendo que la religión era el opio del pueblo.</a:t>
            </a:r>
          </a:p>
          <a:p>
            <a:pPr marL="457200" indent="-288000">
              <a:spcAft>
                <a:spcPts val="1200"/>
              </a:spcAft>
              <a:buFont typeface="Wingdings" pitchFamily="2" charset="2"/>
              <a:buChar char="§"/>
            </a:pPr>
            <a:r>
              <a:rPr lang="es-ES" sz="1900" dirty="0" smtClean="0"/>
              <a:t>Sin embargo, durante el siglo XIX ni el cristianismo ni las demás religiones perdieron la influencia que tenían a nivel popular, sino más bien todo lo contrario.    </a:t>
            </a:r>
          </a:p>
          <a:p>
            <a:pPr marL="457200" indent="-288000">
              <a:spcAft>
                <a:spcPts val="1200"/>
              </a:spcAft>
              <a:buFont typeface="Wingdings" pitchFamily="2" charset="2"/>
              <a:buChar char="§"/>
            </a:pPr>
            <a:r>
              <a:rPr lang="es-ES" sz="1900" dirty="0" smtClean="0"/>
              <a:t>Durante la segunda mitad del siglo XX cuando hubo una crisis generalizada a nivel popular e intelectual de las creencias y valores de las religiones establecidas. En las naciones democráticas se popularizó una forma de vida materialista, consumista y hedonista. También influyó el empuje del marxismo y los movimientos revolucionarios que se ganaron el favor de la clase intelectual occidental y de muchos de sus jóvenes idealistas.</a:t>
            </a:r>
          </a:p>
        </p:txBody>
      </p:sp>
      <p:sp>
        <p:nvSpPr>
          <p:cNvPr id="5" name="4 CuadroTexto"/>
          <p:cNvSpPr txBox="1"/>
          <p:nvPr/>
        </p:nvSpPr>
        <p:spPr>
          <a:xfrm>
            <a:off x="0" y="0"/>
            <a:ext cx="9144000" cy="830997"/>
          </a:xfrm>
          <a:prstGeom prst="rect">
            <a:avLst/>
          </a:prstGeom>
          <a:solidFill>
            <a:schemeClr val="accent3">
              <a:lumMod val="50000"/>
            </a:schemeClr>
          </a:solidFill>
        </p:spPr>
        <p:txBody>
          <a:bodyPr wrap="square" rtlCol="0">
            <a:spAutoFit/>
          </a:bodyPr>
          <a:lstStyle/>
          <a:p>
            <a:pPr marL="252000" lvl="0" hangingPunct="0"/>
            <a:r>
              <a:rPr lang="es-ES" sz="2400" b="1" dirty="0" smtClean="0">
                <a:solidFill>
                  <a:srgbClr val="FFFF00"/>
                </a:solidFill>
              </a:rPr>
              <a:t>Desde la ilustración la religión ha sido cuestionada por las élites académicas e intelectuales</a:t>
            </a:r>
          </a:p>
        </p:txBody>
      </p: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107996"/>
          </a:xfrm>
          <a:prstGeom prst="rect">
            <a:avLst/>
          </a:prstGeom>
          <a:noFill/>
        </p:spPr>
        <p:txBody>
          <a:bodyPr wrap="square" rtlCol="0">
            <a:spAutoFit/>
          </a:bodyPr>
          <a:lstStyle/>
          <a:p>
            <a:pPr marL="360000" hangingPunct="0"/>
            <a:r>
              <a:rPr lang="es-ES" sz="2200" b="1" dirty="0" smtClean="0">
                <a:solidFill>
                  <a:srgbClr val="FFFF00"/>
                </a:solidFill>
              </a:rPr>
              <a:t>El mal uso o abuso de las relaciones sexuales de una forma egoísta e ilícita causan efectos muy destructivos y degradantes en las personas, la familia y la sociedad</a:t>
            </a:r>
          </a:p>
        </p:txBody>
      </p:sp>
      <p:sp>
        <p:nvSpPr>
          <p:cNvPr id="5" name="4 Rectángulo"/>
          <p:cNvSpPr/>
          <p:nvPr/>
        </p:nvSpPr>
        <p:spPr>
          <a:xfrm>
            <a:off x="107504" y="1196752"/>
            <a:ext cx="9036496" cy="2951747"/>
          </a:xfrm>
          <a:prstGeom prst="rect">
            <a:avLst/>
          </a:prstGeom>
          <a:noFill/>
        </p:spPr>
        <p:txBody>
          <a:bodyPr wrap="square" lIns="288000" tIns="108000" rIns="144000" bIns="72000">
            <a:spAutoFit/>
          </a:bodyPr>
          <a:lstStyle/>
          <a:p>
            <a:pPr indent="252000">
              <a:spcAft>
                <a:spcPts val="600"/>
              </a:spcAft>
            </a:pPr>
            <a:r>
              <a:rPr lang="es-ES_tradnl" dirty="0" smtClean="0"/>
              <a:t>El buen uso de las relaciones sexuales puede conducirnos hacia un cielo de relaciones de amor armoniosas y estables en el que se puede experimentar una gran felicidad y alegría común. Mientras que el mal uso o abuso del sexo de una forma egoísta e ilícita nos puede conducir a un infierno de relaciones rotas, resentimientos, soledad y desesperación. </a:t>
            </a:r>
            <a:r>
              <a:rPr lang="es-ES" dirty="0" smtClean="0"/>
              <a:t>Además, como dice Jesús González, es muy significativo que </a:t>
            </a:r>
            <a:r>
              <a:rPr lang="es-ES" dirty="0" smtClean="0">
                <a:solidFill>
                  <a:schemeClr val="accent4">
                    <a:lumMod val="60000"/>
                    <a:lumOff val="40000"/>
                  </a:schemeClr>
                </a:solidFill>
              </a:rPr>
              <a:t>«durante toda la historia humana, los órganos sexuales y el acto del amor hayan sido vistos como algo sucio y vergonzoso. También es sintomático que la mayoría de los idiomas usan frecuentemente el lenguaje más obsceno y vulgar para describir los órganos sexuales y el acto del amor… Estos son pruebas evidentes de que existe algo terriblemente equivocado y desviado en la conducta humana, en relación al amor y su expresión sexual.»</a:t>
            </a:r>
          </a:p>
        </p:txBody>
      </p:sp>
      <p:sp>
        <p:nvSpPr>
          <p:cNvPr id="6" name="5 Rectángulo"/>
          <p:cNvSpPr/>
          <p:nvPr/>
        </p:nvSpPr>
        <p:spPr>
          <a:xfrm>
            <a:off x="0" y="4064382"/>
            <a:ext cx="9144000" cy="2793618"/>
          </a:xfrm>
          <a:prstGeom prst="rect">
            <a:avLst/>
          </a:prstGeom>
          <a:solidFill>
            <a:srgbClr val="002060"/>
          </a:solidFill>
        </p:spPr>
        <p:txBody>
          <a:bodyPr wrap="square" lIns="360000" tIns="108000" rIns="108000" bIns="144000">
            <a:spAutoFit/>
          </a:bodyPr>
          <a:lstStyle/>
          <a:p>
            <a:pPr indent="252000" fontAlgn="base" hangingPunct="0">
              <a:spcAft>
                <a:spcPts val="600"/>
              </a:spcAft>
            </a:pPr>
            <a:r>
              <a:rPr lang="es-ES" dirty="0" smtClean="0"/>
              <a:t>A causa de los problemas individuales, familiares y sociales causados por los deseos sexuales ilícitos y egoístas, muchas religiones han aconsejado el celibato y las prácticas ascéticas. No obstante, este tipo de prácticas religiosas, más que un fin o una forma de vida permanente, deberían ser consideradas como un medio transitorio para que, cuando llegue el tiempo propicio y se pueda lograr una perfección o autodominio interior, se pueda experimentar un verdadero y completo amor conyugal entre marido y esposa, de igual forma que una dieta sirve para recuperarse de un trastorno digestivo y así recobrar la salud y poder disfrutar de nuevo de la comida. </a:t>
            </a:r>
          </a:p>
          <a:p>
            <a:pPr indent="252000" algn="r" fontAlgn="base" hangingPunct="0"/>
            <a:r>
              <a:rPr lang="es-ES" sz="1600" dirty="0" smtClean="0">
                <a:solidFill>
                  <a:schemeClr val="accent3">
                    <a:lumMod val="75000"/>
                  </a:schemeClr>
                </a:solidFill>
              </a:rPr>
              <a:t>Jesús González, </a:t>
            </a:r>
            <a:r>
              <a:rPr lang="es-ES" sz="1600" i="1" dirty="0" smtClean="0">
                <a:solidFill>
                  <a:schemeClr val="accent3">
                    <a:lumMod val="75000"/>
                  </a:schemeClr>
                </a:solidFill>
              </a:rPr>
              <a:t>El verdadero amor y el amor prohibido</a:t>
            </a:r>
            <a:r>
              <a:rPr lang="es-ES" sz="1600" dirty="0" smtClean="0">
                <a:solidFill>
                  <a:schemeClr val="accent3">
                    <a:lumMod val="75000"/>
                  </a:schemeClr>
                </a:solidFill>
              </a:rPr>
              <a:t>, Montevideo, Uruguay, 1997, p. 18.</a:t>
            </a:r>
          </a:p>
        </p:txBody>
      </p:sp>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88640"/>
            <a:ext cx="9144000" cy="954107"/>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¿Castigos divinos o malas consecuencias de las propias acciones? </a:t>
            </a:r>
          </a:p>
        </p:txBody>
      </p:sp>
      <p:sp>
        <p:nvSpPr>
          <p:cNvPr id="3" name="2 Rectángulo"/>
          <p:cNvSpPr/>
          <p:nvPr/>
        </p:nvSpPr>
        <p:spPr>
          <a:xfrm>
            <a:off x="611560" y="1628800"/>
            <a:ext cx="7920880" cy="4555093"/>
          </a:xfrm>
          <a:prstGeom prst="rect">
            <a:avLst/>
          </a:prstGeom>
        </p:spPr>
        <p:txBody>
          <a:bodyPr wrap="square">
            <a:spAutoFit/>
          </a:bodyPr>
          <a:lstStyle/>
          <a:p>
            <a:pPr marL="457200" indent="-360000">
              <a:spcAft>
                <a:spcPts val="1200"/>
              </a:spcAft>
              <a:buFont typeface="Wingdings" pitchFamily="2" charset="2"/>
              <a:buChar char="ü"/>
            </a:pPr>
            <a:r>
              <a:rPr lang="es-ES" sz="2400" dirty="0" smtClean="0"/>
              <a:t>Todas las desgracias son la consecuencia o el castigo de malas acciones previas   </a:t>
            </a:r>
          </a:p>
          <a:p>
            <a:pPr marL="457200" indent="-360000">
              <a:spcAft>
                <a:spcPts val="1200"/>
              </a:spcAft>
              <a:buFont typeface="Wingdings" pitchFamily="2" charset="2"/>
              <a:buChar char="ü"/>
            </a:pPr>
            <a:r>
              <a:rPr lang="es-ES" sz="2400" dirty="0" smtClean="0"/>
              <a:t>¿Cómo se explica que en muchos casos quienes sufren los males o desgracias sean personas inocentes?  </a:t>
            </a:r>
          </a:p>
          <a:p>
            <a:pPr marL="457200" indent="-360000">
              <a:spcAft>
                <a:spcPts val="1200"/>
              </a:spcAft>
              <a:buFont typeface="Wingdings" pitchFamily="2" charset="2"/>
              <a:buChar char="ü"/>
            </a:pPr>
            <a:r>
              <a:rPr lang="es-ES" sz="2400" dirty="0" smtClean="0"/>
              <a:t>La teoría de la reencarnación y la ley del karma   </a:t>
            </a:r>
          </a:p>
          <a:p>
            <a:pPr marL="457200" indent="-360000">
              <a:spcAft>
                <a:spcPts val="1200"/>
              </a:spcAft>
              <a:buFont typeface="Wingdings" pitchFamily="2" charset="2"/>
              <a:buChar char="ü"/>
            </a:pPr>
            <a:r>
              <a:rPr lang="es-ES" sz="2400" dirty="0" smtClean="0"/>
              <a:t>Los pecados de una generación afectan a los descendientes   </a:t>
            </a:r>
          </a:p>
          <a:p>
            <a:pPr marL="457200" indent="-360000">
              <a:spcAft>
                <a:spcPts val="1200"/>
              </a:spcAft>
              <a:buFont typeface="Wingdings" pitchFamily="2" charset="2"/>
              <a:buChar char="ü"/>
            </a:pPr>
            <a:r>
              <a:rPr lang="es-ES" sz="2400" dirty="0" smtClean="0"/>
              <a:t>¿Por qué las personas buenas son a menudo oprimidas o sufren a manos de los malos?</a:t>
            </a:r>
          </a:p>
          <a:p>
            <a:pPr marL="457200" indent="-360000">
              <a:spcAft>
                <a:spcPts val="1200"/>
              </a:spcAft>
              <a:buFont typeface="Wingdings" pitchFamily="2" charset="2"/>
              <a:buChar char="ü"/>
            </a:pPr>
            <a:r>
              <a:rPr lang="es-ES" sz="2400" dirty="0" smtClean="0"/>
              <a:t>¿Hay que resistirse al mal y luchar contra las injusticias?     </a:t>
            </a:r>
          </a:p>
        </p:txBody>
      </p:sp>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88640"/>
            <a:ext cx="9144000" cy="954107"/>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¿Castigos divinos o malas consecuencias de las propias acciones? </a:t>
            </a:r>
          </a:p>
        </p:txBody>
      </p:sp>
      <p:sp>
        <p:nvSpPr>
          <p:cNvPr id="5" name="4 Rectángulo"/>
          <p:cNvSpPr/>
          <p:nvPr/>
        </p:nvSpPr>
        <p:spPr>
          <a:xfrm>
            <a:off x="107504" y="1340768"/>
            <a:ext cx="9036496" cy="3952021"/>
          </a:xfrm>
          <a:prstGeom prst="rect">
            <a:avLst/>
          </a:prstGeom>
          <a:noFill/>
        </p:spPr>
        <p:txBody>
          <a:bodyPr wrap="square" lIns="288000" tIns="108000" rIns="144000" bIns="72000">
            <a:spAutoFit/>
          </a:bodyPr>
          <a:lstStyle/>
          <a:p>
            <a:pPr indent="252000">
              <a:spcAft>
                <a:spcPts val="600"/>
              </a:spcAft>
            </a:pPr>
            <a:r>
              <a:rPr lang="es-ES" sz="2000" dirty="0" smtClean="0"/>
              <a:t>Como ya explicamos, todas las religiones comparten en común la creencia que existe un orden moral en el universo, con la diferencia de que un primer grupo de culturas y religiones —principalmente China, Grecia, el hinduismo y el budismo— identifican a ese orden moral con una ley natural o principio cósmico inherente a la naturaleza, mientras que un segundo grupo de religiones —principalmente el judaísmo, el islam y el cristianismo— lo identifican con una legislación divina.</a:t>
            </a:r>
          </a:p>
          <a:p>
            <a:pPr indent="252000">
              <a:spcAft>
                <a:spcPts val="600"/>
              </a:spcAft>
            </a:pPr>
            <a:r>
              <a:rPr lang="es-ES" sz="2000" dirty="0" smtClean="0"/>
              <a:t> En general, las religiones del primer grupo creen que cuando alguien actúa en contra de esa ley natural sufrirá automáticamente las malas consecuencias de sus propios actos, y si se comporta de acuerdo a la naturaleza recogerá los frutos de sus buenas acciones. En cambio, las religiones del segundo grupo creen que cuando alguien no obedece la ley ordenada por Dios sufrirá el castigo divino y si vive observando la ley recibirá premios o bendiciones divinas.</a:t>
            </a:r>
          </a:p>
        </p:txBody>
      </p:sp>
      <p:sp>
        <p:nvSpPr>
          <p:cNvPr id="6" name="5 Rectángulo"/>
          <p:cNvSpPr/>
          <p:nvPr/>
        </p:nvSpPr>
        <p:spPr>
          <a:xfrm>
            <a:off x="0" y="5263378"/>
            <a:ext cx="9144000" cy="1594622"/>
          </a:xfrm>
          <a:prstGeom prst="rect">
            <a:avLst/>
          </a:prstGeom>
          <a:solidFill>
            <a:srgbClr val="002060"/>
          </a:solidFill>
        </p:spPr>
        <p:txBody>
          <a:bodyPr wrap="square" lIns="360000" tIns="144000" rIns="108000" bIns="216000">
            <a:spAutoFit/>
          </a:bodyPr>
          <a:lstStyle/>
          <a:p>
            <a:pPr indent="252000" fontAlgn="base" hangingPunct="0">
              <a:spcAft>
                <a:spcPts val="600"/>
              </a:spcAft>
            </a:pPr>
            <a:r>
              <a:rPr lang="es-ES" sz="2000" dirty="0" smtClean="0"/>
              <a:t>Con estas creencias en una justicia cósmica o divina el ser humano siempre ha tratado de dar una explicación razonable y coherente al hecho de que existan injusticias, diferencias de clase y de fortuna, enfermedades, tragedias, accidentes, desgracias y desastres humanitarios ocasionados por guerras. </a:t>
            </a:r>
          </a:p>
        </p:txBody>
      </p:sp>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892552"/>
          </a:xfrm>
          <a:prstGeom prst="rect">
            <a:avLst/>
          </a:prstGeom>
          <a:solidFill>
            <a:schemeClr val="accent3">
              <a:lumMod val="50000"/>
            </a:schemeClr>
          </a:solidFill>
        </p:spPr>
        <p:txBody>
          <a:bodyPr wrap="square" rtlCol="0">
            <a:spAutoFit/>
          </a:bodyPr>
          <a:lstStyle/>
          <a:p>
            <a:pPr marL="360000" hangingPunct="0"/>
            <a:r>
              <a:rPr lang="es-ES" sz="2600" b="1" dirty="0" smtClean="0">
                <a:solidFill>
                  <a:srgbClr val="FFFF00"/>
                </a:solidFill>
              </a:rPr>
              <a:t>Todas las desgracias son la consecuencia o el castigo de malas acciones previas </a:t>
            </a:r>
          </a:p>
        </p:txBody>
      </p:sp>
      <p:sp>
        <p:nvSpPr>
          <p:cNvPr id="3" name="2 Rectángulo"/>
          <p:cNvSpPr/>
          <p:nvPr/>
        </p:nvSpPr>
        <p:spPr>
          <a:xfrm>
            <a:off x="107504" y="980728"/>
            <a:ext cx="9036496" cy="3228746"/>
          </a:xfrm>
          <a:prstGeom prst="rect">
            <a:avLst/>
          </a:prstGeom>
          <a:noFill/>
        </p:spPr>
        <p:txBody>
          <a:bodyPr wrap="square" lIns="288000" tIns="108000" rIns="144000" bIns="72000">
            <a:spAutoFit/>
          </a:bodyPr>
          <a:lstStyle/>
          <a:p>
            <a:pPr indent="252000">
              <a:spcAft>
                <a:spcPts val="1200"/>
              </a:spcAft>
            </a:pPr>
            <a:r>
              <a:rPr lang="es-ES_tradnl" sz="2200" dirty="0" smtClean="0"/>
              <a:t>Una primitiva y simple explicación era la que daban los antiguos griegos y sabios chinos. Cuando alguna persona o algún gobernante por su ambición desmesurada violentaban el orden moral natural atraía irremediablemente sobre sí mismo o su país la mala fortuna en la forma desgracias, derrotas militares o desastres naturales. Los profetas judíos ofrecían una explicación prácticamente igual, con la única diferencia que ellos interpretaban esos sucesos desafortunados como castigos divinos infringidos a causa de una infidelidad o desobediencia previa. Nuestro compatriota </a:t>
            </a:r>
            <a:r>
              <a:rPr lang="es-ES_tradnl" sz="2200" dirty="0" err="1" smtClean="0"/>
              <a:t>Maimónides</a:t>
            </a:r>
            <a:r>
              <a:rPr lang="es-ES_tradnl" sz="2200" dirty="0" smtClean="0"/>
              <a:t> decía en su </a:t>
            </a:r>
            <a:r>
              <a:rPr lang="es-ES_tradnl" sz="2200" i="1" dirty="0" smtClean="0"/>
              <a:t>Guía de perplejos</a:t>
            </a:r>
            <a:r>
              <a:rPr lang="es-ES_tradnl" sz="2200" dirty="0" smtClean="0"/>
              <a:t>:</a:t>
            </a:r>
            <a:endParaRPr lang="es-ES" sz="2200" dirty="0" smtClean="0"/>
          </a:p>
        </p:txBody>
      </p:sp>
      <p:sp>
        <p:nvSpPr>
          <p:cNvPr id="4" name="3 Rectángulo redondeado"/>
          <p:cNvSpPr/>
          <p:nvPr/>
        </p:nvSpPr>
        <p:spPr>
          <a:xfrm>
            <a:off x="395536" y="4293096"/>
            <a:ext cx="8352928" cy="2430017"/>
          </a:xfrm>
          <a:prstGeom prst="roundRect">
            <a:avLst>
              <a:gd name="adj" fmla="val 11187"/>
            </a:avLst>
          </a:prstGeom>
          <a:solidFill>
            <a:srgbClr val="0B4942"/>
          </a:solidFill>
          <a:ln w="19050">
            <a:solidFill>
              <a:schemeClr val="tx1"/>
            </a:solidFill>
          </a:ln>
        </p:spPr>
        <p:txBody>
          <a:bodyPr wrap="square" lIns="216000" tIns="36000" rIns="108000" bIns="36000">
            <a:spAutoFit/>
          </a:bodyPr>
          <a:lstStyle/>
          <a:p>
            <a:pPr indent="252000">
              <a:spcAft>
                <a:spcPts val="1200"/>
              </a:spcAft>
            </a:pPr>
            <a:r>
              <a:rPr lang="es-ES" sz="2200" dirty="0" smtClean="0">
                <a:latin typeface="Arial"/>
                <a:cs typeface="Arial"/>
              </a:rPr>
              <a:t>«</a:t>
            </a:r>
            <a:r>
              <a:rPr lang="es-ES" sz="2200" dirty="0" smtClean="0">
                <a:cs typeface="Arial"/>
              </a:rPr>
              <a:t>No cabe en modo alguno atribuir a Dios (¡exaltado sea!) ninguna injusticia, como asimismo que todos cuantos males sobrevienen a los hombres, individual o colectivamente, son conforme a lo que éstos se han merecido, consecuencia de un juicio equitativo, exento de toda injusticia.</a:t>
            </a:r>
            <a:r>
              <a:rPr lang="es-ES" sz="2200" dirty="0" smtClean="0">
                <a:latin typeface="Arial"/>
                <a:cs typeface="Arial"/>
              </a:rPr>
              <a:t>»</a:t>
            </a:r>
            <a:r>
              <a:rPr lang="es-ES" sz="2200" dirty="0" smtClean="0">
                <a:cs typeface="Arial"/>
              </a:rPr>
              <a:t> </a:t>
            </a:r>
          </a:p>
          <a:p>
            <a:pPr indent="252000" algn="r">
              <a:spcAft>
                <a:spcPts val="1200"/>
              </a:spcAft>
            </a:pPr>
            <a:r>
              <a:rPr lang="es-ES" dirty="0" err="1" smtClean="0">
                <a:solidFill>
                  <a:schemeClr val="accent3">
                    <a:lumMod val="75000"/>
                  </a:schemeClr>
                </a:solidFill>
                <a:cs typeface="Arial"/>
              </a:rPr>
              <a:t>Mose</a:t>
            </a:r>
            <a:r>
              <a:rPr lang="es-ES" dirty="0" smtClean="0">
                <a:solidFill>
                  <a:schemeClr val="accent3">
                    <a:lumMod val="75000"/>
                  </a:schemeClr>
                </a:solidFill>
                <a:cs typeface="Arial"/>
              </a:rPr>
              <a:t> Ben </a:t>
            </a:r>
            <a:r>
              <a:rPr lang="es-ES" dirty="0" err="1" smtClean="0">
                <a:solidFill>
                  <a:schemeClr val="accent3">
                    <a:lumMod val="75000"/>
                  </a:schemeClr>
                </a:solidFill>
                <a:cs typeface="Arial"/>
              </a:rPr>
              <a:t>Maimon</a:t>
            </a:r>
            <a:r>
              <a:rPr lang="es-ES" dirty="0" smtClean="0">
                <a:solidFill>
                  <a:schemeClr val="accent3">
                    <a:lumMod val="75000"/>
                  </a:schemeClr>
                </a:solidFill>
                <a:cs typeface="Arial"/>
              </a:rPr>
              <a:t>, Guía de perplejos, Editora Nacional, Madrid, 1983, p. 423.</a:t>
            </a:r>
          </a:p>
        </p:txBody>
      </p:sp>
    </p:spTree>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892552"/>
          </a:xfrm>
          <a:prstGeom prst="rect">
            <a:avLst/>
          </a:prstGeom>
          <a:solidFill>
            <a:schemeClr val="accent3">
              <a:lumMod val="50000"/>
            </a:schemeClr>
          </a:solidFill>
        </p:spPr>
        <p:txBody>
          <a:bodyPr wrap="square" rtlCol="0">
            <a:spAutoFit/>
          </a:bodyPr>
          <a:lstStyle/>
          <a:p>
            <a:pPr marL="360000" hangingPunct="0"/>
            <a:r>
              <a:rPr lang="es-ES" sz="2600" b="1" dirty="0" smtClean="0">
                <a:solidFill>
                  <a:srgbClr val="FFFF00"/>
                </a:solidFill>
              </a:rPr>
              <a:t>¿Cómo se explica que en muchos casos quienes sufren los males o desgracias sean personas inocentes?</a:t>
            </a:r>
          </a:p>
        </p:txBody>
      </p:sp>
      <p:sp>
        <p:nvSpPr>
          <p:cNvPr id="3" name="2 Rectángulo"/>
          <p:cNvSpPr/>
          <p:nvPr/>
        </p:nvSpPr>
        <p:spPr>
          <a:xfrm>
            <a:off x="107504" y="1052736"/>
            <a:ext cx="9036496" cy="1874529"/>
          </a:xfrm>
          <a:prstGeom prst="rect">
            <a:avLst/>
          </a:prstGeom>
          <a:noFill/>
        </p:spPr>
        <p:txBody>
          <a:bodyPr wrap="square" lIns="288000" tIns="108000" rIns="144000" bIns="72000">
            <a:spAutoFit/>
          </a:bodyPr>
          <a:lstStyle/>
          <a:p>
            <a:pPr indent="252000">
              <a:spcAft>
                <a:spcPts val="1200"/>
              </a:spcAft>
            </a:pPr>
            <a:r>
              <a:rPr lang="es-ES_tradnl" sz="2200" dirty="0" smtClean="0"/>
              <a:t>Sin embargo, no todas las cosas malas que ocurren se pueden explicar por este principio tan sencillo que es más o menos como decir que </a:t>
            </a:r>
            <a:r>
              <a:rPr lang="es-ES_tradnl" sz="2200" i="1" dirty="0" smtClean="0"/>
              <a:t>quien la hace, la paga</a:t>
            </a:r>
            <a:r>
              <a:rPr lang="es-ES_tradnl" sz="2200" dirty="0" smtClean="0"/>
              <a:t>. En muchas ocasiones quienes sufren las desgracias son personas inocentes a las que difícilmente se les puede imputar alguna culpa, como explica muy bien von </a:t>
            </a:r>
            <a:r>
              <a:rPr lang="es-ES_tradnl" sz="2200" dirty="0" err="1" smtClean="0"/>
              <a:t>Stietencron</a:t>
            </a:r>
            <a:r>
              <a:rPr lang="es-ES_tradnl" sz="2200" dirty="0" smtClean="0"/>
              <a:t>: </a:t>
            </a:r>
            <a:endParaRPr lang="es-ES" sz="2200" dirty="0" smtClean="0"/>
          </a:p>
        </p:txBody>
      </p:sp>
      <p:sp>
        <p:nvSpPr>
          <p:cNvPr id="4" name="3 Rectángulo redondeado"/>
          <p:cNvSpPr/>
          <p:nvPr/>
        </p:nvSpPr>
        <p:spPr>
          <a:xfrm>
            <a:off x="323528" y="3005461"/>
            <a:ext cx="8568952" cy="3657738"/>
          </a:xfrm>
          <a:prstGeom prst="roundRect">
            <a:avLst>
              <a:gd name="adj" fmla="val 9308"/>
            </a:avLst>
          </a:prstGeom>
          <a:solidFill>
            <a:srgbClr val="0B4942"/>
          </a:solidFill>
          <a:ln w="19050">
            <a:solidFill>
              <a:schemeClr val="tx1"/>
            </a:solidFill>
          </a:ln>
        </p:spPr>
        <p:txBody>
          <a:bodyPr wrap="square" lIns="216000" tIns="36000" rIns="144000" bIns="36000">
            <a:spAutoFit/>
          </a:bodyPr>
          <a:lstStyle/>
          <a:p>
            <a:pPr indent="252000">
              <a:spcAft>
                <a:spcPts val="1200"/>
              </a:spcAft>
            </a:pPr>
            <a:r>
              <a:rPr lang="es-ES" sz="2200" dirty="0" smtClean="0">
                <a:cs typeface="Arial"/>
              </a:rPr>
              <a:t>«¿A qué se debe que un hombre sea ciego, sordo o contrahecho de nacimiento o que tenga que vivir atormentado en un cuerpo leproso y evitado por los demás hombres? ¿Por qué otros disfrutan de la vida con salud y bienestar? ¿Según qué principio se distribuyen entre los seres individuales la dicha o el sufrimiento, la inteligencia o la torpeza, el nacimiento en una familia rica o en una pobre, en una existencia humana o en un animal? ¿Rige el mundo una providencia, o un destino ciego?». </a:t>
            </a:r>
          </a:p>
          <a:p>
            <a:pPr algn="r"/>
            <a:r>
              <a:rPr lang="es-ES" dirty="0" err="1" smtClean="0">
                <a:solidFill>
                  <a:schemeClr val="accent3">
                    <a:lumMod val="75000"/>
                  </a:schemeClr>
                </a:solidFill>
                <a:cs typeface="Arial"/>
              </a:rPr>
              <a:t>Heinrich</a:t>
            </a:r>
            <a:r>
              <a:rPr lang="es-ES" dirty="0" smtClean="0">
                <a:solidFill>
                  <a:schemeClr val="accent3">
                    <a:lumMod val="75000"/>
                  </a:schemeClr>
                </a:solidFill>
                <a:cs typeface="Arial"/>
              </a:rPr>
              <a:t> von </a:t>
            </a:r>
            <a:r>
              <a:rPr lang="es-ES" dirty="0" err="1" smtClean="0">
                <a:solidFill>
                  <a:schemeClr val="accent3">
                    <a:lumMod val="75000"/>
                  </a:schemeClr>
                </a:solidFill>
                <a:cs typeface="Arial"/>
              </a:rPr>
              <a:t>Stietencron</a:t>
            </a:r>
            <a:r>
              <a:rPr lang="es-ES" dirty="0" smtClean="0">
                <a:solidFill>
                  <a:schemeClr val="accent3">
                    <a:lumMod val="75000"/>
                  </a:schemeClr>
                </a:solidFill>
                <a:cs typeface="Arial"/>
              </a:rPr>
              <a:t>, «Perspectivas hindúes», en El cristianismo y las grandes religiones, Hans </a:t>
            </a:r>
            <a:r>
              <a:rPr lang="es-ES" dirty="0" err="1" smtClean="0">
                <a:solidFill>
                  <a:schemeClr val="accent3">
                    <a:lumMod val="75000"/>
                  </a:schemeClr>
                </a:solidFill>
                <a:cs typeface="Arial"/>
              </a:rPr>
              <a:t>Küng</a:t>
            </a:r>
            <a:r>
              <a:rPr lang="es-ES" dirty="0" smtClean="0">
                <a:solidFill>
                  <a:schemeClr val="accent3">
                    <a:lumMod val="75000"/>
                  </a:schemeClr>
                </a:solidFill>
                <a:cs typeface="Arial"/>
              </a:rPr>
              <a:t>, Libros Europa, Madrid, 1987, p. 262.</a:t>
            </a:r>
          </a:p>
        </p:txBody>
      </p:sp>
    </p:spTree>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492443"/>
          </a:xfrm>
          <a:prstGeom prst="rect">
            <a:avLst/>
          </a:prstGeom>
          <a:solidFill>
            <a:schemeClr val="accent3">
              <a:lumMod val="50000"/>
            </a:schemeClr>
          </a:solidFill>
        </p:spPr>
        <p:txBody>
          <a:bodyPr wrap="square" rtlCol="0">
            <a:spAutoFit/>
          </a:bodyPr>
          <a:lstStyle/>
          <a:p>
            <a:pPr marL="360000" hangingPunct="0"/>
            <a:r>
              <a:rPr lang="es-ES" sz="2600" b="1" dirty="0" smtClean="0">
                <a:solidFill>
                  <a:srgbClr val="FFFF00"/>
                </a:solidFill>
              </a:rPr>
              <a:t>La teoría de la reencarnación y la ley del karma</a:t>
            </a:r>
          </a:p>
        </p:txBody>
      </p:sp>
      <p:sp>
        <p:nvSpPr>
          <p:cNvPr id="3" name="2 Rectángulo"/>
          <p:cNvSpPr/>
          <p:nvPr/>
        </p:nvSpPr>
        <p:spPr>
          <a:xfrm>
            <a:off x="107504" y="476672"/>
            <a:ext cx="9036496" cy="1105088"/>
          </a:xfrm>
          <a:prstGeom prst="rect">
            <a:avLst/>
          </a:prstGeom>
          <a:noFill/>
        </p:spPr>
        <p:txBody>
          <a:bodyPr wrap="square" lIns="288000" tIns="108000" rIns="144000" bIns="72000">
            <a:spAutoFit/>
          </a:bodyPr>
          <a:lstStyle/>
          <a:p>
            <a:pPr indent="252000">
              <a:spcAft>
                <a:spcPts val="1200"/>
              </a:spcAft>
            </a:pPr>
            <a:r>
              <a:rPr lang="es-ES" sz="2000" dirty="0" smtClean="0"/>
              <a:t>En la cultura hindú la ley del karma junto con la teoría de la reencarnación tratan de ofrecer una explicación coherente a estos interrogantes, como explica con elocuencia Young </a:t>
            </a:r>
            <a:r>
              <a:rPr lang="es-ES" sz="2000" dirty="0" err="1" smtClean="0"/>
              <a:t>Oon</a:t>
            </a:r>
            <a:r>
              <a:rPr lang="es-ES" sz="2000" dirty="0" smtClean="0"/>
              <a:t> Kim: </a:t>
            </a:r>
          </a:p>
        </p:txBody>
      </p:sp>
      <p:sp>
        <p:nvSpPr>
          <p:cNvPr id="4" name="3 Rectángulo redondeado"/>
          <p:cNvSpPr/>
          <p:nvPr/>
        </p:nvSpPr>
        <p:spPr>
          <a:xfrm>
            <a:off x="323528" y="1673540"/>
            <a:ext cx="8568952" cy="5073036"/>
          </a:xfrm>
          <a:prstGeom prst="roundRect">
            <a:avLst>
              <a:gd name="adj" fmla="val 6403"/>
            </a:avLst>
          </a:prstGeom>
          <a:solidFill>
            <a:srgbClr val="0B4942"/>
          </a:solidFill>
          <a:ln w="19050">
            <a:solidFill>
              <a:schemeClr val="tx1"/>
            </a:solidFill>
          </a:ln>
        </p:spPr>
        <p:txBody>
          <a:bodyPr wrap="square" lIns="180000" tIns="0" rIns="216000" bIns="36000">
            <a:spAutoFit/>
          </a:bodyPr>
          <a:lstStyle/>
          <a:p>
            <a:pPr indent="252000">
              <a:spcAft>
                <a:spcPts val="1200"/>
              </a:spcAft>
            </a:pPr>
            <a:r>
              <a:rPr lang="es-ES" sz="2000" dirty="0" smtClean="0">
                <a:cs typeface="Arial"/>
              </a:rPr>
              <a:t>«De acuerdo a los hindúes, una ley de causa y efecto opera en el mundo moral tan invariable e inviolable como la que funciona en el mundo físico. Los actos moralmente buenos necesariamente producen un bien y las acciones moralmente malas tienen como resultado un mal. Esta ley, llamada karma, es un elemento esencial en la teoría ética hindú y una solución de esta religión al problema del sufrimiento y la desigualdad entre los hombres. (...) no hay en realidad males y desgracias que azotan a los hombres. Lo que sembramos será lo que cosecharemos. </a:t>
            </a:r>
          </a:p>
          <a:p>
            <a:pPr indent="252000">
              <a:spcAft>
                <a:spcPts val="1200"/>
              </a:spcAft>
            </a:pPr>
            <a:r>
              <a:rPr lang="es-ES" sz="2000" dirty="0" smtClean="0">
                <a:cs typeface="Arial"/>
              </a:rPr>
              <a:t>Nadie puede acusar a Dios ni a sus vecinos por nuestras desdichas porque solamente estamos recibiendo lo que merecemos. Los hindúes, por tanto, no expresan amargura por su destino. El destino del hombre está siempre determinado por sí mismo. (...) Los hindúes afirman que todas las obras buenas y malas que se hacen en una vida serán recompensadas con una cantidad equivalente de felicidad o miseria en otra reencarnación».</a:t>
            </a:r>
          </a:p>
          <a:p>
            <a:pPr indent="252000" algn="r">
              <a:spcAft>
                <a:spcPts val="1200"/>
              </a:spcAft>
            </a:pPr>
            <a:r>
              <a:rPr lang="es-ES" dirty="0" smtClean="0">
                <a:solidFill>
                  <a:schemeClr val="accent3">
                    <a:lumMod val="75000"/>
                  </a:schemeClr>
                </a:solidFill>
                <a:cs typeface="Arial"/>
              </a:rPr>
              <a:t>Y.O. Kim, </a:t>
            </a:r>
            <a:r>
              <a:rPr lang="es-ES" dirty="0" err="1" smtClean="0">
                <a:solidFill>
                  <a:schemeClr val="accent3">
                    <a:lumMod val="75000"/>
                  </a:schemeClr>
                </a:solidFill>
                <a:cs typeface="Arial"/>
              </a:rPr>
              <a:t>World</a:t>
            </a:r>
            <a:r>
              <a:rPr lang="es-ES" dirty="0" smtClean="0">
                <a:solidFill>
                  <a:schemeClr val="accent3">
                    <a:lumMod val="75000"/>
                  </a:schemeClr>
                </a:solidFill>
                <a:cs typeface="Arial"/>
              </a:rPr>
              <a:t> </a:t>
            </a:r>
            <a:r>
              <a:rPr lang="es-ES" dirty="0" err="1" smtClean="0">
                <a:solidFill>
                  <a:schemeClr val="accent3">
                    <a:lumMod val="75000"/>
                  </a:schemeClr>
                </a:solidFill>
                <a:cs typeface="Arial"/>
              </a:rPr>
              <a:t>Religions</a:t>
            </a:r>
            <a:r>
              <a:rPr lang="es-ES" dirty="0" smtClean="0">
                <a:solidFill>
                  <a:schemeClr val="accent3">
                    <a:lumMod val="75000"/>
                  </a:schemeClr>
                </a:solidFill>
                <a:cs typeface="Arial"/>
              </a:rPr>
              <a:t>, vol. 2, </a:t>
            </a:r>
            <a:r>
              <a:rPr lang="es-ES" dirty="0" err="1" smtClean="0">
                <a:solidFill>
                  <a:schemeClr val="accent3">
                    <a:lumMod val="75000"/>
                  </a:schemeClr>
                </a:solidFill>
                <a:cs typeface="Arial"/>
              </a:rPr>
              <a:t>Golden</a:t>
            </a:r>
            <a:r>
              <a:rPr lang="es-ES" dirty="0" smtClean="0">
                <a:solidFill>
                  <a:schemeClr val="accent3">
                    <a:lumMod val="75000"/>
                  </a:schemeClr>
                </a:solidFill>
                <a:cs typeface="Arial"/>
              </a:rPr>
              <a:t> </a:t>
            </a:r>
            <a:r>
              <a:rPr lang="es-ES" dirty="0" err="1" smtClean="0">
                <a:solidFill>
                  <a:schemeClr val="accent3">
                    <a:lumMod val="75000"/>
                  </a:schemeClr>
                </a:solidFill>
                <a:cs typeface="Arial"/>
              </a:rPr>
              <a:t>Gate</a:t>
            </a:r>
            <a:r>
              <a:rPr lang="es-ES" dirty="0" smtClean="0">
                <a:solidFill>
                  <a:schemeClr val="accent3">
                    <a:lumMod val="75000"/>
                  </a:schemeClr>
                </a:solidFill>
                <a:cs typeface="Arial"/>
              </a:rPr>
              <a:t>, New York, 1976, pp. 47-48.</a:t>
            </a:r>
          </a:p>
        </p:txBody>
      </p:sp>
    </p:spTree>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551090"/>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Los pecados de una generación afectan a sus descendientes</a:t>
            </a:r>
          </a:p>
        </p:txBody>
      </p:sp>
      <p:sp>
        <p:nvSpPr>
          <p:cNvPr id="5" name="4 Rectángulo"/>
          <p:cNvSpPr/>
          <p:nvPr/>
        </p:nvSpPr>
        <p:spPr>
          <a:xfrm>
            <a:off x="107504" y="620688"/>
            <a:ext cx="9036496" cy="2890192"/>
          </a:xfrm>
          <a:prstGeom prst="rect">
            <a:avLst/>
          </a:prstGeom>
          <a:noFill/>
        </p:spPr>
        <p:txBody>
          <a:bodyPr wrap="square" lIns="288000" tIns="108000" rIns="144000" bIns="72000">
            <a:spAutoFit/>
          </a:bodyPr>
          <a:lstStyle/>
          <a:p>
            <a:pPr indent="252000">
              <a:spcAft>
                <a:spcPts val="600"/>
              </a:spcAft>
            </a:pPr>
            <a:r>
              <a:rPr lang="es-ES" sz="2200" dirty="0" smtClean="0"/>
              <a:t>En cambio, los judíos para solucionar este problema de que haya víctimas aparentemente inocentes ofrecen la explicación de que los pecados de una generación afecta a sus descendientes, así que en realidad estas personas están pagando por los pecados cometidos por sus antepasados, como aparece escrito en la Biblia: </a:t>
            </a:r>
            <a:r>
              <a:rPr lang="es-ES" sz="2200" dirty="0" smtClean="0">
                <a:solidFill>
                  <a:schemeClr val="accent4">
                    <a:lumMod val="60000"/>
                    <a:lumOff val="40000"/>
                  </a:schemeClr>
                </a:solidFill>
              </a:rPr>
              <a:t>«Porque yo, el Señor, tu Dios, soy un Dios celoso: castigo la culpa de los padres en los hijos, nietos y bisnietos cuando me aborrecen; pero actúo con lealtad por mil generaciones cuando me aman y guardan mis preceptos». </a:t>
            </a:r>
          </a:p>
        </p:txBody>
      </p:sp>
      <p:sp>
        <p:nvSpPr>
          <p:cNvPr id="6" name="5 Rectángulo"/>
          <p:cNvSpPr/>
          <p:nvPr/>
        </p:nvSpPr>
        <p:spPr>
          <a:xfrm>
            <a:off x="0" y="3474033"/>
            <a:ext cx="9144000" cy="3383967"/>
          </a:xfrm>
          <a:prstGeom prst="rect">
            <a:avLst/>
          </a:prstGeom>
          <a:solidFill>
            <a:srgbClr val="002060"/>
          </a:solidFill>
        </p:spPr>
        <p:txBody>
          <a:bodyPr wrap="square" lIns="360000" tIns="144000" rIns="288000" bIns="144000">
            <a:spAutoFit/>
          </a:bodyPr>
          <a:lstStyle/>
          <a:p>
            <a:pPr indent="252000" fontAlgn="base" hangingPunct="0">
              <a:spcAft>
                <a:spcPts val="600"/>
              </a:spcAft>
            </a:pPr>
            <a:r>
              <a:rPr lang="es-ES" sz="2200" dirty="0" smtClean="0"/>
              <a:t>En la cultura china tradicionalmente se cree también que las malas acciones de los progenitores acarrean deshonras y desgracias a sus descendientes, aunque ellos no lo ven como castigos divinos sino como consecuencias naturales. Es decir, en vez de ser las mismas personas las que pagan las consecuencias de sus malas acciones o recogen los frutos de sus buenas acciones en otra reencarnación —como creen los hindúes— son los descendientes los que cargan con los pecados o reciben la recompensa de las buenas acciones de sus antepasados. </a:t>
            </a:r>
          </a:p>
          <a:p>
            <a:pPr indent="252000" algn="r" fontAlgn="base" hangingPunct="0">
              <a:spcAft>
                <a:spcPts val="600"/>
              </a:spcAft>
            </a:pPr>
            <a:r>
              <a:rPr lang="es-ES" sz="2000" i="1" dirty="0" smtClean="0">
                <a:solidFill>
                  <a:schemeClr val="accent3">
                    <a:lumMod val="75000"/>
                  </a:schemeClr>
                </a:solidFill>
              </a:rPr>
              <a:t>Biblia del peregrino</a:t>
            </a:r>
            <a:r>
              <a:rPr lang="es-ES" sz="2000" dirty="0" smtClean="0">
                <a:solidFill>
                  <a:schemeClr val="accent3">
                    <a:lumMod val="75000"/>
                  </a:schemeClr>
                </a:solidFill>
              </a:rPr>
              <a:t>, Éxodo 20.5, 6.</a:t>
            </a:r>
          </a:p>
        </p:txBody>
      </p:sp>
    </p:spTree>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920422"/>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¿Por qué las personas buenas son a menudo oprimidas o sufren a manos de los malos?</a:t>
            </a:r>
          </a:p>
        </p:txBody>
      </p:sp>
      <p:sp>
        <p:nvSpPr>
          <p:cNvPr id="5" name="4 Rectángulo"/>
          <p:cNvSpPr/>
          <p:nvPr/>
        </p:nvSpPr>
        <p:spPr>
          <a:xfrm>
            <a:off x="107504" y="980728"/>
            <a:ext cx="9036496" cy="1412864"/>
          </a:xfrm>
          <a:prstGeom prst="rect">
            <a:avLst/>
          </a:prstGeom>
          <a:noFill/>
        </p:spPr>
        <p:txBody>
          <a:bodyPr wrap="square" lIns="288000" tIns="108000" rIns="144000" bIns="72000">
            <a:spAutoFit/>
          </a:bodyPr>
          <a:lstStyle/>
          <a:p>
            <a:pPr indent="252000">
              <a:spcAft>
                <a:spcPts val="600"/>
              </a:spcAft>
            </a:pPr>
            <a:r>
              <a:rPr lang="es-ES" sz="2000" dirty="0" smtClean="0"/>
              <a:t>Hay otro dilema añadido que se ha tratado de resolver. Observando este mundo y la historia humana parece que son las personas malas las que tienen más éxito, viven mejor o disfrutan más en la vida, mientras que las personas buenas a menudo son oprimidas, perseguidas o sufren a manos de los malos.</a:t>
            </a:r>
          </a:p>
        </p:txBody>
      </p:sp>
      <p:sp>
        <p:nvSpPr>
          <p:cNvPr id="6" name="5 Rectángulo"/>
          <p:cNvSpPr/>
          <p:nvPr/>
        </p:nvSpPr>
        <p:spPr>
          <a:xfrm>
            <a:off x="0" y="2412204"/>
            <a:ext cx="9144000" cy="4445796"/>
          </a:xfrm>
          <a:prstGeom prst="rect">
            <a:avLst/>
          </a:prstGeom>
          <a:solidFill>
            <a:srgbClr val="002060"/>
          </a:solidFill>
        </p:spPr>
        <p:txBody>
          <a:bodyPr wrap="square" lIns="360000" tIns="108000" rIns="288000" bIns="144000">
            <a:spAutoFit/>
          </a:bodyPr>
          <a:lstStyle/>
          <a:p>
            <a:pPr indent="252000" fontAlgn="base" hangingPunct="0">
              <a:spcAft>
                <a:spcPts val="600"/>
              </a:spcAft>
            </a:pPr>
            <a:r>
              <a:rPr lang="es-ES" sz="2000" dirty="0" smtClean="0"/>
              <a:t>Fue la religión de Zoroastro la primera que ofreció dos tipos de explicaciones a este problema que luego fueron plenamente asumidas por los profetas judíos, por el islam y por el cristianismo. </a:t>
            </a:r>
          </a:p>
          <a:p>
            <a:pPr indent="252000" fontAlgn="base" hangingPunct="0">
              <a:spcAft>
                <a:spcPts val="600"/>
              </a:spcAft>
            </a:pPr>
            <a:r>
              <a:rPr lang="es-ES" sz="2000" dirty="0" smtClean="0"/>
              <a:t>La primera explicación era que en la historia se producía una constante lucha entre el bien y el mal, así que durante un tiempo son los poderes malos, tanto espirituales como terrenales, los que oprimen o hacen sufrir a los buenos. Sin embargo, al final de la historia habrá una batalla decisiva entre el bien y mal, en la que saldrá victorioso el bien y a partir de entonces éste prevalecerá en la tierra estableciéndose un mundo de paz y justicia, en el cual los buenos serán </a:t>
            </a:r>
            <a:r>
              <a:rPr lang="es-ES" sz="2000" dirty="0" err="1" smtClean="0"/>
              <a:t>revindicados</a:t>
            </a:r>
            <a:r>
              <a:rPr lang="es-ES" sz="2000" dirty="0" smtClean="0"/>
              <a:t> o resarcidos de las miserias sufridas injustamente. </a:t>
            </a:r>
          </a:p>
          <a:p>
            <a:pPr indent="252000" fontAlgn="base" hangingPunct="0">
              <a:spcAft>
                <a:spcPts val="600"/>
              </a:spcAft>
            </a:pPr>
            <a:r>
              <a:rPr lang="es-ES" sz="2000" dirty="0" smtClean="0"/>
              <a:t>Y la segunda era que las almas humanas son juzgadas después de la muerte recibiendo un justo premio o castigo de acuerdo a sus obras durante sus vidas en la tierra.</a:t>
            </a:r>
            <a:endParaRPr lang="es-ES" sz="2000" dirty="0" smtClean="0">
              <a:solidFill>
                <a:schemeClr val="accent3">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892552"/>
          </a:xfrm>
          <a:prstGeom prst="rect">
            <a:avLst/>
          </a:prstGeom>
          <a:solidFill>
            <a:schemeClr val="accent2">
              <a:lumMod val="50000"/>
            </a:schemeClr>
          </a:solidFill>
        </p:spPr>
        <p:txBody>
          <a:bodyPr wrap="square" rtlCol="0">
            <a:spAutoFit/>
          </a:bodyPr>
          <a:lstStyle/>
          <a:p>
            <a:pPr marL="360000" hangingPunct="0"/>
            <a:r>
              <a:rPr lang="es-ES" sz="2600" b="1" cap="small" dirty="0" smtClean="0">
                <a:solidFill>
                  <a:srgbClr val="FFFF00"/>
                </a:solidFill>
              </a:rPr>
              <a:t>Ventajas y dificultades de las dispares visiones de una justicia cósmica </a:t>
            </a:r>
          </a:p>
        </p:txBody>
      </p:sp>
      <p:sp>
        <p:nvSpPr>
          <p:cNvPr id="3" name="2 Rectángulo"/>
          <p:cNvSpPr/>
          <p:nvPr/>
        </p:nvSpPr>
        <p:spPr>
          <a:xfrm>
            <a:off x="539552" y="1071801"/>
            <a:ext cx="8208912" cy="5786199"/>
          </a:xfrm>
          <a:prstGeom prst="rect">
            <a:avLst/>
          </a:prstGeom>
        </p:spPr>
        <p:txBody>
          <a:bodyPr wrap="square">
            <a:spAutoFit/>
          </a:bodyPr>
          <a:lstStyle/>
          <a:p>
            <a:pPr marL="457200" indent="-360000">
              <a:spcAft>
                <a:spcPts val="1200"/>
              </a:spcAft>
              <a:buFont typeface="Wingdings" pitchFamily="2" charset="2"/>
              <a:buChar char="ü"/>
            </a:pPr>
            <a:r>
              <a:rPr lang="es-ES" sz="2000" dirty="0" smtClean="0"/>
              <a:t>La idea esencial de la ley del karma parece más madura que los premios y castigos divinos</a:t>
            </a:r>
          </a:p>
          <a:p>
            <a:pPr marL="457200" indent="-360000">
              <a:spcAft>
                <a:spcPts val="1200"/>
              </a:spcAft>
              <a:buFont typeface="Wingdings" pitchFamily="2" charset="2"/>
              <a:buChar char="ü"/>
            </a:pPr>
            <a:r>
              <a:rPr lang="es-ES" sz="2000" dirty="0" smtClean="0"/>
              <a:t>Problemas de la teoría del karma y la reencarnación</a:t>
            </a:r>
          </a:p>
          <a:p>
            <a:pPr marL="457200" indent="-360000">
              <a:spcAft>
                <a:spcPts val="1200"/>
              </a:spcAft>
              <a:buFont typeface="Wingdings" pitchFamily="2" charset="2"/>
              <a:buChar char="ü"/>
            </a:pPr>
            <a:r>
              <a:rPr lang="es-ES" sz="2000" dirty="0" smtClean="0"/>
              <a:t>El karma acumulado de los antepasados lo heredan los descendientes</a:t>
            </a:r>
          </a:p>
          <a:p>
            <a:pPr marL="457200" indent="-360000">
              <a:spcAft>
                <a:spcPts val="1200"/>
              </a:spcAft>
              <a:buFont typeface="Wingdings" pitchFamily="2" charset="2"/>
              <a:buChar char="ü"/>
            </a:pPr>
            <a:r>
              <a:rPr lang="es-ES" sz="2000" dirty="0" smtClean="0"/>
              <a:t>¿Hay que resistirse al mal y luchar contra las injusticias?     </a:t>
            </a:r>
          </a:p>
          <a:p>
            <a:pPr marL="457200" indent="-360000">
              <a:spcAft>
                <a:spcPts val="1200"/>
              </a:spcAft>
              <a:buFont typeface="Wingdings" pitchFamily="2" charset="2"/>
              <a:buChar char="ü"/>
            </a:pPr>
            <a:r>
              <a:rPr lang="es-ES" sz="2000" dirty="0" smtClean="0"/>
              <a:t>¿El miedo al castigo o la educación moral?</a:t>
            </a:r>
          </a:p>
          <a:p>
            <a:pPr marL="457200" indent="-360000">
              <a:spcAft>
                <a:spcPts val="1200"/>
              </a:spcAft>
              <a:buFont typeface="Wingdings" pitchFamily="2" charset="2"/>
              <a:buChar char="ü"/>
            </a:pPr>
            <a:r>
              <a:rPr lang="es-ES" sz="2000" dirty="0" smtClean="0"/>
              <a:t>Necesidad de una educación moral que produzca una conversión del corazón en las personas </a:t>
            </a:r>
          </a:p>
          <a:p>
            <a:pPr marL="457200" indent="-360000">
              <a:spcAft>
                <a:spcPts val="1200"/>
              </a:spcAft>
              <a:buFont typeface="Wingdings" pitchFamily="2" charset="2"/>
              <a:buChar char="ü"/>
            </a:pPr>
            <a:r>
              <a:rPr lang="es-ES" sz="2000" dirty="0" smtClean="0"/>
              <a:t>¿Cómo </a:t>
            </a:r>
            <a:r>
              <a:rPr lang="es-ES" sz="2000" dirty="0" err="1" smtClean="0"/>
              <a:t>revindicar</a:t>
            </a:r>
            <a:r>
              <a:rPr lang="es-ES" sz="2000" dirty="0" smtClean="0"/>
              <a:t> a las víctimas del pasado y cómo se podrían redimir sus verdugos?   </a:t>
            </a:r>
          </a:p>
          <a:p>
            <a:pPr marL="457200" indent="-360000">
              <a:spcAft>
                <a:spcPts val="1200"/>
              </a:spcAft>
              <a:buFont typeface="Wingdings" pitchFamily="2" charset="2"/>
              <a:buChar char="ü"/>
            </a:pPr>
            <a:r>
              <a:rPr lang="es-ES" sz="2000" dirty="0" smtClean="0"/>
              <a:t>La resurrección de retorno: una teoría alternativa conciliadora   </a:t>
            </a:r>
          </a:p>
          <a:p>
            <a:pPr marL="457200" indent="-360000">
              <a:spcAft>
                <a:spcPts val="1200"/>
              </a:spcAft>
              <a:buFont typeface="Wingdings" pitchFamily="2" charset="2"/>
              <a:buChar char="ü"/>
            </a:pPr>
            <a:r>
              <a:rPr lang="es-ES" sz="2000" dirty="0" smtClean="0"/>
              <a:t>El problema de la creencia tradicional en un infierno eterno  </a:t>
            </a:r>
          </a:p>
          <a:p>
            <a:pPr marL="457200" indent="-360000">
              <a:spcAft>
                <a:spcPts val="1200"/>
              </a:spcAft>
              <a:buFont typeface="Wingdings" pitchFamily="2" charset="2"/>
              <a:buChar char="ü"/>
            </a:pPr>
            <a:r>
              <a:rPr lang="es-ES" sz="2000" dirty="0" smtClean="0"/>
              <a:t>El problema de la resignación ante las injusticias del mundo por albergar la esperanza de salvación solamente en la otra vida </a:t>
            </a:r>
          </a:p>
        </p:txBody>
      </p:sp>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052736"/>
            <a:ext cx="9036496" cy="1720641"/>
          </a:xfrm>
          <a:prstGeom prst="rect">
            <a:avLst/>
          </a:prstGeom>
          <a:noFill/>
        </p:spPr>
        <p:txBody>
          <a:bodyPr wrap="square" lIns="288000" tIns="108000" rIns="144000" bIns="72000">
            <a:spAutoFit/>
          </a:bodyPr>
          <a:lstStyle/>
          <a:p>
            <a:pPr indent="252000">
              <a:spcAft>
                <a:spcPts val="1200"/>
              </a:spcAft>
            </a:pPr>
            <a:r>
              <a:rPr lang="es-ES_tradnl" sz="2000" dirty="0" smtClean="0"/>
              <a:t>En primer lugar, la idea esencial de la ley del karma —es decir, que toda causa tiene su efecto y que, por tanto, sólo se recogen las buenas o malas consecuencias de propias acciones— parece más natural, razonable y madura que la idea de un Dios que se dedica a premiar o castigar personalmente a las personas, que parece en cambio más infantil. Como explica Young </a:t>
            </a:r>
            <a:r>
              <a:rPr lang="es-ES_tradnl" sz="2000" dirty="0" err="1" smtClean="0"/>
              <a:t>Oon</a:t>
            </a:r>
            <a:r>
              <a:rPr lang="es-ES_tradnl" sz="2000" dirty="0" smtClean="0"/>
              <a:t> Kim:</a:t>
            </a:r>
            <a:endParaRPr lang="es-ES" sz="2000" dirty="0" smtClean="0"/>
          </a:p>
        </p:txBody>
      </p:sp>
      <p:sp>
        <p:nvSpPr>
          <p:cNvPr id="5" name="4 CuadroTexto"/>
          <p:cNvSpPr txBox="1"/>
          <p:nvPr/>
        </p:nvSpPr>
        <p:spPr>
          <a:xfrm>
            <a:off x="0" y="0"/>
            <a:ext cx="9144000" cy="920422"/>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La idea esencial de la ley del karma parece más madura que los premios y castigos divinos</a:t>
            </a:r>
          </a:p>
        </p:txBody>
      </p:sp>
      <p:sp>
        <p:nvSpPr>
          <p:cNvPr id="6" name="5 Rectángulo redondeado"/>
          <p:cNvSpPr/>
          <p:nvPr/>
        </p:nvSpPr>
        <p:spPr>
          <a:xfrm>
            <a:off x="251520" y="2895649"/>
            <a:ext cx="8640960" cy="3754536"/>
          </a:xfrm>
          <a:prstGeom prst="roundRect">
            <a:avLst>
              <a:gd name="adj" fmla="val 9049"/>
            </a:avLst>
          </a:prstGeom>
          <a:solidFill>
            <a:srgbClr val="0B4942"/>
          </a:solidFill>
          <a:ln w="19050">
            <a:solidFill>
              <a:schemeClr val="tx1"/>
            </a:solidFill>
          </a:ln>
        </p:spPr>
        <p:txBody>
          <a:bodyPr wrap="square" lIns="180000" tIns="36000" rIns="72000" bIns="36000">
            <a:spAutoFit/>
          </a:bodyPr>
          <a:lstStyle/>
          <a:p>
            <a:pPr indent="252000">
              <a:spcAft>
                <a:spcPts val="1200"/>
              </a:spcAft>
            </a:pPr>
            <a:r>
              <a:rPr lang="es-ES" sz="2000" dirty="0" smtClean="0">
                <a:cs typeface="Arial"/>
              </a:rPr>
              <a:t>«Cada buena acción ennoblece el alma, mientras que las malas acciones la degradan. Un hombre que persiste en la justicia hace grandes progresos hacia la perfección, mientras que si continúa en el vicio empuja a su alma a una corrupción cada vez más profunda. ¿Qué podría ser más justo que esto? Cada pensamiento, palabra y obra de un hombre son pesados en la escala de la justicia eterna. Nuestro destino no está configurado por los decretos arbitrarios de un Dios externo —una fuerza superior— sino de acuerdo a una ley orgánica forjada en nuestra naturaleza. Dios no nos juzgará en algún futuro día con truenos y relámpagos, sino que nos juzga aquí y ahora mediante la operación ordinaria de la ley moral».</a:t>
            </a:r>
          </a:p>
          <a:p>
            <a:pPr algn="r"/>
            <a:r>
              <a:rPr lang="es-ES" dirty="0" smtClean="0">
                <a:solidFill>
                  <a:schemeClr val="accent3">
                    <a:lumMod val="75000"/>
                  </a:schemeClr>
                </a:solidFill>
                <a:cs typeface="Arial"/>
              </a:rPr>
              <a:t>Y.O. Kim, </a:t>
            </a:r>
            <a:r>
              <a:rPr lang="es-ES" dirty="0" err="1" smtClean="0">
                <a:solidFill>
                  <a:schemeClr val="accent3">
                    <a:lumMod val="75000"/>
                  </a:schemeClr>
                </a:solidFill>
                <a:cs typeface="Arial"/>
              </a:rPr>
              <a:t>World</a:t>
            </a:r>
            <a:r>
              <a:rPr lang="es-ES" dirty="0" smtClean="0">
                <a:solidFill>
                  <a:schemeClr val="accent3">
                    <a:lumMod val="75000"/>
                  </a:schemeClr>
                </a:solidFill>
                <a:cs typeface="Arial"/>
              </a:rPr>
              <a:t> </a:t>
            </a:r>
            <a:r>
              <a:rPr lang="es-ES" dirty="0" err="1" smtClean="0">
                <a:solidFill>
                  <a:schemeClr val="accent3">
                    <a:lumMod val="75000"/>
                  </a:schemeClr>
                </a:solidFill>
                <a:cs typeface="Arial"/>
              </a:rPr>
              <a:t>Religions</a:t>
            </a:r>
            <a:r>
              <a:rPr lang="es-ES" dirty="0" smtClean="0">
                <a:solidFill>
                  <a:schemeClr val="accent3">
                    <a:lumMod val="75000"/>
                  </a:schemeClr>
                </a:solidFill>
                <a:cs typeface="Arial"/>
              </a:rPr>
              <a:t>, vol. 2, </a:t>
            </a:r>
            <a:r>
              <a:rPr lang="es-ES" dirty="0" err="1" smtClean="0">
                <a:solidFill>
                  <a:schemeClr val="accent3">
                    <a:lumMod val="75000"/>
                  </a:schemeClr>
                </a:solidFill>
                <a:cs typeface="Arial"/>
              </a:rPr>
              <a:t>Golden</a:t>
            </a:r>
            <a:r>
              <a:rPr lang="es-ES" dirty="0" smtClean="0">
                <a:solidFill>
                  <a:schemeClr val="accent3">
                    <a:lumMod val="75000"/>
                  </a:schemeClr>
                </a:solidFill>
                <a:cs typeface="Arial"/>
              </a:rPr>
              <a:t> </a:t>
            </a:r>
            <a:r>
              <a:rPr lang="es-ES" dirty="0" err="1" smtClean="0">
                <a:solidFill>
                  <a:schemeClr val="accent3">
                    <a:lumMod val="75000"/>
                  </a:schemeClr>
                </a:solidFill>
                <a:cs typeface="Arial"/>
              </a:rPr>
              <a:t>Gate</a:t>
            </a:r>
            <a:r>
              <a:rPr lang="es-ES" dirty="0" smtClean="0">
                <a:solidFill>
                  <a:schemeClr val="accent3">
                    <a:lumMod val="75000"/>
                  </a:schemeClr>
                </a:solidFill>
                <a:cs typeface="Arial"/>
              </a:rPr>
              <a:t>, New York, 1976, pp. 48.</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461665"/>
          </a:xfrm>
          <a:prstGeom prst="rect">
            <a:avLst/>
          </a:prstGeom>
          <a:solidFill>
            <a:schemeClr val="accent3">
              <a:lumMod val="50000"/>
            </a:schemeClr>
          </a:solidFill>
        </p:spPr>
        <p:txBody>
          <a:bodyPr wrap="square" rtlCol="0">
            <a:spAutoFit/>
          </a:bodyPr>
          <a:lstStyle/>
          <a:p>
            <a:pPr marL="252000" lvl="0" hangingPunct="0"/>
            <a:r>
              <a:rPr lang="es-ES" sz="2400" b="1" dirty="0" smtClean="0">
                <a:solidFill>
                  <a:srgbClr val="FFFF00"/>
                </a:solidFill>
              </a:rPr>
              <a:t>La famosa profecía de Nietzsche de la muerte de Dios</a:t>
            </a:r>
          </a:p>
        </p:txBody>
      </p:sp>
      <p:sp>
        <p:nvSpPr>
          <p:cNvPr id="3" name="2 Rectángulo"/>
          <p:cNvSpPr/>
          <p:nvPr/>
        </p:nvSpPr>
        <p:spPr>
          <a:xfrm>
            <a:off x="0" y="620688"/>
            <a:ext cx="9144000" cy="3477875"/>
          </a:xfrm>
          <a:prstGeom prst="rect">
            <a:avLst/>
          </a:prstGeom>
          <a:noFill/>
        </p:spPr>
        <p:txBody>
          <a:bodyPr wrap="square" lIns="144000" rIns="180000">
            <a:spAutoFit/>
          </a:bodyPr>
          <a:lstStyle/>
          <a:p>
            <a:pPr marL="252000" indent="252000"/>
            <a:r>
              <a:rPr lang="es-ES" sz="2000" dirty="0" smtClean="0"/>
              <a:t>En aquella época muchos intelectuales creyeron que por fin se iba a realizar la famosa profecía de Nietzsche de la muerte de Dios. La superstición religiosa iba finalmente a pasar a la historia. Pero, parece que es difícil matar a Dios. No da la impresión que las religiones estén desapareciendo, sino todo lo contrario. En las culturas no occidentales las tradiciones religiosas están resurgiendo y ganando cada vez más influencia popular y social. En cambio, lo que sí parece que ha pasado a la historia ha sido la ideología atea comunista, que se habían esforzado durante décadas en tratar de erradicar la religión. De hecho, los pueblos que estuvieron bajo la presión ideológica del sistema comunista, y los que aún tienen un sistema comunista, ya más moderado, han recuperado todos ellos sus antiguas tradiciones religiosas. </a:t>
            </a:r>
            <a:r>
              <a:rPr lang="es-ES" sz="2000" dirty="0" err="1" smtClean="0"/>
              <a:t>Küng</a:t>
            </a:r>
            <a:r>
              <a:rPr lang="es-ES" sz="2000" dirty="0" smtClean="0"/>
              <a:t> señala con acierto este hecho.</a:t>
            </a:r>
          </a:p>
        </p:txBody>
      </p:sp>
      <p:sp>
        <p:nvSpPr>
          <p:cNvPr id="5" name="4 Rectángulo redondeado"/>
          <p:cNvSpPr/>
          <p:nvPr/>
        </p:nvSpPr>
        <p:spPr>
          <a:xfrm>
            <a:off x="395536" y="4149080"/>
            <a:ext cx="8496944" cy="2539960"/>
          </a:xfrm>
          <a:prstGeom prst="roundRect">
            <a:avLst>
              <a:gd name="adj" fmla="val 10503"/>
            </a:avLst>
          </a:prstGeom>
          <a:solidFill>
            <a:srgbClr val="0B4942"/>
          </a:solidFill>
          <a:ln w="19050">
            <a:solidFill>
              <a:schemeClr val="accent1">
                <a:lumMod val="60000"/>
                <a:lumOff val="40000"/>
              </a:schemeClr>
            </a:solidFill>
          </a:ln>
        </p:spPr>
        <p:txBody>
          <a:bodyPr wrap="square" lIns="108000" tIns="0" rIns="72000" bIns="0">
            <a:spAutoFit/>
          </a:bodyPr>
          <a:lstStyle/>
          <a:p>
            <a:pPr indent="252000" fontAlgn="base" hangingPunct="0"/>
            <a:r>
              <a:rPr lang="es-ES" sz="2000" dirty="0" smtClean="0"/>
              <a:t>«Ni el humanismo ateo (a la </a:t>
            </a:r>
            <a:r>
              <a:rPr lang="es-ES" sz="2000" dirty="0" err="1" smtClean="0"/>
              <a:t>Feuerbach</a:t>
            </a:r>
            <a:r>
              <a:rPr lang="es-ES" sz="2000" dirty="0" smtClean="0"/>
              <a:t>), ni el socialismo ateo (a la Marx), ni la ciencia atea (a la Freud o Russell) han conseguido suplantar a la religión. Al contrario, en la medida en que las ideologías, las modernas creencias secularizadas, han ido perdiendo credibilidad, eran justamente las religiones, las viejas y nuevas creencias religiosas, las que iban cobrando nuevo impulso. Hoy se habla ya de una era post-ideológica, y apenas de una era post-religiosa.» </a:t>
            </a:r>
          </a:p>
          <a:p>
            <a:pPr algn="r">
              <a:spcAft>
                <a:spcPts val="600"/>
              </a:spcAft>
            </a:pPr>
            <a:r>
              <a:rPr lang="es-ES" sz="1600" dirty="0" smtClean="0">
                <a:solidFill>
                  <a:schemeClr val="accent3">
                    <a:lumMod val="75000"/>
                  </a:schemeClr>
                </a:solidFill>
              </a:rPr>
              <a:t>H. </a:t>
            </a:r>
            <a:r>
              <a:rPr lang="es-ES" sz="1600" dirty="0" err="1" smtClean="0">
                <a:solidFill>
                  <a:schemeClr val="accent3">
                    <a:lumMod val="75000"/>
                  </a:schemeClr>
                </a:solidFill>
              </a:rPr>
              <a:t>Küng</a:t>
            </a:r>
            <a:r>
              <a:rPr lang="es-ES" sz="1600" dirty="0" smtClean="0">
                <a:solidFill>
                  <a:schemeClr val="accent3">
                    <a:lumMod val="75000"/>
                  </a:schemeClr>
                </a:solidFill>
              </a:rPr>
              <a:t>, </a:t>
            </a:r>
            <a:r>
              <a:rPr lang="es-ES" sz="1600" i="1" dirty="0" smtClean="0">
                <a:solidFill>
                  <a:schemeClr val="accent3">
                    <a:lumMod val="75000"/>
                  </a:schemeClr>
                </a:solidFill>
              </a:rPr>
              <a:t>Proyecto de una ética mundial</a:t>
            </a:r>
            <a:r>
              <a:rPr lang="es-ES" sz="1600" dirty="0" smtClean="0">
                <a:solidFill>
                  <a:schemeClr val="accent3">
                    <a:lumMod val="75000"/>
                  </a:schemeClr>
                </a:solidFill>
              </a:rPr>
              <a:t>, </a:t>
            </a:r>
            <a:r>
              <a:rPr lang="es-ES" sz="1600" dirty="0" err="1" smtClean="0">
                <a:solidFill>
                  <a:schemeClr val="accent3">
                    <a:lumMod val="75000"/>
                  </a:schemeClr>
                </a:solidFill>
              </a:rPr>
              <a:t>Trotta</a:t>
            </a:r>
            <a:r>
              <a:rPr lang="es-ES" sz="1600" dirty="0" smtClean="0">
                <a:solidFill>
                  <a:schemeClr val="accent3">
                    <a:lumMod val="75000"/>
                  </a:schemeClr>
                </a:solidFill>
              </a:rPr>
              <a:t>, Madrid, 1991, pp. 66-67.</a:t>
            </a:r>
            <a:endParaRPr lang="es-ES" sz="1600" dirty="0" smtClean="0">
              <a:solidFill>
                <a:srgbClr val="FFC000"/>
              </a:solidFil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504" y="692696"/>
            <a:ext cx="9036496" cy="1105088"/>
          </a:xfrm>
          <a:prstGeom prst="rect">
            <a:avLst/>
          </a:prstGeom>
          <a:noFill/>
        </p:spPr>
        <p:txBody>
          <a:bodyPr wrap="square" lIns="288000" tIns="108000" rIns="144000" bIns="72000">
            <a:spAutoFit/>
          </a:bodyPr>
          <a:lstStyle/>
          <a:p>
            <a:pPr indent="252000">
              <a:spcAft>
                <a:spcPts val="1200"/>
              </a:spcAft>
            </a:pPr>
            <a:r>
              <a:rPr lang="es-ES" sz="2000" dirty="0" smtClean="0"/>
              <a:t>El problema principal es que la teoría del karma, al estar centrada exclusivamente en el individuo, ignora los males sociales e incluso puede llegar a justificar las injusticias y las diferencias de clase. Según Young </a:t>
            </a:r>
            <a:r>
              <a:rPr lang="es-ES" sz="2000" dirty="0" err="1" smtClean="0"/>
              <a:t>Oon</a:t>
            </a:r>
            <a:r>
              <a:rPr lang="es-ES" sz="2000" dirty="0" smtClean="0"/>
              <a:t> Kim:</a:t>
            </a:r>
          </a:p>
        </p:txBody>
      </p:sp>
      <p:sp>
        <p:nvSpPr>
          <p:cNvPr id="5" name="4 CuadroTexto"/>
          <p:cNvSpPr txBox="1"/>
          <p:nvPr/>
        </p:nvSpPr>
        <p:spPr>
          <a:xfrm>
            <a:off x="0" y="0"/>
            <a:ext cx="9144000" cy="551090"/>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Problemas de la teoría del karma y la reencarnación</a:t>
            </a:r>
          </a:p>
        </p:txBody>
      </p:sp>
      <p:sp>
        <p:nvSpPr>
          <p:cNvPr id="6" name="5 Rectángulo redondeado"/>
          <p:cNvSpPr/>
          <p:nvPr/>
        </p:nvSpPr>
        <p:spPr>
          <a:xfrm>
            <a:off x="251520" y="1827429"/>
            <a:ext cx="8640960" cy="4998631"/>
          </a:xfrm>
          <a:prstGeom prst="roundRect">
            <a:avLst>
              <a:gd name="adj" fmla="val 6996"/>
            </a:avLst>
          </a:prstGeom>
          <a:solidFill>
            <a:srgbClr val="0B4942"/>
          </a:solidFill>
          <a:ln w="19050">
            <a:solidFill>
              <a:schemeClr val="tx1"/>
            </a:solidFill>
          </a:ln>
        </p:spPr>
        <p:txBody>
          <a:bodyPr wrap="square" lIns="180000" tIns="36000" rIns="108000" bIns="36000">
            <a:spAutoFit/>
          </a:bodyPr>
          <a:lstStyle/>
          <a:p>
            <a:pPr indent="252000">
              <a:spcAft>
                <a:spcPts val="1200"/>
              </a:spcAft>
            </a:pPr>
            <a:r>
              <a:rPr lang="es-ES" sz="2000" dirty="0" smtClean="0">
                <a:cs typeface="Arial"/>
              </a:rPr>
              <a:t>«Cuatro quejas se han formulado en contra de la doctrina del karma. </a:t>
            </a:r>
            <a:r>
              <a:rPr lang="es-ES" sz="2000" dirty="0" smtClean="0">
                <a:solidFill>
                  <a:srgbClr val="FFFF00"/>
                </a:solidFill>
                <a:cs typeface="Arial"/>
              </a:rPr>
              <a:t>Primero</a:t>
            </a:r>
            <a:r>
              <a:rPr lang="es-ES" sz="2000" dirty="0" smtClean="0">
                <a:cs typeface="Arial"/>
              </a:rPr>
              <a:t>, al hacer que todo dependa de las virtudes o vicios individuales se ignora las causas sociales del pecado y el sufrimiento. (...) </a:t>
            </a:r>
            <a:r>
              <a:rPr lang="es-ES" sz="2000" dirty="0" smtClean="0">
                <a:solidFill>
                  <a:srgbClr val="FFFF00"/>
                </a:solidFill>
                <a:cs typeface="Arial"/>
              </a:rPr>
              <a:t>Segund</a:t>
            </a:r>
            <a:r>
              <a:rPr lang="es-ES" sz="2000" dirty="0" smtClean="0">
                <a:cs typeface="Arial"/>
              </a:rPr>
              <a:t>o, el karma tiende a reforzar el status quo en la sociedad y desanima las reformas sociales. ¿Para qué limpiar las aguas contaminadas de un río cuando las víctimas de las enfermedades están siendo justamente castigadas por sus pecados? </a:t>
            </a:r>
            <a:r>
              <a:rPr lang="es-ES" sz="2000" dirty="0" smtClean="0">
                <a:solidFill>
                  <a:srgbClr val="FFFF00"/>
                </a:solidFill>
                <a:cs typeface="Arial"/>
              </a:rPr>
              <a:t>Tercero</a:t>
            </a:r>
            <a:r>
              <a:rPr lang="es-ES" sz="2000" dirty="0" smtClean="0">
                <a:cs typeface="Arial"/>
              </a:rPr>
              <a:t>, la creencia en el karma promueve una filosofía fatalista de negación de la vida. Si un hombre debe ir a través de una multitud de nacimientos con el fin de alcanzar la felicidad eterna, entonces la existencia parecerá como una prisión. Consecuentemente, el hindú reza para escapar del mundo de la materia. </a:t>
            </a:r>
            <a:r>
              <a:rPr lang="es-ES" sz="2000" dirty="0" smtClean="0">
                <a:solidFill>
                  <a:srgbClr val="FFFF00"/>
                </a:solidFill>
                <a:cs typeface="Arial"/>
              </a:rPr>
              <a:t>Finalmente</a:t>
            </a:r>
            <a:r>
              <a:rPr lang="es-ES" sz="2000" dirty="0" smtClean="0">
                <a:cs typeface="Arial"/>
              </a:rPr>
              <a:t>, la doctrina del karma casi inevitablemente conduce al ascetismo. Los hombres repetidamente trataran de romper sus lazos con la rueda del destino a través de negar los impulsos biológicos básicos hacia la comida, sexo, hogar y seguridad». </a:t>
            </a:r>
          </a:p>
          <a:p>
            <a:pPr algn="r"/>
            <a:r>
              <a:rPr lang="es-ES" dirty="0" smtClean="0">
                <a:solidFill>
                  <a:schemeClr val="accent3">
                    <a:lumMod val="75000"/>
                  </a:schemeClr>
                </a:solidFill>
                <a:cs typeface="Arial"/>
              </a:rPr>
              <a:t>Y.O. Kim, </a:t>
            </a:r>
            <a:r>
              <a:rPr lang="es-ES" dirty="0" err="1" smtClean="0">
                <a:solidFill>
                  <a:schemeClr val="accent3">
                    <a:lumMod val="75000"/>
                  </a:schemeClr>
                </a:solidFill>
                <a:cs typeface="Arial"/>
              </a:rPr>
              <a:t>World</a:t>
            </a:r>
            <a:r>
              <a:rPr lang="es-ES" dirty="0" smtClean="0">
                <a:solidFill>
                  <a:schemeClr val="accent3">
                    <a:lumMod val="75000"/>
                  </a:schemeClr>
                </a:solidFill>
                <a:cs typeface="Arial"/>
              </a:rPr>
              <a:t> </a:t>
            </a:r>
            <a:r>
              <a:rPr lang="es-ES" dirty="0" err="1" smtClean="0">
                <a:solidFill>
                  <a:schemeClr val="accent3">
                    <a:lumMod val="75000"/>
                  </a:schemeClr>
                </a:solidFill>
                <a:cs typeface="Arial"/>
              </a:rPr>
              <a:t>Religions</a:t>
            </a:r>
            <a:r>
              <a:rPr lang="es-ES" dirty="0" smtClean="0">
                <a:solidFill>
                  <a:schemeClr val="accent3">
                    <a:lumMod val="75000"/>
                  </a:schemeClr>
                </a:solidFill>
                <a:cs typeface="Arial"/>
              </a:rPr>
              <a:t>, vol. 2, </a:t>
            </a:r>
            <a:r>
              <a:rPr lang="es-ES" dirty="0" err="1" smtClean="0">
                <a:solidFill>
                  <a:schemeClr val="accent3">
                    <a:lumMod val="75000"/>
                  </a:schemeClr>
                </a:solidFill>
                <a:cs typeface="Arial"/>
              </a:rPr>
              <a:t>Golden</a:t>
            </a:r>
            <a:r>
              <a:rPr lang="es-ES" dirty="0" smtClean="0">
                <a:solidFill>
                  <a:schemeClr val="accent3">
                    <a:lumMod val="75000"/>
                  </a:schemeClr>
                </a:solidFill>
                <a:cs typeface="Arial"/>
              </a:rPr>
              <a:t> </a:t>
            </a:r>
            <a:r>
              <a:rPr lang="es-ES" dirty="0" err="1" smtClean="0">
                <a:solidFill>
                  <a:schemeClr val="accent3">
                    <a:lumMod val="75000"/>
                  </a:schemeClr>
                </a:solidFill>
                <a:cs typeface="Arial"/>
              </a:rPr>
              <a:t>Gate</a:t>
            </a:r>
            <a:r>
              <a:rPr lang="es-ES" dirty="0" smtClean="0">
                <a:solidFill>
                  <a:schemeClr val="accent3">
                    <a:lumMod val="75000"/>
                  </a:schemeClr>
                </a:solidFill>
                <a:cs typeface="Arial"/>
              </a:rPr>
              <a:t>, New York, 1976, pp. 49.</a:t>
            </a:r>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920422"/>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El karma acumulado de los antepasados lo heredan los descendientes</a:t>
            </a:r>
          </a:p>
        </p:txBody>
      </p:sp>
      <p:sp>
        <p:nvSpPr>
          <p:cNvPr id="5" name="4 Rectángulo"/>
          <p:cNvSpPr/>
          <p:nvPr/>
        </p:nvSpPr>
        <p:spPr>
          <a:xfrm>
            <a:off x="107504" y="1124744"/>
            <a:ext cx="8856984" cy="2028417"/>
          </a:xfrm>
          <a:prstGeom prst="rect">
            <a:avLst/>
          </a:prstGeom>
          <a:noFill/>
        </p:spPr>
        <p:txBody>
          <a:bodyPr wrap="square" lIns="288000" tIns="108000" rIns="144000" bIns="72000">
            <a:spAutoFit/>
          </a:bodyPr>
          <a:lstStyle/>
          <a:p>
            <a:pPr indent="252000">
              <a:spcAft>
                <a:spcPts val="600"/>
              </a:spcAft>
            </a:pPr>
            <a:r>
              <a:rPr lang="es-ES_tradnl" sz="2000" dirty="0" smtClean="0"/>
              <a:t>Más simple parece la visión alternativa judía y china de que los descendientes reciben las bendiciones o cargan con las culpas de las obras buenas o malas de sus antepasados, que en realidad —si se deja a un lado la metáfora del castigo divino— se podría reinterpretar de acuerdo con la ley del karma diciendo que el karma acumulado de los antepasados lo heredan sus descendientes, sin tener que recurrir a la teoría de la trasmigración de las almas.</a:t>
            </a:r>
            <a:endParaRPr lang="es-ES" sz="2000" dirty="0" smtClean="0"/>
          </a:p>
        </p:txBody>
      </p:sp>
      <p:sp>
        <p:nvSpPr>
          <p:cNvPr id="6" name="5 Rectángulo"/>
          <p:cNvSpPr/>
          <p:nvPr/>
        </p:nvSpPr>
        <p:spPr>
          <a:xfrm>
            <a:off x="0" y="3113183"/>
            <a:ext cx="9144000" cy="3744817"/>
          </a:xfrm>
          <a:prstGeom prst="rect">
            <a:avLst/>
          </a:prstGeom>
          <a:solidFill>
            <a:srgbClr val="002060"/>
          </a:solidFill>
        </p:spPr>
        <p:txBody>
          <a:bodyPr wrap="square" lIns="360000" tIns="216000" rIns="288000" bIns="216000">
            <a:spAutoFit/>
          </a:bodyPr>
          <a:lstStyle/>
          <a:p>
            <a:pPr indent="252000" fontAlgn="base" hangingPunct="0">
              <a:spcAft>
                <a:spcPts val="1800"/>
              </a:spcAft>
            </a:pPr>
            <a:r>
              <a:rPr lang="es-ES" sz="2000" dirty="0" smtClean="0"/>
              <a:t>Sin embargo, a algunos les parecerá una injusticia que los descendientes sufran las malas consecuencias de acciones que ellos mismos no han cometido. No obstante, hoy día se puede ver que el abuso del consumo de alcohol de unos progenitores puede causar enfermedades hereditarias en sus descendientes, o simplemente el divorcio o violencia familiar dentro del hogar pueden causar graves problemas a unos hijos que no tienen ninguna culpa. </a:t>
            </a:r>
          </a:p>
          <a:p>
            <a:pPr indent="252000" fontAlgn="base" hangingPunct="0">
              <a:spcAft>
                <a:spcPts val="600"/>
              </a:spcAft>
            </a:pPr>
            <a:r>
              <a:rPr lang="es-ES" sz="2000" dirty="0" smtClean="0"/>
              <a:t>Aun así ninguna de estas explicaciones puede generalizarse para todos los casos, pues también es razonable la explicación de que las enfermedades, accidentes y desgracias ocurren por azar o por concatenaciones fortuitas de causas mecánicas, con lo cual no hay que echarle la culpa a nadie. </a:t>
            </a:r>
          </a:p>
        </p:txBody>
      </p:sp>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551090"/>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¿Hay que resistirse al mal y luchar contra las injusticias?</a:t>
            </a:r>
          </a:p>
        </p:txBody>
      </p:sp>
      <p:sp>
        <p:nvSpPr>
          <p:cNvPr id="5" name="4 Rectángulo"/>
          <p:cNvSpPr/>
          <p:nvPr/>
        </p:nvSpPr>
        <p:spPr>
          <a:xfrm>
            <a:off x="0" y="548680"/>
            <a:ext cx="8856984" cy="3952021"/>
          </a:xfrm>
          <a:prstGeom prst="rect">
            <a:avLst/>
          </a:prstGeom>
          <a:noFill/>
        </p:spPr>
        <p:txBody>
          <a:bodyPr wrap="square" lIns="288000" tIns="108000" rIns="144000" bIns="72000">
            <a:spAutoFit/>
          </a:bodyPr>
          <a:lstStyle/>
          <a:p>
            <a:pPr indent="252000">
              <a:spcAft>
                <a:spcPts val="600"/>
              </a:spcAft>
            </a:pPr>
            <a:r>
              <a:rPr lang="es-ES" sz="2000" dirty="0" smtClean="0"/>
              <a:t>Cuando un dictador lleva su país a la guerra o masacra a una minoría causando la muerte a numerosas víctimas inocentes, sería absurdo decir en este caso que esas personas están sufriendo las consecuencias de sus acciones malas en vidas pasadas o pagando por los pecados de sus antepasados, pues cosas semejantes no deberían suceder ni se pueden justificar por ninguna razón. </a:t>
            </a:r>
          </a:p>
          <a:p>
            <a:pPr indent="252000">
              <a:spcAft>
                <a:spcPts val="600"/>
              </a:spcAft>
            </a:pPr>
            <a:r>
              <a:rPr lang="es-ES" sz="2000" dirty="0" smtClean="0"/>
              <a:t>En este sentido, es muy útil y beneficiosa la visión de que hay que resistir el mal o luchar contra los poderes malos con el fin de establecer un reino de justicia y paz en el que no se permitan las injusticias, que es la visión que tenían los profetas judíos —heredada de Zoroastro— y que fue asumida más tarde también por el cristianismo y el islam. Esta idea tampoco es muy diferente de la visión de Confucio y Lao </a:t>
            </a:r>
            <a:r>
              <a:rPr lang="es-ES" sz="2000" dirty="0" err="1" smtClean="0"/>
              <a:t>tse</a:t>
            </a:r>
            <a:r>
              <a:rPr lang="es-ES" sz="2000" dirty="0" smtClean="0"/>
              <a:t> cuando criticaban a los crueles emperadores chinos de su época e intentaban establecer el ideal de un buen gobierno.</a:t>
            </a:r>
          </a:p>
        </p:txBody>
      </p:sp>
      <p:sp>
        <p:nvSpPr>
          <p:cNvPr id="6" name="5 Rectángulo"/>
          <p:cNvSpPr/>
          <p:nvPr/>
        </p:nvSpPr>
        <p:spPr>
          <a:xfrm>
            <a:off x="0" y="4485455"/>
            <a:ext cx="9144000" cy="2372545"/>
          </a:xfrm>
          <a:prstGeom prst="rect">
            <a:avLst/>
          </a:prstGeom>
          <a:solidFill>
            <a:srgbClr val="002060"/>
          </a:solidFill>
        </p:spPr>
        <p:txBody>
          <a:bodyPr wrap="square" lIns="360000" tIns="108000" rIns="252000" bIns="108000">
            <a:spAutoFit/>
          </a:bodyPr>
          <a:lstStyle/>
          <a:p>
            <a:pPr indent="252000" fontAlgn="base" hangingPunct="0">
              <a:spcAft>
                <a:spcPts val="1800"/>
              </a:spcAft>
            </a:pPr>
            <a:r>
              <a:rPr lang="es-ES_tradnl" sz="2000" dirty="0" smtClean="0"/>
              <a:t>Hay una diferencia significativa entre las visiones proféticas semitas y las chinas. Las primeras son más agresivas frente al mal llegando a justificar incluso el uso de la fuerza. Además, debido a sus creencias sobre una legislación divina los judíos siempre han tendido a sacralizar la ley y pensar que el único método de establecer un mundo justo y en paz es mediante la instauración de una legislación justa que castigue a quienes la violen. Esta tradición, debidamente secularizada, es la que impera actualmente en la cultura democrática occidental.</a:t>
            </a:r>
            <a:endParaRPr lang="es-ES" sz="2000" dirty="0" smtClean="0"/>
          </a:p>
        </p:txBody>
      </p:sp>
    </p:spTree>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551090"/>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¿El miedo al castigo o la educación moral?</a:t>
            </a:r>
          </a:p>
        </p:txBody>
      </p:sp>
      <p:sp>
        <p:nvSpPr>
          <p:cNvPr id="5" name="4 Rectángulo"/>
          <p:cNvSpPr/>
          <p:nvPr/>
        </p:nvSpPr>
        <p:spPr>
          <a:xfrm>
            <a:off x="0" y="548680"/>
            <a:ext cx="8856984" cy="1720641"/>
          </a:xfrm>
          <a:prstGeom prst="rect">
            <a:avLst/>
          </a:prstGeom>
          <a:noFill/>
        </p:spPr>
        <p:txBody>
          <a:bodyPr wrap="square" lIns="288000" tIns="108000" rIns="144000" bIns="72000">
            <a:spAutoFit/>
          </a:bodyPr>
          <a:lstStyle/>
          <a:p>
            <a:pPr indent="252000">
              <a:spcAft>
                <a:spcPts val="600"/>
              </a:spcAft>
            </a:pPr>
            <a:r>
              <a:rPr lang="es-ES" sz="2000" dirty="0" smtClean="0"/>
              <a:t>En cambio, los sabios chinos no creían que la ley y miedo al castigo podían cambiar el corazón de las personas e inducirlas a actuar bien. Por esta razón, pensaban que el método más eficaz para establecer un mundo justo y en paz era la educación moral de la gente y en especial la de los gobernantes, como explica muy bien Dawson: </a:t>
            </a:r>
          </a:p>
        </p:txBody>
      </p:sp>
      <p:sp>
        <p:nvSpPr>
          <p:cNvPr id="7" name="6 Rectángulo"/>
          <p:cNvSpPr/>
          <p:nvPr/>
        </p:nvSpPr>
        <p:spPr>
          <a:xfrm>
            <a:off x="0" y="2273437"/>
            <a:ext cx="9144000" cy="4584563"/>
          </a:xfrm>
          <a:prstGeom prst="rect">
            <a:avLst/>
          </a:prstGeom>
          <a:solidFill>
            <a:srgbClr val="0B4942"/>
          </a:solidFill>
          <a:ln w="19050">
            <a:solidFill>
              <a:schemeClr val="tx1"/>
            </a:solidFill>
          </a:ln>
        </p:spPr>
        <p:txBody>
          <a:bodyPr wrap="square" lIns="360000" tIns="108000" rIns="144000" bIns="108000">
            <a:spAutoFit/>
          </a:bodyPr>
          <a:lstStyle/>
          <a:p>
            <a:pPr indent="252000">
              <a:spcAft>
                <a:spcPts val="600"/>
              </a:spcAft>
            </a:pPr>
            <a:r>
              <a:rPr lang="es-ES" sz="2000" dirty="0" smtClean="0">
                <a:latin typeface="Arial"/>
                <a:cs typeface="Arial"/>
              </a:rPr>
              <a:t>«</a:t>
            </a:r>
            <a:r>
              <a:rPr lang="es-ES" sz="2000" dirty="0" smtClean="0">
                <a:cs typeface="Arial"/>
              </a:rPr>
              <a:t>Puesto que la más importante tarea de gobernar era transformar al pueblo a través de la educación, y puesto que ello implicaba el estudio e imitación de modelos, es obvio que de ahí se desprendió la idea que Confucio tenía de la persona en el poder político, no como un hombre que pudiera manejarse con destreza frente a los problemas administrativos, sino como un hombre que sirviera como ejemplo ante el pueblo debido a sus cualidades morales. (...)</a:t>
            </a:r>
          </a:p>
          <a:p>
            <a:pPr indent="252000">
              <a:spcAft>
                <a:spcPts val="600"/>
              </a:spcAft>
            </a:pPr>
            <a:r>
              <a:rPr lang="es-ES" sz="2000" dirty="0" smtClean="0">
                <a:cs typeface="Arial"/>
              </a:rPr>
              <a:t>Sentían que si todos observaban el código moral, no habría necesidad de invocar los procesos de la ley. La creencia confuciana en la emulación de los modelos virtuosos entró en conflicto directo con los legalistas, quienes creían que era necesario controlar a la gente a través del temor al castigo. (...) ...la ley solamente controla a través del temor al castigo y no juega parte alguna en la formación del carácter. No educa ni rectifica ni hace contribución alguna a la meta confuciana de transformar al pueblo, como lo hace la emulación de modelos virtuosos.</a:t>
            </a:r>
            <a:r>
              <a:rPr lang="es-ES" sz="2000" dirty="0" smtClean="0">
                <a:latin typeface="Arial"/>
                <a:cs typeface="Arial"/>
              </a:rPr>
              <a:t>»</a:t>
            </a:r>
            <a:endParaRPr lang="es-ES" sz="2000" dirty="0" smtClean="0">
              <a:cs typeface="Arial"/>
            </a:endParaRPr>
          </a:p>
          <a:p>
            <a:pPr algn="r"/>
            <a:r>
              <a:rPr lang="es-ES" sz="1600" dirty="0" smtClean="0">
                <a:solidFill>
                  <a:schemeClr val="accent3">
                    <a:lumMod val="75000"/>
                  </a:schemeClr>
                </a:solidFill>
              </a:rPr>
              <a:t>Raymond Dawson,</a:t>
            </a:r>
            <a:r>
              <a:rPr lang="es-ES" sz="1600" i="1" dirty="0" smtClean="0">
                <a:solidFill>
                  <a:schemeClr val="accent3">
                    <a:lumMod val="75000"/>
                  </a:schemeClr>
                </a:solidFill>
              </a:rPr>
              <a:t> Confucio</a:t>
            </a:r>
            <a:r>
              <a:rPr lang="es-ES" sz="1600" dirty="0" smtClean="0">
                <a:solidFill>
                  <a:schemeClr val="accent3">
                    <a:lumMod val="75000"/>
                  </a:schemeClr>
                </a:solidFill>
              </a:rPr>
              <a:t>, Fondo de Cultura Económica, México, 1986, pp. 87, 109, 110.</a:t>
            </a:r>
            <a:endParaRPr lang="es-ES" sz="1600" dirty="0" smtClean="0">
              <a:solidFill>
                <a:schemeClr val="accent3">
                  <a:lumMod val="75000"/>
                </a:schemeClr>
              </a:solidFil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920422"/>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Necesidad de una educación moral que produzca una conversión del corazón en las personas</a:t>
            </a:r>
          </a:p>
        </p:txBody>
      </p:sp>
      <p:sp>
        <p:nvSpPr>
          <p:cNvPr id="5" name="4 Rectángulo"/>
          <p:cNvSpPr/>
          <p:nvPr/>
        </p:nvSpPr>
        <p:spPr>
          <a:xfrm>
            <a:off x="107504" y="980728"/>
            <a:ext cx="9036496" cy="2643970"/>
          </a:xfrm>
          <a:prstGeom prst="rect">
            <a:avLst/>
          </a:prstGeom>
          <a:noFill/>
        </p:spPr>
        <p:txBody>
          <a:bodyPr wrap="square" lIns="288000" tIns="108000" rIns="144000" bIns="72000">
            <a:spAutoFit/>
          </a:bodyPr>
          <a:lstStyle/>
          <a:p>
            <a:pPr indent="252000">
              <a:spcAft>
                <a:spcPts val="600"/>
              </a:spcAft>
            </a:pPr>
            <a:r>
              <a:rPr lang="es-ES_tradnl" sz="2000" dirty="0" smtClean="0"/>
              <a:t>Es evidente que en muchas ocasiones es necesario hacer uso de la fuerza para resistirse al mal y que las leyes también son necesarias sobre todo para impedir que haya personas que hagan daño a los demás por motivos egoístas y así proteger a las víctimas inocentes. Pero es igualmente obvio que la aplicación de la ley y el miedo al castigo no hace que las personas dejen de ser egoísta y actúen bien. Por esta razón, si aparte de unas leyes justas no hay una educación moral que haga que las personas se convenzan por sí mismas de que es mejor actuar bien es muy difícil que se pueda conseguir un mundo justo y en paz duradero. </a:t>
            </a:r>
            <a:endParaRPr lang="es-ES" sz="2000" dirty="0" smtClean="0"/>
          </a:p>
        </p:txBody>
      </p:sp>
      <p:sp>
        <p:nvSpPr>
          <p:cNvPr id="7" name="6 Rectángulo"/>
          <p:cNvSpPr/>
          <p:nvPr/>
        </p:nvSpPr>
        <p:spPr>
          <a:xfrm>
            <a:off x="0" y="3696383"/>
            <a:ext cx="9144000" cy="3161617"/>
          </a:xfrm>
          <a:prstGeom prst="rect">
            <a:avLst/>
          </a:prstGeom>
          <a:solidFill>
            <a:schemeClr val="tx2">
              <a:lumMod val="10000"/>
            </a:schemeClr>
          </a:solidFill>
        </p:spPr>
        <p:txBody>
          <a:bodyPr wrap="square" lIns="360000" tIns="72000" rIns="144000" bIns="72000">
            <a:spAutoFit/>
          </a:bodyPr>
          <a:lstStyle/>
          <a:p>
            <a:pPr indent="252000"/>
            <a:r>
              <a:rPr lang="es-ES" sz="2000" dirty="0" smtClean="0">
                <a:cs typeface="Arial"/>
              </a:rPr>
              <a:t>Esta era una opinión compartida por Jesús, Buda, Confucio, Sócrates, Mahoma y otros fundadores de religiones, y es una enseñanza esencial y común a todas las tradiciones religiosas, como sostiene </a:t>
            </a:r>
            <a:r>
              <a:rPr lang="es-ES" sz="2000" dirty="0" err="1" smtClean="0">
                <a:cs typeface="Arial"/>
              </a:rPr>
              <a:t>Küng</a:t>
            </a:r>
            <a:r>
              <a:rPr lang="es-ES" sz="2000" dirty="0" smtClean="0">
                <a:cs typeface="Arial"/>
              </a:rPr>
              <a:t> —en la declaración de una ética mundial redactada por él y aprobada por el Consejo del Parlamento de Religiones del Mundo celebrado en Chicago en 1993—, </a:t>
            </a:r>
            <a:r>
              <a:rPr lang="es-ES" sz="2000" dirty="0" smtClean="0">
                <a:solidFill>
                  <a:schemeClr val="accent4">
                    <a:lumMod val="60000"/>
                    <a:lumOff val="40000"/>
                  </a:schemeClr>
                </a:solidFill>
                <a:cs typeface="Arial"/>
              </a:rPr>
              <a:t>«nuestra Tierra no puede cambiar a menos que antes cambie la mentalidad del individuo. Abogamos por un cambio de conciencia individual y colectivo, por un despertar de nuestras fuerzas espirituales mediante la reflexión, la meditación, la oración y el pensamiento positivo, por la conversión del corazón.»</a:t>
            </a:r>
          </a:p>
          <a:p>
            <a:pPr algn="r"/>
            <a:r>
              <a:rPr lang="es-ES" sz="1600" dirty="0" err="1" smtClean="0">
                <a:solidFill>
                  <a:schemeClr val="accent3">
                    <a:lumMod val="75000"/>
                  </a:schemeClr>
                </a:solidFill>
                <a:cs typeface="Arial"/>
              </a:rPr>
              <a:t>Küng</a:t>
            </a:r>
            <a:r>
              <a:rPr lang="es-ES" sz="1600" dirty="0" smtClean="0">
                <a:solidFill>
                  <a:schemeClr val="accent3">
                    <a:lumMod val="75000"/>
                  </a:schemeClr>
                </a:solidFill>
                <a:cs typeface="Arial"/>
              </a:rPr>
              <a:t>, H., </a:t>
            </a:r>
            <a:r>
              <a:rPr lang="es-ES" sz="1600" i="1" dirty="0" smtClean="0">
                <a:solidFill>
                  <a:schemeClr val="accent3">
                    <a:lumMod val="75000"/>
                  </a:schemeClr>
                </a:solidFill>
                <a:cs typeface="Arial"/>
              </a:rPr>
              <a:t>Hacia una ética mundial</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Trotta</a:t>
            </a:r>
            <a:r>
              <a:rPr lang="es-ES" sz="1600" dirty="0" smtClean="0">
                <a:solidFill>
                  <a:schemeClr val="accent3">
                    <a:lumMod val="75000"/>
                  </a:schemeClr>
                </a:solidFill>
                <a:cs typeface="Arial"/>
              </a:rPr>
              <a:t>, Madrid, 1994, p. 37.</a:t>
            </a:r>
          </a:p>
        </p:txBody>
      </p:sp>
    </p:spTree>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920422"/>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¿Cómo </a:t>
            </a:r>
            <a:r>
              <a:rPr lang="es-ES" sz="2400" b="1" dirty="0" err="1" smtClean="0">
                <a:solidFill>
                  <a:srgbClr val="FFFF00"/>
                </a:solidFill>
              </a:rPr>
              <a:t>revindicar</a:t>
            </a:r>
            <a:r>
              <a:rPr lang="es-ES" sz="2400" b="1" dirty="0" smtClean="0">
                <a:solidFill>
                  <a:srgbClr val="FFFF00"/>
                </a:solidFill>
              </a:rPr>
              <a:t> a las víctimas del pasado y cómo se podrían redimir sus verdugos?</a:t>
            </a:r>
          </a:p>
        </p:txBody>
      </p:sp>
      <p:sp>
        <p:nvSpPr>
          <p:cNvPr id="5" name="4 Rectángulo"/>
          <p:cNvSpPr/>
          <p:nvPr/>
        </p:nvSpPr>
        <p:spPr>
          <a:xfrm>
            <a:off x="107504" y="908720"/>
            <a:ext cx="9036496" cy="1843751"/>
          </a:xfrm>
          <a:prstGeom prst="rect">
            <a:avLst/>
          </a:prstGeom>
          <a:noFill/>
        </p:spPr>
        <p:txBody>
          <a:bodyPr wrap="square" lIns="288000" tIns="108000" rIns="144000" bIns="72000">
            <a:spAutoFit/>
          </a:bodyPr>
          <a:lstStyle/>
          <a:p>
            <a:pPr indent="252000">
              <a:spcAft>
                <a:spcPts val="600"/>
              </a:spcAft>
            </a:pPr>
            <a:r>
              <a:rPr lang="es-ES" dirty="0" smtClean="0"/>
              <a:t>Aunque algún día se establezca un mundo en paz regido por leyes justas y en el que la mayoría de la gente alcance una madurez moral, evitándose así que se produzcan nuevas guerras y masacres de inocentes, siempre quedará el problema de cómo </a:t>
            </a:r>
            <a:r>
              <a:rPr lang="es-ES" dirty="0" err="1" smtClean="0"/>
              <a:t>revindicar</a:t>
            </a:r>
            <a:r>
              <a:rPr lang="es-ES" dirty="0" smtClean="0"/>
              <a:t> a las víctimas del pasado y de cómo se podrían redimir sus verdugos. La solución que cristianos, judíos y musulmanes ofrecen a este problema es que el alma cuando muere es recompensada o castigada por sus obras en la tierra con el cielo o el infierno. </a:t>
            </a:r>
          </a:p>
        </p:txBody>
      </p:sp>
      <p:sp>
        <p:nvSpPr>
          <p:cNvPr id="7" name="6 Rectángulo"/>
          <p:cNvSpPr/>
          <p:nvPr/>
        </p:nvSpPr>
        <p:spPr>
          <a:xfrm>
            <a:off x="0" y="2780928"/>
            <a:ext cx="9144000" cy="4248472"/>
          </a:xfrm>
          <a:prstGeom prst="rect">
            <a:avLst/>
          </a:prstGeom>
          <a:solidFill>
            <a:schemeClr val="tx2">
              <a:lumMod val="10000"/>
            </a:schemeClr>
          </a:solidFill>
        </p:spPr>
        <p:txBody>
          <a:bodyPr wrap="square" lIns="360000" tIns="72000" rIns="144000" bIns="72000">
            <a:spAutoFit/>
          </a:bodyPr>
          <a:lstStyle/>
          <a:p>
            <a:pPr indent="252000">
              <a:spcAft>
                <a:spcPts val="1200"/>
              </a:spcAft>
            </a:pPr>
            <a:r>
              <a:rPr lang="es-ES" dirty="0" smtClean="0">
                <a:cs typeface="Arial"/>
              </a:rPr>
              <a:t>Los cristianos también hablan de la posibilidad de que las personas puedan redimir sus pecados en el purgatorio antes de alcanzar el cielo. Esta teoría intenta solucionar el mismo problema que trata de resolver la teoría de la reencarnación, como sugiere </a:t>
            </a:r>
            <a:r>
              <a:rPr lang="es-ES" dirty="0" err="1" smtClean="0">
                <a:cs typeface="Arial"/>
              </a:rPr>
              <a:t>Küng</a:t>
            </a:r>
            <a:r>
              <a:rPr lang="es-ES" dirty="0" smtClean="0">
                <a:cs typeface="Arial"/>
              </a:rPr>
              <a:t> al afirmar que </a:t>
            </a:r>
            <a:r>
              <a:rPr lang="es-ES" dirty="0" smtClean="0">
                <a:solidFill>
                  <a:schemeClr val="accent4">
                    <a:lumMod val="60000"/>
                    <a:lumOff val="40000"/>
                  </a:schemeClr>
                </a:solidFill>
                <a:cs typeface="Arial"/>
              </a:rPr>
              <a:t>«un verdadero orden moral del mundo presupone también necesariamente la concepción de una vida después de esta vida. Porque, como también se nos ha dicho, ¿cómo podría haber una compensación expiatoria de las acciones (baste pensar en los asesinos y en sus víctimas), esperada con razón por tantos hombres, y un desarrollo de la necesaria perfección ética en la vida de un hombre, si no se le da la oportunidad en otra vida? La reencarnación parece, pues, necesaria para la adecuada recompensa de todas las obras, buenas y malas, y para la purificación moral del hombre. (...) </a:t>
            </a:r>
          </a:p>
          <a:p>
            <a:pPr indent="252000">
              <a:spcAft>
                <a:spcPts val="600"/>
              </a:spcAft>
            </a:pPr>
            <a:r>
              <a:rPr lang="es-ES" dirty="0" smtClean="0">
                <a:solidFill>
                  <a:schemeClr val="accent4">
                    <a:lumMod val="60000"/>
                    <a:lumOff val="40000"/>
                  </a:schemeClr>
                </a:solidFill>
                <a:cs typeface="Arial"/>
              </a:rPr>
              <a:t>Y, entre paréntesis, ¿no está determinada la doctrina cristiana del purgatorio por una creencia similar en una segunda vida, a la que luego sigue en cierto modo una tercera («vida eterna»)</a:t>
            </a:r>
            <a:r>
              <a:rPr lang="es-ES_tradnl" dirty="0" smtClean="0">
                <a:solidFill>
                  <a:schemeClr val="accent4">
                    <a:lumMod val="60000"/>
                    <a:lumOff val="40000"/>
                  </a:schemeClr>
                </a:solidFill>
              </a:rPr>
              <a:t> , aunque estas vidas tienen lugar en regiones </a:t>
            </a:r>
            <a:r>
              <a:rPr lang="es-ES_tradnl" dirty="0" err="1" smtClean="0">
                <a:solidFill>
                  <a:schemeClr val="accent4">
                    <a:lumMod val="60000"/>
                    <a:lumOff val="40000"/>
                  </a:schemeClr>
                </a:solidFill>
              </a:rPr>
              <a:t>supraterrenas</a:t>
            </a:r>
            <a:r>
              <a:rPr lang="es-ES_tradnl" dirty="0" smtClean="0">
                <a:solidFill>
                  <a:schemeClr val="accent4">
                    <a:lumMod val="60000"/>
                    <a:lumOff val="40000"/>
                  </a:schemeClr>
                </a:solidFill>
              </a:rPr>
              <a:t>?</a:t>
            </a:r>
            <a:r>
              <a:rPr lang="es-ES" dirty="0" smtClean="0">
                <a:solidFill>
                  <a:schemeClr val="accent4">
                    <a:lumMod val="60000"/>
                    <a:lumOff val="40000"/>
                  </a:schemeClr>
                </a:solidFill>
                <a:cs typeface="Arial"/>
              </a:rPr>
              <a:t>» </a:t>
            </a:r>
          </a:p>
          <a:p>
            <a:pPr algn="r"/>
            <a:r>
              <a:rPr lang="es-ES" sz="1600" dirty="0" smtClean="0">
                <a:solidFill>
                  <a:schemeClr val="accent3">
                    <a:lumMod val="75000"/>
                  </a:schemeClr>
                </a:solidFill>
                <a:cs typeface="Arial"/>
              </a:rPr>
              <a:t>Hans </a:t>
            </a:r>
            <a:r>
              <a:rPr lang="es-ES" sz="1600" dirty="0" err="1" smtClean="0">
                <a:solidFill>
                  <a:schemeClr val="accent3">
                    <a:lumMod val="75000"/>
                  </a:schemeClr>
                </a:solidFill>
                <a:cs typeface="Arial"/>
              </a:rPr>
              <a:t>Küng</a:t>
            </a:r>
            <a:r>
              <a:rPr lang="es-ES" sz="1600" dirty="0" smtClean="0">
                <a:solidFill>
                  <a:schemeClr val="accent3">
                    <a:lumMod val="75000"/>
                  </a:schemeClr>
                </a:solidFill>
                <a:cs typeface="Arial"/>
              </a:rPr>
              <a:t>, El cristianismo y las grandes religiones, Libros Europa, Madrid, 1987, p. 285.</a:t>
            </a:r>
          </a:p>
        </p:txBody>
      </p:sp>
    </p:spTree>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551090"/>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La resurrección de retorno: una teoría alternativa conciliadora</a:t>
            </a:r>
          </a:p>
        </p:txBody>
      </p:sp>
      <p:sp>
        <p:nvSpPr>
          <p:cNvPr id="5" name="4 Rectángulo"/>
          <p:cNvSpPr/>
          <p:nvPr/>
        </p:nvSpPr>
        <p:spPr>
          <a:xfrm>
            <a:off x="395536" y="764704"/>
            <a:ext cx="8568952" cy="5506292"/>
          </a:xfrm>
          <a:prstGeom prst="rect">
            <a:avLst/>
          </a:prstGeom>
          <a:noFill/>
        </p:spPr>
        <p:txBody>
          <a:bodyPr wrap="square" lIns="288000" tIns="108000" rIns="144000" bIns="72000">
            <a:spAutoFit/>
          </a:bodyPr>
          <a:lstStyle/>
          <a:p>
            <a:pPr indent="252000">
              <a:spcAft>
                <a:spcPts val="1200"/>
              </a:spcAft>
            </a:pPr>
            <a:r>
              <a:rPr lang="es-ES" sz="2200" dirty="0" smtClean="0"/>
              <a:t>Una alternativa conciliadora es la resurrección de retorno, que se explica en el </a:t>
            </a:r>
            <a:r>
              <a:rPr lang="es-ES" sz="2200" i="1" dirty="0" smtClean="0"/>
              <a:t>Principio Divino</a:t>
            </a:r>
            <a:r>
              <a:rPr lang="es-ES" sz="2200" dirty="0" smtClean="0"/>
              <a:t>. Esta teoría reinterpreta la teoría de la reencarnación en el sentido de que los espíritus deben volver a la tierra, no para introducirse en nuevos cuerpos, sino para ayudar a sus descendientes u otras personas aquí en la tierra, y así poder redimir sus malas obras pasadas, como se sugiere en muchas tradiciones religiosas con la creencia en antepasados, espíritus o ángeles guardianes que guían o protegen a los humanos. </a:t>
            </a:r>
          </a:p>
          <a:p>
            <a:pPr indent="252000">
              <a:spcAft>
                <a:spcPts val="1200"/>
              </a:spcAft>
            </a:pPr>
            <a:r>
              <a:rPr lang="es-ES" sz="2200" dirty="0" smtClean="0"/>
              <a:t> Esta teoría asimismo sostiene que los espíritus buenos de santos o profetas del pasado vuelven a la tierra para colaborar con los hombres en la tierra para completar o llevar a término el trabajo o misión que tenían en sus vidas terrenales. Esto explicaría muchos casos de personas con inquietudes espirituales que declaran ser la reencarnación de grandes santos del pasado.</a:t>
            </a:r>
          </a:p>
          <a:p>
            <a:pPr indent="252000" algn="r">
              <a:spcAft>
                <a:spcPts val="600"/>
              </a:spcAft>
            </a:pPr>
            <a:r>
              <a:rPr lang="es-ES" dirty="0" smtClean="0">
                <a:solidFill>
                  <a:schemeClr val="accent3">
                    <a:lumMod val="75000"/>
                  </a:schemeClr>
                </a:solidFill>
              </a:rPr>
              <a:t>El Principio Divino, Parte I, Capítulo II, Sección II, 3.</a:t>
            </a:r>
          </a:p>
        </p:txBody>
      </p:sp>
    </p:spTree>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551090"/>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La resurrección de retorno: una teoría alternativa conciliadora</a:t>
            </a:r>
          </a:p>
        </p:txBody>
      </p:sp>
      <p:sp>
        <p:nvSpPr>
          <p:cNvPr id="5" name="4 Rectángulo"/>
          <p:cNvSpPr/>
          <p:nvPr/>
        </p:nvSpPr>
        <p:spPr>
          <a:xfrm>
            <a:off x="395536" y="764704"/>
            <a:ext cx="8496944" cy="5875624"/>
          </a:xfrm>
          <a:prstGeom prst="rect">
            <a:avLst/>
          </a:prstGeom>
          <a:noFill/>
        </p:spPr>
        <p:txBody>
          <a:bodyPr wrap="square" lIns="288000" tIns="108000" rIns="144000" bIns="72000">
            <a:spAutoFit/>
          </a:bodyPr>
          <a:lstStyle/>
          <a:p>
            <a:pPr indent="252000">
              <a:spcAft>
                <a:spcPts val="1200"/>
              </a:spcAft>
            </a:pPr>
            <a:r>
              <a:rPr lang="es-ES" sz="2000" dirty="0" smtClean="0"/>
              <a:t>Sin embargo, el </a:t>
            </a:r>
            <a:r>
              <a:rPr lang="es-ES" sz="2000" i="1" dirty="0" smtClean="0"/>
              <a:t>Principio Divino </a:t>
            </a:r>
            <a:r>
              <a:rPr lang="es-ES" sz="2000" dirty="0" smtClean="0"/>
              <a:t>coincide con la tradición hindú afirmando que la idea un poco infantil de premios y castigos en el más allá se puede reinterpretar de forma más madura sosteniendo que cada persona recoge los frutos de sus buenas acciones o sufre las consecuencias de sus malas obras, es decir, que uno cosecha automáticamente lo que ha sembrado —que es lo que en esencia dice la ley del karma— en vez de suponer que Dios se dedica a premiar o castigar personalmente a los espíritus, mandándolos a cielo o al infierno.</a:t>
            </a:r>
          </a:p>
          <a:p>
            <a:pPr indent="252000">
              <a:spcAft>
                <a:spcPts val="1200"/>
              </a:spcAft>
            </a:pPr>
            <a:r>
              <a:rPr lang="es-ES" sz="2000" dirty="0" smtClean="0"/>
              <a:t> En este sentido, el </a:t>
            </a:r>
            <a:r>
              <a:rPr lang="es-ES" sz="2000" i="1" dirty="0" smtClean="0"/>
              <a:t>Principio Divino </a:t>
            </a:r>
            <a:r>
              <a:rPr lang="es-ES" sz="2000" dirty="0" smtClean="0"/>
              <a:t>explica que el infierno no es un lugar creado por Dios para castigar a los malvados, sino un estado de separación de Dios, desesperación y remordimiento creado por la propia persona que actúa mal. Este estado se experimenta ya en la vida terrenal y que se lleva consigo al mundo espiritual. Una vez en el mundo espiritual las personas malas, mediante la resurrección de retorno, podrán bajar a la tierra y ayudar a las personas en la tierra, para expiar por sus pecados, y así progresar espiritualmente y abandonar el infierno. Así pues, el </a:t>
            </a:r>
            <a:r>
              <a:rPr lang="es-ES" sz="2000" i="1" dirty="0" smtClean="0"/>
              <a:t>Principio Divino </a:t>
            </a:r>
            <a:r>
              <a:rPr lang="es-ES" sz="2000" dirty="0" smtClean="0"/>
              <a:t>afirma que el infierno es un estado transitorio o provisional y asegura la posibilidad de redención para todo el mundo, ya sean víctimas o verdugos.</a:t>
            </a:r>
          </a:p>
        </p:txBody>
      </p:sp>
    </p:spTree>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551090"/>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El problema de la creencia tradicional en un infierno eterno</a:t>
            </a:r>
          </a:p>
        </p:txBody>
      </p:sp>
      <p:sp>
        <p:nvSpPr>
          <p:cNvPr id="6" name="5 Rectángulo"/>
          <p:cNvSpPr/>
          <p:nvPr/>
        </p:nvSpPr>
        <p:spPr>
          <a:xfrm>
            <a:off x="107504" y="548680"/>
            <a:ext cx="9036496" cy="4459852"/>
          </a:xfrm>
          <a:prstGeom prst="rect">
            <a:avLst/>
          </a:prstGeom>
          <a:noFill/>
        </p:spPr>
        <p:txBody>
          <a:bodyPr wrap="square" lIns="288000" tIns="108000" rIns="144000" bIns="72000">
            <a:spAutoFit/>
          </a:bodyPr>
          <a:lstStyle/>
          <a:p>
            <a:pPr indent="252000">
              <a:spcAft>
                <a:spcPts val="600"/>
              </a:spcAft>
            </a:pPr>
            <a:r>
              <a:rPr lang="es-ES" dirty="0" smtClean="0"/>
              <a:t>La creencia tradicional de que Dios castiga a algunos hombres a sufrir tormentos inimaginables en infierno por toda la eternidad es una de las rechazadas por filósofos y pensadores de todas las épocas, desde Demócrito y Epicuro. Éste último, por ejemplo, consideraba que uno de los principales males que afectaban al hombre era precisamente el miedo a los tormentos eternos del infierno infundido por las religiones. </a:t>
            </a:r>
          </a:p>
          <a:p>
            <a:pPr indent="252000">
              <a:spcAft>
                <a:spcPts val="600"/>
              </a:spcAft>
            </a:pPr>
            <a:r>
              <a:rPr lang="es-ES" dirty="0" smtClean="0"/>
              <a:t>La idea de un purgatorio temporal que incluya la posibilidad de tener una segunda oportunidad para cambiar y seguir perfeccionándose es más razonable y justa que la creencia en un infierno eterno tan arraigada por desgracia en el cristianismo debido a una interpretación literal de las escrituras, a pesar de que contradice la creencia cristiana de que Dios es amor, o sea, un padre que ama profundamente e incondicionalmente a sus hijos. </a:t>
            </a:r>
            <a:r>
              <a:rPr lang="es-ES" dirty="0" err="1" smtClean="0"/>
              <a:t>Mill</a:t>
            </a:r>
            <a:r>
              <a:rPr lang="es-ES" dirty="0" smtClean="0"/>
              <a:t> también pensaba que un Dios que predestinara a los seres humanos a la condenación eterna sería monstruosamente injusto diciendo </a:t>
            </a:r>
            <a:r>
              <a:rPr lang="es-ES" dirty="0" smtClean="0">
                <a:solidFill>
                  <a:schemeClr val="accent4">
                    <a:lumMod val="60000"/>
                    <a:lumOff val="40000"/>
                  </a:schemeClr>
                </a:solidFill>
                <a:latin typeface="Arial"/>
                <a:cs typeface="Arial"/>
              </a:rPr>
              <a:t>«</a:t>
            </a:r>
            <a:r>
              <a:rPr lang="es-MX" dirty="0" smtClean="0">
                <a:solidFill>
                  <a:schemeClr val="accent4">
                    <a:lumMod val="60000"/>
                    <a:lumOff val="40000"/>
                  </a:schemeClr>
                </a:solidFill>
              </a:rPr>
              <a:t>¿es posible adorar a una tal deidad sin cometer una pavorosa distorsión en las normas de lo bueno y de lo malo?</a:t>
            </a:r>
            <a:r>
              <a:rPr lang="es-MX" dirty="0" smtClean="0">
                <a:solidFill>
                  <a:schemeClr val="accent4">
                    <a:lumMod val="60000"/>
                    <a:lumOff val="40000"/>
                  </a:schemeClr>
                </a:solidFill>
                <a:latin typeface="Arial"/>
                <a:cs typeface="Arial"/>
              </a:rPr>
              <a:t>»</a:t>
            </a:r>
            <a:endParaRPr lang="es-ES" dirty="0" smtClean="0">
              <a:solidFill>
                <a:schemeClr val="accent4">
                  <a:lumMod val="60000"/>
                  <a:lumOff val="40000"/>
                </a:schemeClr>
              </a:solidFill>
            </a:endParaRPr>
          </a:p>
          <a:p>
            <a:pPr algn="r"/>
            <a:r>
              <a:rPr lang="es-ES" sz="1600" dirty="0" smtClean="0">
                <a:solidFill>
                  <a:schemeClr val="accent3">
                    <a:lumMod val="75000"/>
                  </a:schemeClr>
                </a:solidFill>
              </a:rPr>
              <a:t>John Stuart </a:t>
            </a:r>
            <a:r>
              <a:rPr lang="es-ES" sz="1600" dirty="0" err="1" smtClean="0">
                <a:solidFill>
                  <a:schemeClr val="accent3">
                    <a:lumMod val="75000"/>
                  </a:schemeClr>
                </a:solidFill>
              </a:rPr>
              <a:t>Mill</a:t>
            </a:r>
            <a:r>
              <a:rPr lang="es-ES" sz="1600" dirty="0" smtClean="0">
                <a:solidFill>
                  <a:schemeClr val="accent3">
                    <a:lumMod val="75000"/>
                  </a:schemeClr>
                </a:solidFill>
              </a:rPr>
              <a:t>, </a:t>
            </a:r>
            <a:r>
              <a:rPr lang="es-ES" sz="1600" i="1" dirty="0" smtClean="0">
                <a:solidFill>
                  <a:schemeClr val="accent3">
                    <a:lumMod val="75000"/>
                  </a:schemeClr>
                </a:solidFill>
              </a:rPr>
              <a:t>La utilidad de la religión</a:t>
            </a:r>
            <a:r>
              <a:rPr lang="es-ES" sz="1600" dirty="0" smtClean="0">
                <a:solidFill>
                  <a:schemeClr val="accent3">
                    <a:lumMod val="75000"/>
                  </a:schemeClr>
                </a:solidFill>
              </a:rPr>
              <a:t>, Alianza, Madrid, 1986, p. 85.</a:t>
            </a:r>
          </a:p>
          <a:p>
            <a:pPr indent="252000">
              <a:spcAft>
                <a:spcPts val="600"/>
              </a:spcAft>
            </a:pPr>
            <a:endParaRPr lang="es-ES" dirty="0" smtClean="0">
              <a:solidFill>
                <a:schemeClr val="accent3">
                  <a:lumMod val="75000"/>
                </a:schemeClr>
              </a:solidFill>
            </a:endParaRPr>
          </a:p>
        </p:txBody>
      </p:sp>
      <p:sp>
        <p:nvSpPr>
          <p:cNvPr id="7" name="6 Rectángulo"/>
          <p:cNvSpPr/>
          <p:nvPr/>
        </p:nvSpPr>
        <p:spPr>
          <a:xfrm>
            <a:off x="0" y="4727435"/>
            <a:ext cx="9144000" cy="2130565"/>
          </a:xfrm>
          <a:prstGeom prst="rect">
            <a:avLst/>
          </a:prstGeom>
          <a:solidFill>
            <a:schemeClr val="tx2">
              <a:lumMod val="10000"/>
            </a:schemeClr>
          </a:solidFill>
        </p:spPr>
        <p:txBody>
          <a:bodyPr wrap="square" lIns="360000" tIns="72000" rIns="144000" bIns="72000">
            <a:spAutoFit/>
          </a:bodyPr>
          <a:lstStyle/>
          <a:p>
            <a:pPr indent="252000">
              <a:spcAft>
                <a:spcPts val="600"/>
              </a:spcAft>
            </a:pPr>
            <a:r>
              <a:rPr lang="es-ES" dirty="0" smtClean="0">
                <a:cs typeface="Arial"/>
              </a:rPr>
              <a:t>Incluso el zoroastrismo, que fue precisamente la religión que inventó la idea del infierno que luego heredaron judíos, cristianos y musulmanes, no enseñó que el infierno fuera eterno. Según Young </a:t>
            </a:r>
            <a:r>
              <a:rPr lang="es-ES" dirty="0" err="1" smtClean="0">
                <a:cs typeface="Arial"/>
              </a:rPr>
              <a:t>Oon</a:t>
            </a:r>
            <a:r>
              <a:rPr lang="es-ES" dirty="0" smtClean="0">
                <a:cs typeface="Arial"/>
              </a:rPr>
              <a:t> Kim, </a:t>
            </a:r>
            <a:r>
              <a:rPr lang="es-ES" dirty="0" smtClean="0">
                <a:solidFill>
                  <a:schemeClr val="accent4">
                    <a:lumMod val="60000"/>
                    <a:lumOff val="40000"/>
                  </a:schemeClr>
                </a:solidFill>
                <a:cs typeface="Arial"/>
              </a:rPr>
              <a:t>«el zoroastrismo no creía que los hombres fueran condenados a un tormento eterno en el infierno. Los pecadores eran castigados, pero la sentencia era solamente temporal. Un Dios bueno no toleraría un infierno eterno, porque un lugar así sería una violación de su benevolencia así como de su justicia.»</a:t>
            </a:r>
          </a:p>
          <a:p>
            <a:pPr indent="252000" algn="r"/>
            <a:r>
              <a:rPr lang="es-ES" sz="1600" dirty="0" smtClean="0">
                <a:solidFill>
                  <a:schemeClr val="accent3">
                    <a:lumMod val="75000"/>
                  </a:schemeClr>
                </a:solidFill>
                <a:cs typeface="Arial"/>
              </a:rPr>
              <a:t>Y.O. Kim, </a:t>
            </a:r>
            <a:r>
              <a:rPr lang="es-ES" sz="1600" dirty="0" err="1" smtClean="0">
                <a:solidFill>
                  <a:schemeClr val="accent3">
                    <a:lumMod val="75000"/>
                  </a:schemeClr>
                </a:solidFill>
                <a:cs typeface="Arial"/>
              </a:rPr>
              <a:t>World</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Religions</a:t>
            </a:r>
            <a:r>
              <a:rPr lang="es-ES" sz="1600" dirty="0" smtClean="0">
                <a:solidFill>
                  <a:schemeClr val="accent3">
                    <a:lumMod val="75000"/>
                  </a:schemeClr>
                </a:solidFill>
                <a:cs typeface="Arial"/>
              </a:rPr>
              <a:t>, vol. 1, </a:t>
            </a:r>
            <a:r>
              <a:rPr lang="es-ES" sz="1600" dirty="0" err="1" smtClean="0">
                <a:solidFill>
                  <a:schemeClr val="accent3">
                    <a:lumMod val="75000"/>
                  </a:schemeClr>
                </a:solidFill>
                <a:cs typeface="Arial"/>
              </a:rPr>
              <a:t>Golden</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Gate</a:t>
            </a:r>
            <a:r>
              <a:rPr lang="es-ES" sz="1600" dirty="0" smtClean="0">
                <a:solidFill>
                  <a:schemeClr val="accent3">
                    <a:lumMod val="75000"/>
                  </a:schemeClr>
                </a:solidFill>
                <a:cs typeface="Arial"/>
              </a:rPr>
              <a:t>, New York, 1976, p. 145.</a:t>
            </a:r>
          </a:p>
        </p:txBody>
      </p:sp>
    </p:spTree>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920422"/>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El problema de la resignación ante las injusticias del mundo por albergar la esperanza de salvación solamente en la otra vida</a:t>
            </a:r>
          </a:p>
        </p:txBody>
      </p:sp>
      <p:sp>
        <p:nvSpPr>
          <p:cNvPr id="6" name="5 Rectángulo"/>
          <p:cNvSpPr/>
          <p:nvPr/>
        </p:nvSpPr>
        <p:spPr>
          <a:xfrm>
            <a:off x="0" y="980728"/>
            <a:ext cx="9036496" cy="2674748"/>
          </a:xfrm>
          <a:prstGeom prst="rect">
            <a:avLst/>
          </a:prstGeom>
          <a:noFill/>
        </p:spPr>
        <p:txBody>
          <a:bodyPr wrap="square" lIns="288000" tIns="108000" rIns="144000" bIns="72000">
            <a:spAutoFit/>
          </a:bodyPr>
          <a:lstStyle/>
          <a:p>
            <a:pPr indent="252000">
              <a:spcAft>
                <a:spcPts val="600"/>
              </a:spcAft>
            </a:pPr>
            <a:r>
              <a:rPr lang="es-ES" dirty="0" smtClean="0"/>
              <a:t>Un problema que puede ocasionar la creencia en premios y recompensas </a:t>
            </a:r>
            <a:r>
              <a:rPr lang="es-ES" dirty="0" err="1" smtClean="0"/>
              <a:t>ultraterrenos</a:t>
            </a:r>
            <a:r>
              <a:rPr lang="es-ES" dirty="0" smtClean="0"/>
              <a:t> es el siguiente: cuando se pierde la confianza de que el ser humano puede perfeccionarse durante su vida aquí en la tierra, y por tanto tampoco se tiene esperanza en poder construir una sociedad y mundo justo y en paz aquí en la tierra —como era la creencia de los profetas judíos, sabios chinos y reformadores cristianos— entonces se traslada la esperanza de salvación y felicidad exclusivamente a la otra vida. Esta creencia normalmente conduce a tomar una actitud pasiva y resignada ante los problemas o injusticias sociales, e incluso justificarlos pensando que es necesario que las personas buenas lleven una vida de dolor y sufrimiento en la tierra con el fin de merecer el premio de la felicidad eterna en el cielo. </a:t>
            </a:r>
            <a:endParaRPr lang="es-ES" dirty="0" smtClean="0">
              <a:solidFill>
                <a:schemeClr val="accent3">
                  <a:lumMod val="75000"/>
                </a:schemeClr>
              </a:solidFill>
            </a:endParaRPr>
          </a:p>
        </p:txBody>
      </p:sp>
      <p:sp>
        <p:nvSpPr>
          <p:cNvPr id="7" name="6 Rectángulo"/>
          <p:cNvSpPr/>
          <p:nvPr/>
        </p:nvSpPr>
        <p:spPr>
          <a:xfrm>
            <a:off x="0" y="3643310"/>
            <a:ext cx="9144000" cy="3214690"/>
          </a:xfrm>
          <a:prstGeom prst="rect">
            <a:avLst/>
          </a:prstGeom>
          <a:solidFill>
            <a:schemeClr val="tx2">
              <a:lumMod val="10000"/>
            </a:schemeClr>
          </a:solidFill>
        </p:spPr>
        <p:txBody>
          <a:bodyPr wrap="square" lIns="360000" tIns="144000" rIns="144000" bIns="144000">
            <a:spAutoFit/>
          </a:bodyPr>
          <a:lstStyle/>
          <a:p>
            <a:pPr indent="252000">
              <a:spcAft>
                <a:spcPts val="1200"/>
              </a:spcAft>
            </a:pPr>
            <a:r>
              <a:rPr lang="es-ES" dirty="0" smtClean="0">
                <a:cs typeface="Arial"/>
              </a:rPr>
              <a:t>Esta fue la principal razón de la crítica de Marx a la religión, afirmando que la religión era el opio del pueblo, o sea, un instrumento en manos de las clases dominantes para adormecer y narcotizar a la gente, predicando una obediencia ciega a los gobernantes y una resignación pasiva ante los problemas e injusticias sociales que ocurrían aquí en la tierra, prometiéndoles a cambio una felicidad o recompensa en el cielo.</a:t>
            </a:r>
          </a:p>
          <a:p>
            <a:pPr indent="252000">
              <a:spcAft>
                <a:spcPts val="600"/>
              </a:spcAft>
            </a:pPr>
            <a:r>
              <a:rPr lang="es-ES" dirty="0" smtClean="0">
                <a:cs typeface="Arial"/>
              </a:rPr>
              <a:t> Para evitar este problema, la creencia en premios y recompensas en la otra vida debe ser sólo un complemento de la creencia más fundamental de que es posible establecer un mundo justo y en paz aquí en la tierra, en el que las personas puedan ser felices y no tener que sufrir injustamente, como era la convicción de los profetas judíos, Jesús y los sabios chinos, así como de muchos reformadores religiosos cristianos y musulmanes.</a:t>
            </a:r>
            <a:endParaRPr lang="es-ES" sz="1600" dirty="0" smtClean="0">
              <a:solidFill>
                <a:schemeClr val="accent3">
                  <a:lumMod val="75000"/>
                </a:schemeClr>
              </a:solidFil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461665"/>
          </a:xfrm>
          <a:prstGeom prst="rect">
            <a:avLst/>
          </a:prstGeom>
          <a:solidFill>
            <a:schemeClr val="accent3">
              <a:lumMod val="50000"/>
            </a:schemeClr>
          </a:solidFill>
        </p:spPr>
        <p:txBody>
          <a:bodyPr wrap="square" rtlCol="0">
            <a:spAutoFit/>
          </a:bodyPr>
          <a:lstStyle/>
          <a:p>
            <a:pPr marL="252000" lvl="0" hangingPunct="0"/>
            <a:r>
              <a:rPr lang="es-ES" sz="2400" b="1" dirty="0" smtClean="0">
                <a:solidFill>
                  <a:srgbClr val="FFFF00"/>
                </a:solidFill>
              </a:rPr>
              <a:t>La revancha de Dios: El resurgir de las religiones</a:t>
            </a:r>
          </a:p>
        </p:txBody>
      </p:sp>
      <p:sp>
        <p:nvSpPr>
          <p:cNvPr id="3" name="2 Rectángulo"/>
          <p:cNvSpPr/>
          <p:nvPr/>
        </p:nvSpPr>
        <p:spPr>
          <a:xfrm>
            <a:off x="0" y="548680"/>
            <a:ext cx="9144000" cy="2308324"/>
          </a:xfrm>
          <a:prstGeom prst="rect">
            <a:avLst/>
          </a:prstGeom>
          <a:noFill/>
        </p:spPr>
        <p:txBody>
          <a:bodyPr wrap="square" lIns="144000" rIns="180000">
            <a:spAutoFit/>
          </a:bodyPr>
          <a:lstStyle/>
          <a:p>
            <a:pPr marL="252000" indent="252000">
              <a:spcAft>
                <a:spcPts val="1200"/>
              </a:spcAft>
            </a:pPr>
            <a:r>
              <a:rPr lang="es-ES" dirty="0" smtClean="0"/>
              <a:t>Últimamente muchos investigadores hablan de un resurgir de las religiones. José María Mardones, en su libro Las nuevas formas de la religión, sugiere que vamos hacia </a:t>
            </a:r>
            <a:r>
              <a:rPr lang="es-ES" dirty="0" smtClean="0">
                <a:solidFill>
                  <a:schemeClr val="accent4">
                    <a:lumMod val="60000"/>
                    <a:lumOff val="40000"/>
                  </a:schemeClr>
                </a:solidFill>
              </a:rPr>
              <a:t>«una nueva era religiosa»</a:t>
            </a:r>
            <a:r>
              <a:rPr lang="es-ES" dirty="0" smtClean="0"/>
              <a:t>, señalando que </a:t>
            </a:r>
            <a:r>
              <a:rPr lang="es-ES_tradnl" dirty="0" smtClean="0"/>
              <a:t>las nuevas propuestas espirituales </a:t>
            </a:r>
            <a:r>
              <a:rPr lang="es-ES_tradnl" dirty="0" smtClean="0">
                <a:solidFill>
                  <a:schemeClr val="accent4">
                    <a:lumMod val="60000"/>
                    <a:lumOff val="40000"/>
                  </a:schemeClr>
                </a:solidFill>
              </a:rPr>
              <a:t>«</a:t>
            </a:r>
            <a:r>
              <a:rPr lang="es-ES" dirty="0" smtClean="0">
                <a:solidFill>
                  <a:schemeClr val="accent4">
                    <a:lumMod val="60000"/>
                    <a:lumOff val="40000"/>
                  </a:schemeClr>
                </a:solidFill>
              </a:rPr>
              <a:t>son las manifestaciones de lo sagrado, religioso, en el contexto sociocultural y espiritual de nuestro tiempo… Son expresión de la vitalidad de lo sagrado y de la búsqueda de una experiencia religiosa para el hombre y la sociedad de hoy» </a:t>
            </a:r>
            <a:r>
              <a:rPr lang="es-ES" dirty="0" smtClean="0">
                <a:solidFill>
                  <a:schemeClr val="accent3">
                    <a:lumMod val="60000"/>
                    <a:lumOff val="40000"/>
                  </a:schemeClr>
                </a:solidFill>
              </a:rPr>
              <a:t>(</a:t>
            </a:r>
            <a:r>
              <a:rPr lang="es-ES" sz="1600" dirty="0" smtClean="0">
                <a:solidFill>
                  <a:schemeClr val="accent3">
                    <a:lumMod val="60000"/>
                    <a:lumOff val="40000"/>
                  </a:schemeClr>
                </a:solidFill>
              </a:rPr>
              <a:t>José María Mardones, </a:t>
            </a:r>
            <a:r>
              <a:rPr lang="es-ES" sz="1600" i="1" dirty="0" smtClean="0">
                <a:solidFill>
                  <a:schemeClr val="accent3">
                    <a:lumMod val="60000"/>
                    <a:lumOff val="40000"/>
                  </a:schemeClr>
                </a:solidFill>
              </a:rPr>
              <a:t>Las nuevas formas de la religión</a:t>
            </a:r>
            <a:r>
              <a:rPr lang="es-ES" sz="1600" dirty="0" smtClean="0">
                <a:solidFill>
                  <a:schemeClr val="accent3">
                    <a:lumMod val="60000"/>
                    <a:lumOff val="40000"/>
                  </a:schemeClr>
                </a:solidFill>
              </a:rPr>
              <a:t>, Editorial Verbo Divino, </a:t>
            </a:r>
            <a:r>
              <a:rPr lang="es-ES" sz="1600" dirty="0" err="1" smtClean="0">
                <a:solidFill>
                  <a:schemeClr val="accent3">
                    <a:lumMod val="60000"/>
                    <a:lumOff val="40000"/>
                  </a:schemeClr>
                </a:solidFill>
              </a:rPr>
              <a:t>Estella</a:t>
            </a:r>
            <a:r>
              <a:rPr lang="es-ES" sz="1600" dirty="0" smtClean="0">
                <a:solidFill>
                  <a:schemeClr val="accent3">
                    <a:lumMod val="60000"/>
                    <a:lumOff val="40000"/>
                  </a:schemeClr>
                </a:solidFill>
              </a:rPr>
              <a:t>, 1994, p. 114</a:t>
            </a:r>
            <a:r>
              <a:rPr lang="es-ES" dirty="0" smtClean="0">
                <a:solidFill>
                  <a:schemeClr val="accent3">
                    <a:lumMod val="60000"/>
                    <a:lumOff val="40000"/>
                  </a:schemeClr>
                </a:solidFill>
              </a:rPr>
              <a:t>.)  </a:t>
            </a:r>
            <a:r>
              <a:rPr lang="es-ES_tradnl" dirty="0" err="1" smtClean="0"/>
              <a:t>Gilles</a:t>
            </a:r>
            <a:r>
              <a:rPr lang="es-ES_tradnl" dirty="0" smtClean="0"/>
              <a:t> </a:t>
            </a:r>
            <a:r>
              <a:rPr lang="es-ES_tradnl" dirty="0" err="1" smtClean="0"/>
              <a:t>Kepel</a:t>
            </a:r>
            <a:r>
              <a:rPr lang="es-ES_tradnl" dirty="0" smtClean="0"/>
              <a:t> se expresa en términos muy semejantes en su libro </a:t>
            </a:r>
            <a:r>
              <a:rPr lang="es-ES_tradnl" i="1" dirty="0" smtClean="0"/>
              <a:t>La revancha de Dios</a:t>
            </a:r>
            <a:r>
              <a:rPr lang="es-ES_tradnl" dirty="0" smtClean="0"/>
              <a:t>:</a:t>
            </a:r>
            <a:endParaRPr lang="es-ES" sz="2000" dirty="0" smtClean="0"/>
          </a:p>
        </p:txBody>
      </p:sp>
      <p:sp>
        <p:nvSpPr>
          <p:cNvPr id="5" name="4 Rectángulo redondeado"/>
          <p:cNvSpPr/>
          <p:nvPr/>
        </p:nvSpPr>
        <p:spPr>
          <a:xfrm>
            <a:off x="395536" y="2852937"/>
            <a:ext cx="8424936" cy="2613541"/>
          </a:xfrm>
          <a:prstGeom prst="roundRect">
            <a:avLst>
              <a:gd name="adj" fmla="val 8465"/>
            </a:avLst>
          </a:prstGeom>
          <a:solidFill>
            <a:srgbClr val="0B4942"/>
          </a:solidFill>
          <a:ln w="19050">
            <a:solidFill>
              <a:schemeClr val="accent1">
                <a:lumMod val="60000"/>
                <a:lumOff val="40000"/>
              </a:schemeClr>
            </a:solidFill>
          </a:ln>
        </p:spPr>
        <p:txBody>
          <a:bodyPr wrap="square" lIns="144000" tIns="0" rIns="72000" bIns="0">
            <a:spAutoFit/>
          </a:bodyPr>
          <a:lstStyle/>
          <a:p>
            <a:pPr indent="252000">
              <a:spcAft>
                <a:spcPts val="600"/>
              </a:spcAft>
            </a:pPr>
            <a:r>
              <a:rPr lang="es-ES" dirty="0" smtClean="0"/>
              <a:t>«Un nuevo discurso religioso toma forma, no para adaptarse a los valores seculares sino para devolver el fundamento sacro a la organización de la sociedad, cambiándola si es necesario. Este discurso, a través de sus múltiples expresiones, propone la superación de una modernidad fallida a la que atribuye los fracasos y las frustraciones provenientes del alejamiento de Dios. (...) En todos los casos reprochan a la sociedad su desmembramiento, su anomia, la ausencia de un proyecto común al cual puedan adherirse. Más que combatir una ética laica que consideran inexistente, piensan que la modernidad producida por una razón sin Dios no ha sabido, en definitiva, engendrar valores. » </a:t>
            </a:r>
            <a:r>
              <a:rPr lang="es-ES" sz="1600" dirty="0" smtClean="0">
                <a:solidFill>
                  <a:schemeClr val="accent3">
                    <a:lumMod val="75000"/>
                  </a:schemeClr>
                </a:solidFill>
              </a:rPr>
              <a:t>(</a:t>
            </a:r>
            <a:r>
              <a:rPr lang="es-ES" sz="1600" dirty="0" err="1" smtClean="0">
                <a:solidFill>
                  <a:schemeClr val="accent3">
                    <a:lumMod val="75000"/>
                  </a:schemeClr>
                </a:solidFill>
              </a:rPr>
              <a:t>Gilles</a:t>
            </a:r>
            <a:r>
              <a:rPr lang="es-ES" sz="1600" dirty="0" smtClean="0">
                <a:solidFill>
                  <a:schemeClr val="accent3">
                    <a:lumMod val="75000"/>
                  </a:schemeClr>
                </a:solidFill>
              </a:rPr>
              <a:t> </a:t>
            </a:r>
            <a:r>
              <a:rPr lang="es-ES" sz="1600" dirty="0" err="1" smtClean="0">
                <a:solidFill>
                  <a:schemeClr val="accent3">
                    <a:lumMod val="75000"/>
                  </a:schemeClr>
                </a:solidFill>
              </a:rPr>
              <a:t>Kepel</a:t>
            </a:r>
            <a:r>
              <a:rPr lang="es-ES" sz="1600" dirty="0" smtClean="0">
                <a:solidFill>
                  <a:schemeClr val="accent3">
                    <a:lumMod val="75000"/>
                  </a:schemeClr>
                </a:solidFill>
              </a:rPr>
              <a:t>, La revancha de Dios, Anaya, Madrid, 1991, pp. 14, 18.)</a:t>
            </a:r>
            <a:endParaRPr lang="es-ES" sz="1600" dirty="0" smtClean="0">
              <a:solidFill>
                <a:schemeClr val="accent3">
                  <a:lumMod val="75000"/>
                </a:schemeClr>
              </a:solidFill>
              <a:cs typeface="Arial"/>
            </a:endParaRPr>
          </a:p>
        </p:txBody>
      </p:sp>
      <p:sp>
        <p:nvSpPr>
          <p:cNvPr id="6" name="5 Rectángulo"/>
          <p:cNvSpPr/>
          <p:nvPr/>
        </p:nvSpPr>
        <p:spPr>
          <a:xfrm>
            <a:off x="0" y="5531895"/>
            <a:ext cx="9144000" cy="1326105"/>
          </a:xfrm>
          <a:prstGeom prst="rect">
            <a:avLst/>
          </a:prstGeom>
          <a:solidFill>
            <a:srgbClr val="002060"/>
          </a:solidFill>
        </p:spPr>
        <p:txBody>
          <a:bodyPr wrap="square" lIns="360000" tIns="108000" rIns="252000" bIns="108000">
            <a:spAutoFit/>
          </a:bodyPr>
          <a:lstStyle/>
          <a:p>
            <a:pPr indent="252000"/>
            <a:r>
              <a:rPr lang="es-ES" dirty="0" smtClean="0"/>
              <a:t>No sólo a través de estos acontecimientos recientes sino también a lo largo de la historia se puede apreciar esta sorprendente capacidad que tienen las religiones de adaptarse, renovarse y sobrevivir al auge y caída de imperios, y a todo tipo de revoluciones o cambios de los sistemas económicos, políticos o ideológicos. </a:t>
            </a:r>
            <a:endParaRPr lang="es-ES" dirty="0"/>
          </a:p>
        </p:txBody>
      </p:sp>
    </p:spTree>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88640"/>
            <a:ext cx="9144000" cy="954107"/>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Negación de los dioses o un Dios personal amante y bondadoso?</a:t>
            </a:r>
          </a:p>
        </p:txBody>
      </p:sp>
      <p:sp>
        <p:nvSpPr>
          <p:cNvPr id="3" name="2 Rectángulo"/>
          <p:cNvSpPr/>
          <p:nvPr/>
        </p:nvSpPr>
        <p:spPr>
          <a:xfrm>
            <a:off x="395536" y="1410355"/>
            <a:ext cx="8424936" cy="5109091"/>
          </a:xfrm>
          <a:prstGeom prst="rect">
            <a:avLst/>
          </a:prstGeom>
        </p:spPr>
        <p:txBody>
          <a:bodyPr wrap="square">
            <a:spAutoFit/>
          </a:bodyPr>
          <a:lstStyle/>
          <a:p>
            <a:pPr marL="457200" indent="-360000">
              <a:spcAft>
                <a:spcPts val="1200"/>
              </a:spcAft>
              <a:buFont typeface="Wingdings" pitchFamily="2" charset="2"/>
              <a:buChar char="ü"/>
            </a:pPr>
            <a:r>
              <a:rPr lang="es-ES" sz="2200" dirty="0" smtClean="0"/>
              <a:t>Desde una multiplicidad de dioses hacia la creencia en un Dios único   </a:t>
            </a:r>
          </a:p>
          <a:p>
            <a:pPr marL="457200" indent="-360000">
              <a:spcAft>
                <a:spcPts val="1200"/>
              </a:spcAft>
              <a:buFont typeface="Wingdings" pitchFamily="2" charset="2"/>
              <a:buChar char="ü"/>
            </a:pPr>
            <a:r>
              <a:rPr lang="es-ES" sz="2200" dirty="0" smtClean="0"/>
              <a:t>La negación de los dioses en el budismo y el jainismo motivada por enfatizar la responsabilidad moral individual en la propia perfección</a:t>
            </a:r>
          </a:p>
          <a:p>
            <a:pPr marL="457200" indent="-360000">
              <a:spcAft>
                <a:spcPts val="1200"/>
              </a:spcAft>
              <a:buFont typeface="Wingdings" pitchFamily="2" charset="2"/>
              <a:buChar char="ü"/>
            </a:pPr>
            <a:r>
              <a:rPr lang="es-ES" sz="2200" dirty="0" smtClean="0"/>
              <a:t>Desde la creencia en el Juez inflexible judío y la negación de los dioses budista por resaltar una ley moral inexorable hasta la creencia cristiana en un Dios personal y padre amante dispuesto a perdonar y otorgar su gracia divina   </a:t>
            </a:r>
          </a:p>
          <a:p>
            <a:pPr marL="457200" indent="-360000">
              <a:spcAft>
                <a:spcPts val="1200"/>
              </a:spcAft>
              <a:buFont typeface="Wingdings" pitchFamily="2" charset="2"/>
              <a:buChar char="ü"/>
            </a:pPr>
            <a:r>
              <a:rPr lang="es-ES" sz="2200" dirty="0" smtClean="0"/>
              <a:t>¿Por qué se tiende a generalizar la creencia en un Dios personal en la forma de un padre o madre amante y bondadoso?   </a:t>
            </a:r>
          </a:p>
          <a:p>
            <a:pPr marL="457200" indent="-360000">
              <a:spcAft>
                <a:spcPts val="1200"/>
              </a:spcAft>
              <a:buFont typeface="Wingdings" pitchFamily="2" charset="2"/>
              <a:buChar char="ü"/>
            </a:pPr>
            <a:r>
              <a:rPr lang="es-ES" sz="2200" dirty="0" smtClean="0"/>
              <a:t>Dios creó a los seres humanos como sus hijos e hijas para experimentar la máxima alegría y felicidad por medio de tener una relación de amor con ellos</a:t>
            </a:r>
          </a:p>
        </p:txBody>
      </p:sp>
    </p:spTree>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551090"/>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Desde la multiplicidad de dioses a la creencia en un Dios único</a:t>
            </a:r>
          </a:p>
        </p:txBody>
      </p:sp>
      <p:sp>
        <p:nvSpPr>
          <p:cNvPr id="6" name="5 Rectángulo"/>
          <p:cNvSpPr/>
          <p:nvPr/>
        </p:nvSpPr>
        <p:spPr>
          <a:xfrm>
            <a:off x="0" y="692696"/>
            <a:ext cx="9036496" cy="4613740"/>
          </a:xfrm>
          <a:prstGeom prst="rect">
            <a:avLst/>
          </a:prstGeom>
          <a:noFill/>
        </p:spPr>
        <p:txBody>
          <a:bodyPr wrap="square" lIns="288000" tIns="108000" rIns="144000" bIns="72000">
            <a:spAutoFit/>
          </a:bodyPr>
          <a:lstStyle/>
          <a:p>
            <a:pPr indent="252000">
              <a:spcAft>
                <a:spcPts val="600"/>
              </a:spcAft>
            </a:pPr>
            <a:r>
              <a:rPr lang="es-ES" sz="2000" dirty="0" smtClean="0"/>
              <a:t>Desde la perspectiva religiosa, en todas las culturas aparecieron relatos míticos y religiones primitivas que hablaban de una multiplicidad de dioses antropomórficos. Sin embargo, en la llamada época axial hubo una reacción en contra de esta proliferación de dioses que exhibían las mismas bajas pasiones de los seres humanos y que parecían manejar a éstos como a simples marionetas, obligándoles efectuar sacrificios sangrientos e inmorales. </a:t>
            </a:r>
          </a:p>
          <a:p>
            <a:pPr indent="252000">
              <a:spcAft>
                <a:spcPts val="600"/>
              </a:spcAft>
            </a:pPr>
            <a:r>
              <a:rPr lang="es-ES" sz="2000" dirty="0" smtClean="0"/>
              <a:t> Lo característico o esencial de esta época axial fue la aparición de reformadores que afirmaban la existencia de un Dios único y una ley moral universal. Por ejemplo, Moisés proclamó la existencia de un Dios único, </a:t>
            </a:r>
            <a:r>
              <a:rPr lang="es-ES" sz="2000" dirty="0" err="1" smtClean="0"/>
              <a:t>Yahvé</a:t>
            </a:r>
            <a:r>
              <a:rPr lang="es-ES" sz="2000" dirty="0" smtClean="0"/>
              <a:t>, que promulgó unos mandamientos morales que todos los hombres debían obedecer, y asimismo alentó la lucha contra la idolatría o los cultos a los antiguos dioses inmorales. Esta creencia semita en un único Dios, creador del cielo y la tierra, fue heredada posteriormente por el cristianismo y el islam.</a:t>
            </a:r>
          </a:p>
          <a:p>
            <a:pPr indent="252000">
              <a:spcAft>
                <a:spcPts val="600"/>
              </a:spcAft>
            </a:pPr>
            <a:r>
              <a:rPr lang="es-ES" dirty="0" smtClean="0"/>
              <a:t> </a:t>
            </a:r>
          </a:p>
        </p:txBody>
      </p:sp>
      <p:sp>
        <p:nvSpPr>
          <p:cNvPr id="7" name="6 Rectángulo"/>
          <p:cNvSpPr/>
          <p:nvPr/>
        </p:nvSpPr>
        <p:spPr>
          <a:xfrm>
            <a:off x="0" y="5028305"/>
            <a:ext cx="9144000" cy="1829695"/>
          </a:xfrm>
          <a:prstGeom prst="rect">
            <a:avLst/>
          </a:prstGeom>
          <a:solidFill>
            <a:schemeClr val="tx2">
              <a:lumMod val="10000"/>
            </a:schemeClr>
          </a:solidFill>
        </p:spPr>
        <p:txBody>
          <a:bodyPr wrap="square" lIns="360000" tIns="144000" rIns="144000" bIns="144000">
            <a:spAutoFit/>
          </a:bodyPr>
          <a:lstStyle/>
          <a:p>
            <a:pPr indent="252000">
              <a:spcAft>
                <a:spcPts val="1200"/>
              </a:spcAft>
            </a:pPr>
            <a:r>
              <a:rPr lang="es-ES" sz="2000" dirty="0" smtClean="0">
                <a:cs typeface="Arial"/>
              </a:rPr>
              <a:t>De una manera similar, Zoroastro reaccionó en contra las creencias de las belicosas tribus nómadas —que adoraban a las antiguas deidades iranias y ofrecían cruentos sacrificios— afirmando la existencia de un único Dios bueno, el Señor Sabio (</a:t>
            </a:r>
            <a:r>
              <a:rPr lang="es-ES" sz="2000" dirty="0" err="1" smtClean="0">
                <a:cs typeface="Arial"/>
              </a:rPr>
              <a:t>Ahura</a:t>
            </a:r>
            <a:r>
              <a:rPr lang="es-ES" sz="2000" dirty="0" smtClean="0">
                <a:cs typeface="Arial"/>
              </a:rPr>
              <a:t> </a:t>
            </a:r>
            <a:r>
              <a:rPr lang="es-ES" sz="2000" dirty="0" err="1" smtClean="0">
                <a:cs typeface="Arial"/>
              </a:rPr>
              <a:t>Mazda</a:t>
            </a:r>
            <a:r>
              <a:rPr lang="es-ES" sz="2000" dirty="0" smtClean="0">
                <a:cs typeface="Arial"/>
              </a:rPr>
              <a:t>) que enseñaba a vivir de acuerdo con los pensamientos rectos, las palabras rectas y las acciones rectas.</a:t>
            </a:r>
          </a:p>
        </p:txBody>
      </p:sp>
    </p:spTree>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551090"/>
          </a:xfrm>
          <a:prstGeom prst="rect">
            <a:avLst/>
          </a:prstGeom>
          <a:solidFill>
            <a:schemeClr val="accent3">
              <a:lumMod val="50000"/>
            </a:schemeClr>
          </a:solidFill>
        </p:spPr>
        <p:txBody>
          <a:bodyPr wrap="square" tIns="72000" bIns="108000" rtlCol="0">
            <a:spAutoFit/>
          </a:bodyPr>
          <a:lstStyle/>
          <a:p>
            <a:pPr marL="360000" hangingPunct="0"/>
            <a:r>
              <a:rPr lang="es-ES" sz="2400" b="1" dirty="0" smtClean="0">
                <a:solidFill>
                  <a:srgbClr val="FFFF00"/>
                </a:solidFill>
              </a:rPr>
              <a:t>Desde la multiplicidad de dioses a la creencia en un Dios único</a:t>
            </a:r>
          </a:p>
        </p:txBody>
      </p:sp>
      <p:sp>
        <p:nvSpPr>
          <p:cNvPr id="6" name="5 Rectángulo"/>
          <p:cNvSpPr/>
          <p:nvPr/>
        </p:nvSpPr>
        <p:spPr>
          <a:xfrm>
            <a:off x="0" y="548680"/>
            <a:ext cx="9036496" cy="3690411"/>
          </a:xfrm>
          <a:prstGeom prst="rect">
            <a:avLst/>
          </a:prstGeom>
          <a:noFill/>
        </p:spPr>
        <p:txBody>
          <a:bodyPr wrap="square" lIns="288000" tIns="108000" rIns="144000" bIns="72000">
            <a:spAutoFit/>
          </a:bodyPr>
          <a:lstStyle/>
          <a:p>
            <a:pPr indent="252000">
              <a:spcAft>
                <a:spcPts val="600"/>
              </a:spcAft>
            </a:pPr>
            <a:r>
              <a:rPr lang="es-ES" sz="2000" dirty="0" smtClean="0"/>
              <a:t>También en la época axial, los sabios chinos, dejando de lado las antiguas deidades chinas y antepasados deificados, utilizaron los conceptos más abstractos e impersonales del Tao y el Cielo, que eran como un primer principio creador y una ley moral universal. Confucio, en especial, resaltó la educación moral y la responsabilidad humana en cumplir esta ley moral universal o mandatos del Cielo.</a:t>
            </a:r>
          </a:p>
          <a:p>
            <a:pPr indent="252000">
              <a:spcAft>
                <a:spcPts val="600"/>
              </a:spcAft>
            </a:pPr>
            <a:r>
              <a:rPr lang="es-ES" sz="2000" dirty="0" smtClean="0"/>
              <a:t>De una forma similar, los místicos de los </a:t>
            </a:r>
            <a:r>
              <a:rPr lang="es-ES" sz="2000" dirty="0" err="1" smtClean="0"/>
              <a:t>Upanisads</a:t>
            </a:r>
            <a:r>
              <a:rPr lang="es-ES" sz="2000" dirty="0" smtClean="0"/>
              <a:t> trataron de reducir a todos los antiguos dioses vedas a una tríada de dioses centrada en un impersonal </a:t>
            </a:r>
            <a:r>
              <a:rPr lang="es-ES" sz="2000" dirty="0" err="1" smtClean="0"/>
              <a:t>Brahman</a:t>
            </a:r>
            <a:r>
              <a:rPr lang="es-ES" sz="2000" dirty="0" smtClean="0"/>
              <a:t>, el Uno o el Espíritu Absoluto, y resaltaron la responsabilidad del hombre de liberarse de la ignorancia o de las redes de la ilusión de Maya (apariencias del mundo sensible) y fundir su </a:t>
            </a:r>
            <a:r>
              <a:rPr lang="es-ES" sz="2000" dirty="0" err="1" smtClean="0"/>
              <a:t>Atman</a:t>
            </a:r>
            <a:r>
              <a:rPr lang="es-ES" sz="2000" dirty="0" smtClean="0"/>
              <a:t> o alma con el </a:t>
            </a:r>
            <a:r>
              <a:rPr lang="es-ES" sz="2000" dirty="0" err="1" smtClean="0"/>
              <a:t>Brahman</a:t>
            </a:r>
            <a:r>
              <a:rPr lang="es-ES" sz="2000" dirty="0" smtClean="0"/>
              <a:t> o realidad última.  </a:t>
            </a:r>
          </a:p>
          <a:p>
            <a:pPr indent="252000">
              <a:spcAft>
                <a:spcPts val="600"/>
              </a:spcAft>
            </a:pPr>
            <a:r>
              <a:rPr lang="es-ES" dirty="0" smtClean="0"/>
              <a:t> </a:t>
            </a:r>
          </a:p>
        </p:txBody>
      </p:sp>
      <p:sp>
        <p:nvSpPr>
          <p:cNvPr id="7" name="6 Rectángulo"/>
          <p:cNvSpPr/>
          <p:nvPr/>
        </p:nvSpPr>
        <p:spPr>
          <a:xfrm>
            <a:off x="0" y="3869902"/>
            <a:ext cx="9144000" cy="2988098"/>
          </a:xfrm>
          <a:prstGeom prst="rect">
            <a:avLst/>
          </a:prstGeom>
          <a:solidFill>
            <a:schemeClr val="tx2">
              <a:lumMod val="10000"/>
            </a:schemeClr>
          </a:solidFill>
        </p:spPr>
        <p:txBody>
          <a:bodyPr wrap="square" lIns="360000" tIns="108000" rIns="144000" bIns="108000">
            <a:spAutoFit/>
          </a:bodyPr>
          <a:lstStyle/>
          <a:p>
            <a:pPr indent="252000">
              <a:spcAft>
                <a:spcPts val="1200"/>
              </a:spcAft>
            </a:pPr>
            <a:r>
              <a:rPr lang="es-ES" sz="2000" dirty="0" smtClean="0">
                <a:cs typeface="Arial"/>
              </a:rPr>
              <a:t>Un fenómeno muy parecido al hindú ocurrió en Grecia. </a:t>
            </a:r>
            <a:r>
              <a:rPr lang="es-ES" sz="2000" dirty="0" err="1" smtClean="0">
                <a:cs typeface="Arial"/>
              </a:rPr>
              <a:t>Jenófanes</a:t>
            </a:r>
            <a:r>
              <a:rPr lang="es-ES" sz="2000" dirty="0" smtClean="0">
                <a:cs typeface="Arial"/>
              </a:rPr>
              <a:t> criticó a los antiguos dioses griegos </a:t>
            </a:r>
            <a:r>
              <a:rPr lang="es-ES" sz="2000" dirty="0" err="1" smtClean="0">
                <a:cs typeface="Arial"/>
              </a:rPr>
              <a:t>semihumanos</a:t>
            </a:r>
            <a:r>
              <a:rPr lang="es-ES" sz="2000" dirty="0" smtClean="0">
                <a:cs typeface="Arial"/>
              </a:rPr>
              <a:t> y abogó por un único Dios desprovisto de las pasiones y la apariencia humana. El Uno de Pitágoras, la Idea del Bien de Platón, el motor inmóvil de Aristóteles, el Logos de los estoicos, todos ellos eran conceptos muy similares al </a:t>
            </a:r>
            <a:r>
              <a:rPr lang="es-ES" sz="2000" dirty="0" err="1" smtClean="0">
                <a:cs typeface="Arial"/>
              </a:rPr>
              <a:t>Brahman</a:t>
            </a:r>
            <a:r>
              <a:rPr lang="es-ES" sz="2000" dirty="0" smtClean="0">
                <a:cs typeface="Arial"/>
              </a:rPr>
              <a:t> hindú. También, los filósofos griegos, a semejanza de los pensadores hindúes, resaltaron la responsabilidad que tiene el ser humano de salir de la ignorancia o de este mundo sensible de sombras y apariencias y alcanzar el conocimiento, enfatizando asimismo la obligación humana de vivir conforme a una ley moral natural. </a:t>
            </a:r>
          </a:p>
        </p:txBody>
      </p:sp>
    </p:spTree>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749812"/>
          </a:xfrm>
          <a:prstGeom prst="rect">
            <a:avLst/>
          </a:prstGeom>
          <a:solidFill>
            <a:schemeClr val="accent3">
              <a:lumMod val="50000"/>
            </a:schemeClr>
          </a:solidFill>
        </p:spPr>
        <p:txBody>
          <a:bodyPr wrap="square" lIns="72000" tIns="36000" bIns="36000" rtlCol="0">
            <a:spAutoFit/>
          </a:bodyPr>
          <a:lstStyle/>
          <a:p>
            <a:pPr marL="360000" hangingPunct="0"/>
            <a:r>
              <a:rPr lang="es-ES" sz="2200" b="1" dirty="0" smtClean="0">
                <a:solidFill>
                  <a:srgbClr val="FFFF00"/>
                </a:solidFill>
              </a:rPr>
              <a:t>La negación de los dioses en el budismo y el jainismo motivada por enfatizar la responsabilidad moral individual en la propia perfección</a:t>
            </a:r>
          </a:p>
        </p:txBody>
      </p:sp>
      <p:sp>
        <p:nvSpPr>
          <p:cNvPr id="6" name="5 Rectángulo"/>
          <p:cNvSpPr/>
          <p:nvPr/>
        </p:nvSpPr>
        <p:spPr>
          <a:xfrm>
            <a:off x="107504" y="764704"/>
            <a:ext cx="9036496" cy="2120750"/>
          </a:xfrm>
          <a:prstGeom prst="rect">
            <a:avLst/>
          </a:prstGeom>
          <a:noFill/>
        </p:spPr>
        <p:txBody>
          <a:bodyPr wrap="square" lIns="288000" tIns="108000" rIns="144000" bIns="72000">
            <a:spAutoFit/>
          </a:bodyPr>
          <a:lstStyle/>
          <a:p>
            <a:pPr indent="252000">
              <a:spcAft>
                <a:spcPts val="600"/>
              </a:spcAft>
            </a:pPr>
            <a:r>
              <a:rPr lang="es-ES" dirty="0" smtClean="0"/>
              <a:t>En cambio, Buda negó la relevancia de todas las deidades hindúes, e incluso desafió la creencia en un eterno y siempre presente </a:t>
            </a:r>
            <a:r>
              <a:rPr lang="es-ES" dirty="0" err="1" smtClean="0"/>
              <a:t>Brahman</a:t>
            </a:r>
            <a:r>
              <a:rPr lang="es-ES" dirty="0" smtClean="0"/>
              <a:t>, motivado por el afán en enfatizar la responsabilidad moral individual en ganar la propia perfección Buda enfatizó que solamente el cultivo de sí mismo y el autodominio eran los medios más adecuados para lograr la paz interior. Ningún rito externo, sacrificio o ayuda divina servía para alcanzar esa meta. Aun así, Buda mantuvo la creencia hindú en unas normas morales eternas o </a:t>
            </a:r>
            <a:r>
              <a:rPr lang="es-ES" dirty="0" err="1" smtClean="0"/>
              <a:t>Dharma</a:t>
            </a:r>
            <a:r>
              <a:rPr lang="es-ES" dirty="0" smtClean="0"/>
              <a:t> y en la inexorable ley del Karma.</a:t>
            </a:r>
          </a:p>
        </p:txBody>
      </p:sp>
      <p:sp>
        <p:nvSpPr>
          <p:cNvPr id="7" name="6 Rectángulo"/>
          <p:cNvSpPr/>
          <p:nvPr/>
        </p:nvSpPr>
        <p:spPr>
          <a:xfrm>
            <a:off x="0" y="2935424"/>
            <a:ext cx="9144000" cy="3922576"/>
          </a:xfrm>
          <a:prstGeom prst="rect">
            <a:avLst/>
          </a:prstGeom>
          <a:solidFill>
            <a:schemeClr val="tx2">
              <a:lumMod val="10000"/>
            </a:schemeClr>
          </a:solidFill>
        </p:spPr>
        <p:txBody>
          <a:bodyPr wrap="square" lIns="360000" tIns="144000" rIns="144000" bIns="144000">
            <a:spAutoFit/>
          </a:bodyPr>
          <a:lstStyle/>
          <a:p>
            <a:pPr indent="252000"/>
            <a:r>
              <a:rPr lang="es-ES" dirty="0" smtClean="0">
                <a:cs typeface="Arial"/>
              </a:rPr>
              <a:t>Los </a:t>
            </a:r>
            <a:r>
              <a:rPr lang="es-ES" dirty="0" err="1" smtClean="0">
                <a:cs typeface="Arial"/>
              </a:rPr>
              <a:t>jainistas</a:t>
            </a:r>
            <a:r>
              <a:rPr lang="es-ES" dirty="0" smtClean="0">
                <a:cs typeface="Arial"/>
              </a:rPr>
              <a:t> enfatizaron más si cabe la responsabilidad moral individual del ser humano en su propia perfección, y por este motivo negaron expresamente la existencia de cualquier Dios. Según Young </a:t>
            </a:r>
            <a:r>
              <a:rPr lang="es-ES" dirty="0" err="1" smtClean="0">
                <a:cs typeface="Arial"/>
              </a:rPr>
              <a:t>Oon</a:t>
            </a:r>
            <a:r>
              <a:rPr lang="es-ES" dirty="0" smtClean="0">
                <a:cs typeface="Arial"/>
              </a:rPr>
              <a:t> Kim, </a:t>
            </a:r>
            <a:r>
              <a:rPr lang="es-ES" dirty="0" smtClean="0">
                <a:solidFill>
                  <a:schemeClr val="accent4">
                    <a:lumMod val="60000"/>
                    <a:lumOff val="40000"/>
                  </a:schemeClr>
                </a:solidFill>
                <a:cs typeface="Arial"/>
              </a:rPr>
              <a:t>«los </a:t>
            </a:r>
            <a:r>
              <a:rPr lang="es-ES" dirty="0" err="1" smtClean="0">
                <a:solidFill>
                  <a:schemeClr val="accent4">
                    <a:lumMod val="60000"/>
                    <a:lumOff val="40000"/>
                  </a:schemeClr>
                </a:solidFill>
                <a:cs typeface="Arial"/>
              </a:rPr>
              <a:t>jainistas</a:t>
            </a:r>
            <a:r>
              <a:rPr lang="es-ES" dirty="0" smtClean="0">
                <a:solidFill>
                  <a:schemeClr val="accent4">
                    <a:lumMod val="60000"/>
                    <a:lumOff val="40000"/>
                  </a:schemeClr>
                </a:solidFill>
                <a:cs typeface="Arial"/>
              </a:rPr>
              <a:t> creen que el universo es eterno así que no hay necesidad de una primera causa. Dicen que el mundo de la materia siempre ha existido como tal por lo que no tiene sentido adelantar la hipótesis de un Creador. Y están convencidos de que el hombre mismo tiene el poder de subyugar sus pasiones y liberarse a sí mismo de las ataduras mundanas, así que, ¿por qué especular acerca de un salvador que venga de fuera? (...) Ellos presentaron todas las objeciones a la existencia de Dios que son muy familiares para los occidentales. Primero, si Dios crea algo debe ser para satisfacer alguna inclinación o para eliminar alguna ansiedad de su naturaleza, pero esto hace que Dios sea claramente imperfecto. Segundo, si el mundo es la obra de un Dios perfecto, ¿cómo es posible que sus criaturas sufran tantas miserias y males?»</a:t>
            </a:r>
          </a:p>
          <a:p>
            <a:pPr indent="252000" algn="r"/>
            <a:r>
              <a:rPr lang="es-ES" sz="2000" dirty="0" smtClean="0">
                <a:cs typeface="Arial"/>
              </a:rPr>
              <a:t> </a:t>
            </a:r>
            <a:r>
              <a:rPr lang="es-ES" sz="1600" dirty="0" smtClean="0">
                <a:solidFill>
                  <a:schemeClr val="accent3">
                    <a:lumMod val="75000"/>
                  </a:schemeClr>
                </a:solidFill>
                <a:cs typeface="Arial"/>
              </a:rPr>
              <a:t>Y.O. Kim, </a:t>
            </a:r>
            <a:r>
              <a:rPr lang="es-ES" sz="1600" dirty="0" err="1" smtClean="0">
                <a:solidFill>
                  <a:schemeClr val="accent3">
                    <a:lumMod val="75000"/>
                  </a:schemeClr>
                </a:solidFill>
                <a:cs typeface="Arial"/>
              </a:rPr>
              <a:t>World</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Religions</a:t>
            </a:r>
            <a:r>
              <a:rPr lang="es-ES" sz="1600" dirty="0" smtClean="0">
                <a:solidFill>
                  <a:schemeClr val="accent3">
                    <a:lumMod val="75000"/>
                  </a:schemeClr>
                </a:solidFill>
                <a:cs typeface="Arial"/>
              </a:rPr>
              <a:t>, vol. 2, </a:t>
            </a:r>
            <a:r>
              <a:rPr lang="es-ES" sz="1600" dirty="0" err="1" smtClean="0">
                <a:solidFill>
                  <a:schemeClr val="accent3">
                    <a:lumMod val="75000"/>
                  </a:schemeClr>
                </a:solidFill>
                <a:cs typeface="Arial"/>
              </a:rPr>
              <a:t>Golden</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Gate</a:t>
            </a:r>
            <a:r>
              <a:rPr lang="es-ES" sz="1600" dirty="0" smtClean="0">
                <a:solidFill>
                  <a:schemeClr val="accent3">
                    <a:lumMod val="75000"/>
                  </a:schemeClr>
                </a:solidFill>
                <a:cs typeface="Arial"/>
              </a:rPr>
              <a:t>, New York, 1976, pp. 83-84.</a:t>
            </a:r>
          </a:p>
        </p:txBody>
      </p:sp>
    </p:spTree>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0"/>
            <a:ext cx="9036496" cy="4967683"/>
          </a:xfrm>
          <a:prstGeom prst="rect">
            <a:avLst/>
          </a:prstGeom>
          <a:noFill/>
        </p:spPr>
        <p:txBody>
          <a:bodyPr wrap="square" lIns="288000" tIns="108000" rIns="144000" bIns="72000">
            <a:spAutoFit/>
          </a:bodyPr>
          <a:lstStyle/>
          <a:p>
            <a:pPr indent="252000">
              <a:spcAft>
                <a:spcPts val="600"/>
              </a:spcAft>
            </a:pPr>
            <a:r>
              <a:rPr lang="es-ES" dirty="0" smtClean="0"/>
              <a:t>Esta apuesta por el ateísmo de los </a:t>
            </a:r>
            <a:r>
              <a:rPr lang="es-ES" dirty="0" err="1" smtClean="0"/>
              <a:t>jainistas</a:t>
            </a:r>
            <a:r>
              <a:rPr lang="es-ES" dirty="0" smtClean="0"/>
              <a:t>, como Y. O. Kim sigue explicando, estaba principalmente motivada por razones éticas. </a:t>
            </a:r>
            <a:r>
              <a:rPr lang="es-ES" dirty="0" smtClean="0">
                <a:solidFill>
                  <a:schemeClr val="accent4">
                    <a:lumMod val="60000"/>
                    <a:lumOff val="40000"/>
                  </a:schemeClr>
                </a:solidFill>
              </a:rPr>
              <a:t>«Primero, era una valiosa protesta en contra de un concepto degradado de la piedad. Los diferentes tipos de dioses y diosas de las religiones populares eran poco más que siervos útiles de la gente. Los pueblos primitivos rezaban para que viniera la lluvia en tiempo de sequía, para que curaran sus enfermedades, para obtener prosperidad material, para conseguir la victoria en las guerras, para que nacieran hijos varones o para escapar del castigo después de haber violado una ley moral. Ya que el jainismo era una fe que resaltaba el supremo valor de desprenderse de las preocupaciones materiales y liberarse de los placeres sensuales, era natural que se opusiera a un concepto de Dios que lo convertía en un mero proveedor de satisfacciones terrenales.</a:t>
            </a:r>
          </a:p>
          <a:p>
            <a:pPr indent="252000">
              <a:spcAft>
                <a:spcPts val="600"/>
              </a:spcAft>
            </a:pPr>
            <a:r>
              <a:rPr lang="es-ES" dirty="0" smtClean="0">
                <a:solidFill>
                  <a:schemeClr val="accent4">
                    <a:lumMod val="60000"/>
                    <a:lumOff val="40000"/>
                  </a:schemeClr>
                </a:solidFill>
              </a:rPr>
              <a:t>Segundo, los </a:t>
            </a:r>
            <a:r>
              <a:rPr lang="es-ES" dirty="0" err="1" smtClean="0">
                <a:solidFill>
                  <a:schemeClr val="accent4">
                    <a:lumMod val="60000"/>
                    <a:lumOff val="40000"/>
                  </a:schemeClr>
                </a:solidFill>
              </a:rPr>
              <a:t>jainistas</a:t>
            </a:r>
            <a:r>
              <a:rPr lang="es-ES" dirty="0" smtClean="0">
                <a:solidFill>
                  <a:schemeClr val="accent4">
                    <a:lumMod val="60000"/>
                    <a:lumOff val="40000"/>
                  </a:schemeClr>
                </a:solidFill>
              </a:rPr>
              <a:t> enfatizaban la absoluta inmutabilidad de la ley del karma. El universo está controlado por una inviolable ley de causa y efecto. En opinión de los </a:t>
            </a:r>
            <a:r>
              <a:rPr lang="es-ES" dirty="0" err="1" smtClean="0">
                <a:solidFill>
                  <a:schemeClr val="accent4">
                    <a:lumMod val="60000"/>
                    <a:lumOff val="40000"/>
                  </a:schemeClr>
                </a:solidFill>
              </a:rPr>
              <a:t>jainistas</a:t>
            </a:r>
            <a:r>
              <a:rPr lang="es-ES" dirty="0" smtClean="0">
                <a:solidFill>
                  <a:schemeClr val="accent4">
                    <a:lumMod val="60000"/>
                    <a:lumOff val="40000"/>
                  </a:schemeClr>
                </a:solidFill>
              </a:rPr>
              <a:t>, no hay un Gobernante amable por encima de la ley </a:t>
            </a:r>
            <a:r>
              <a:rPr lang="es-ES" dirty="0" err="1" smtClean="0">
                <a:solidFill>
                  <a:schemeClr val="accent4">
                    <a:lumMod val="60000"/>
                    <a:lumOff val="40000"/>
                  </a:schemeClr>
                </a:solidFill>
              </a:rPr>
              <a:t>kármica</a:t>
            </a:r>
            <a:r>
              <a:rPr lang="es-ES" dirty="0" smtClean="0">
                <a:solidFill>
                  <a:schemeClr val="accent4">
                    <a:lumMod val="60000"/>
                    <a:lumOff val="40000"/>
                  </a:schemeClr>
                </a:solidFill>
              </a:rPr>
              <a:t> que pueda amañarla, torcerla, suavizarla o suspenderla temporalmente. En muchas religiones, parece que las personas confían en que los dioses y diosas puedan derogar la ejecución de la ley moral. Si realizan un cierto ritual, recitan una oración especial, pasan por una experiencia de conversión o piden perdón, pueden evitar pagar sus deudas.</a:t>
            </a:r>
          </a:p>
        </p:txBody>
      </p:sp>
      <p:sp>
        <p:nvSpPr>
          <p:cNvPr id="7" name="6 Rectángulo"/>
          <p:cNvSpPr/>
          <p:nvPr/>
        </p:nvSpPr>
        <p:spPr>
          <a:xfrm>
            <a:off x="0" y="4931731"/>
            <a:ext cx="9144000" cy="1926269"/>
          </a:xfrm>
          <a:prstGeom prst="rect">
            <a:avLst/>
          </a:prstGeom>
          <a:solidFill>
            <a:srgbClr val="002060"/>
          </a:solidFill>
        </p:spPr>
        <p:txBody>
          <a:bodyPr wrap="square" lIns="360000" tIns="108000" rIns="144000" bIns="108000">
            <a:spAutoFit/>
          </a:bodyPr>
          <a:lstStyle/>
          <a:p>
            <a:pPr indent="252000">
              <a:spcAft>
                <a:spcPts val="600"/>
              </a:spcAft>
            </a:pPr>
            <a:r>
              <a:rPr lang="es-ES" dirty="0" smtClean="0">
                <a:solidFill>
                  <a:schemeClr val="accent4">
                    <a:lumMod val="60000"/>
                    <a:lumOff val="40000"/>
                  </a:schemeClr>
                </a:solidFill>
              </a:rPr>
              <a:t>Tercero, la fe </a:t>
            </a:r>
            <a:r>
              <a:rPr lang="es-ES" dirty="0" err="1" smtClean="0">
                <a:solidFill>
                  <a:schemeClr val="accent4">
                    <a:lumMod val="60000"/>
                    <a:lumOff val="40000"/>
                  </a:schemeClr>
                </a:solidFill>
              </a:rPr>
              <a:t>jainista</a:t>
            </a:r>
            <a:r>
              <a:rPr lang="es-ES" dirty="0" smtClean="0">
                <a:solidFill>
                  <a:schemeClr val="accent4">
                    <a:lumMod val="60000"/>
                    <a:lumOff val="40000"/>
                  </a:schemeClr>
                </a:solidFill>
              </a:rPr>
              <a:t> resalta la dignidad potencial del ser humano. Si la autoconsciencia, el poder, el conocimiento y la alegría son perfecciones latentes de la naturaleza humana, los hombres se sentirán estimulados a cultivar y manifestar estos talentos. No desearan verse a sí mismos como desvalidas marionetas guiadas por poderes sobrenaturales externos, o ser considerados como niños que necesitan ser vigilados y supervisados.»</a:t>
            </a:r>
          </a:p>
          <a:p>
            <a:pPr algn="r"/>
            <a:r>
              <a:rPr lang="es-ES" sz="1600" dirty="0" smtClean="0">
                <a:solidFill>
                  <a:schemeClr val="accent3">
                    <a:lumMod val="75000"/>
                  </a:schemeClr>
                </a:solidFill>
                <a:cs typeface="Arial"/>
              </a:rPr>
              <a:t>Y.O. Kim, </a:t>
            </a:r>
            <a:r>
              <a:rPr lang="es-ES" sz="1600" dirty="0" err="1" smtClean="0">
                <a:solidFill>
                  <a:schemeClr val="accent3">
                    <a:lumMod val="75000"/>
                  </a:schemeClr>
                </a:solidFill>
                <a:cs typeface="Arial"/>
              </a:rPr>
              <a:t>World</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Religions</a:t>
            </a:r>
            <a:r>
              <a:rPr lang="es-ES" sz="1600" dirty="0" smtClean="0">
                <a:solidFill>
                  <a:schemeClr val="accent3">
                    <a:lumMod val="75000"/>
                  </a:schemeClr>
                </a:solidFill>
                <a:cs typeface="Arial"/>
              </a:rPr>
              <a:t>, vol. 2, </a:t>
            </a:r>
            <a:r>
              <a:rPr lang="es-ES" sz="1600" dirty="0" err="1" smtClean="0">
                <a:solidFill>
                  <a:schemeClr val="accent3">
                    <a:lumMod val="75000"/>
                  </a:schemeClr>
                </a:solidFill>
                <a:cs typeface="Arial"/>
              </a:rPr>
              <a:t>Golden</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Gate</a:t>
            </a:r>
            <a:r>
              <a:rPr lang="es-ES" sz="1600" dirty="0" smtClean="0">
                <a:solidFill>
                  <a:schemeClr val="accent3">
                    <a:lumMod val="75000"/>
                  </a:schemeClr>
                </a:solidFill>
                <a:cs typeface="Arial"/>
              </a:rPr>
              <a:t>, New York, 1976, pp. 85-86.</a:t>
            </a:r>
          </a:p>
        </p:txBody>
      </p:sp>
    </p:spTree>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426920"/>
          </a:xfrm>
          <a:prstGeom prst="rect">
            <a:avLst/>
          </a:prstGeom>
          <a:solidFill>
            <a:schemeClr val="accent3">
              <a:lumMod val="50000"/>
            </a:schemeClr>
          </a:solidFill>
        </p:spPr>
        <p:txBody>
          <a:bodyPr wrap="square" lIns="72000" tIns="36000" bIns="36000" rtlCol="0">
            <a:spAutoFit/>
          </a:bodyPr>
          <a:lstStyle/>
          <a:p>
            <a:pPr marL="360000" hangingPunct="0"/>
            <a:r>
              <a:rPr lang="es-ES" sz="2200" b="1" dirty="0" smtClean="0">
                <a:solidFill>
                  <a:srgbClr val="FFFF00"/>
                </a:solidFill>
              </a:rPr>
              <a:t>Desde la creencia en el Juez inflexible judío y la negación budista y </a:t>
            </a:r>
            <a:r>
              <a:rPr lang="es-ES" sz="2200" b="1" dirty="0" err="1" smtClean="0">
                <a:solidFill>
                  <a:srgbClr val="FFFF00"/>
                </a:solidFill>
              </a:rPr>
              <a:t>jainista</a:t>
            </a:r>
            <a:r>
              <a:rPr lang="es-ES" sz="2200" b="1" dirty="0" smtClean="0">
                <a:solidFill>
                  <a:srgbClr val="FFFF00"/>
                </a:solidFill>
              </a:rPr>
              <a:t> de los dioses, por resaltar una ley moral inexorable, hasta la creencia cristiana en un Dios personal y padre amante dispuesto a perdonar y otorgar su gracia divina</a:t>
            </a:r>
          </a:p>
        </p:txBody>
      </p:sp>
      <p:sp>
        <p:nvSpPr>
          <p:cNvPr id="6" name="5 Rectángulo"/>
          <p:cNvSpPr/>
          <p:nvPr/>
        </p:nvSpPr>
        <p:spPr>
          <a:xfrm>
            <a:off x="107504" y="1484784"/>
            <a:ext cx="9036496" cy="2397749"/>
          </a:xfrm>
          <a:prstGeom prst="rect">
            <a:avLst/>
          </a:prstGeom>
          <a:noFill/>
        </p:spPr>
        <p:txBody>
          <a:bodyPr wrap="square" lIns="288000" tIns="108000" rIns="144000" bIns="72000">
            <a:spAutoFit/>
          </a:bodyPr>
          <a:lstStyle/>
          <a:p>
            <a:pPr indent="252000">
              <a:spcAft>
                <a:spcPts val="600"/>
              </a:spcAft>
            </a:pPr>
            <a:r>
              <a:rPr lang="es-ES" dirty="0" smtClean="0"/>
              <a:t>A diferencia de sus predecesores judíos y orientales que consideraron a Dios como un juez inflexible o lo despersonalizaron, o incluso lo negaron, con el fin de resaltar la importancia de una ley moral inexorable, Jesús asemejó a Dios a un padre amante que está dispuesto a perdonar a sus hijos si éstos se arrepienten y vuelven sus corazones hacia él, como queda claramente expresado en la parábola del hijo pródigo. Así pues, aunque no negó la existencia de una ley moral universal ni la responsabilidad que tiene el ser humano de cumplirla, sí puso por encima de esa ley divina a un Dios de amor dispuesto a abrazar y perdonar incluso a sus enemigos. </a:t>
            </a:r>
          </a:p>
        </p:txBody>
      </p:sp>
      <p:sp>
        <p:nvSpPr>
          <p:cNvPr id="7" name="6 Rectángulo"/>
          <p:cNvSpPr/>
          <p:nvPr/>
        </p:nvSpPr>
        <p:spPr>
          <a:xfrm>
            <a:off x="0" y="3827976"/>
            <a:ext cx="9144000" cy="3030024"/>
          </a:xfrm>
          <a:prstGeom prst="rect">
            <a:avLst/>
          </a:prstGeom>
          <a:solidFill>
            <a:schemeClr val="tx2">
              <a:lumMod val="10000"/>
            </a:schemeClr>
          </a:solidFill>
        </p:spPr>
        <p:txBody>
          <a:bodyPr wrap="square" lIns="360000" tIns="144000" rIns="144000" bIns="144000">
            <a:spAutoFit/>
          </a:bodyPr>
          <a:lstStyle/>
          <a:p>
            <a:pPr indent="252000"/>
            <a:r>
              <a:rPr lang="es-ES" dirty="0" smtClean="0">
                <a:cs typeface="Arial"/>
              </a:rPr>
              <a:t>No solamente en el cristianismo se resalta el amor y la gracia divina sino que también esta visión se ha ido extendiendo por la mayor parte de las demás tradiciones religiosas. En el hinduismo, </a:t>
            </a:r>
            <a:r>
              <a:rPr lang="es-ES" dirty="0" err="1" smtClean="0">
                <a:cs typeface="Arial"/>
              </a:rPr>
              <a:t>Ramanuja</a:t>
            </a:r>
            <a:r>
              <a:rPr lang="es-ES" dirty="0" smtClean="0">
                <a:cs typeface="Arial"/>
              </a:rPr>
              <a:t>, fue uno de los más notables defensores del camino del amor a Dios, o </a:t>
            </a:r>
            <a:r>
              <a:rPr lang="es-ES" dirty="0" err="1" smtClean="0">
                <a:cs typeface="Arial"/>
              </a:rPr>
              <a:t>bhakti</a:t>
            </a:r>
            <a:r>
              <a:rPr lang="es-ES" dirty="0" smtClean="0">
                <a:cs typeface="Arial"/>
              </a:rPr>
              <a:t>, que como explica </a:t>
            </a:r>
            <a:r>
              <a:rPr lang="es-ES" dirty="0" err="1" smtClean="0">
                <a:cs typeface="Arial"/>
              </a:rPr>
              <a:t>Küng</a:t>
            </a:r>
            <a:r>
              <a:rPr lang="es-ES" dirty="0" smtClean="0">
                <a:cs typeface="Arial"/>
              </a:rPr>
              <a:t> tiene muchas semejanzas con las enseñanzas de Jesús: </a:t>
            </a:r>
            <a:r>
              <a:rPr lang="es-ES" dirty="0" smtClean="0">
                <a:solidFill>
                  <a:schemeClr val="accent6">
                    <a:lumMod val="60000"/>
                    <a:lumOff val="40000"/>
                  </a:schemeClr>
                </a:solidFill>
                <a:latin typeface="Arial"/>
                <a:cs typeface="Arial"/>
              </a:rPr>
              <a:t>«</a:t>
            </a:r>
            <a:r>
              <a:rPr lang="es-ES" dirty="0" smtClean="0">
                <a:solidFill>
                  <a:schemeClr val="accent6">
                    <a:lumMod val="60000"/>
                    <a:lumOff val="40000"/>
                  </a:schemeClr>
                </a:solidFill>
                <a:cs typeface="Arial"/>
              </a:rPr>
              <a:t>También para </a:t>
            </a:r>
            <a:r>
              <a:rPr lang="es-ES" dirty="0" err="1" smtClean="0">
                <a:solidFill>
                  <a:schemeClr val="accent6">
                    <a:lumMod val="60000"/>
                    <a:lumOff val="40000"/>
                  </a:schemeClr>
                </a:solidFill>
                <a:cs typeface="Arial"/>
              </a:rPr>
              <a:t>Ramanuja</a:t>
            </a:r>
            <a:r>
              <a:rPr lang="es-ES" dirty="0" smtClean="0">
                <a:solidFill>
                  <a:schemeClr val="accent6">
                    <a:lumMod val="60000"/>
                    <a:lumOff val="40000"/>
                  </a:schemeClr>
                </a:solidFill>
                <a:cs typeface="Arial"/>
              </a:rPr>
              <a:t>, como para </a:t>
            </a:r>
            <a:r>
              <a:rPr lang="es-ES" dirty="0" err="1" smtClean="0">
                <a:solidFill>
                  <a:schemeClr val="accent6">
                    <a:lumMod val="60000"/>
                    <a:lumOff val="40000"/>
                  </a:schemeClr>
                </a:solidFill>
                <a:cs typeface="Arial"/>
              </a:rPr>
              <a:t>Sankara</a:t>
            </a:r>
            <a:r>
              <a:rPr lang="es-ES" dirty="0" smtClean="0">
                <a:solidFill>
                  <a:schemeClr val="accent6">
                    <a:lumMod val="60000"/>
                    <a:lumOff val="40000"/>
                  </a:schemeClr>
                </a:solidFill>
                <a:cs typeface="Arial"/>
              </a:rPr>
              <a:t>, </a:t>
            </a:r>
            <a:r>
              <a:rPr lang="es-ES" dirty="0" err="1" smtClean="0">
                <a:solidFill>
                  <a:schemeClr val="accent6">
                    <a:lumMod val="60000"/>
                    <a:lumOff val="40000"/>
                  </a:schemeClr>
                </a:solidFill>
                <a:cs typeface="Arial"/>
              </a:rPr>
              <a:t>Brahman</a:t>
            </a:r>
            <a:r>
              <a:rPr lang="es-ES" dirty="0" smtClean="0">
                <a:solidFill>
                  <a:schemeClr val="accent6">
                    <a:lumMod val="60000"/>
                    <a:lumOff val="40000"/>
                  </a:schemeClr>
                </a:solidFill>
                <a:cs typeface="Arial"/>
              </a:rPr>
              <a:t> es “singular” , pero no carece de propiedades, de atributos, cualidades y carácter; no es impersonal. Es idéntico al Dios personal. (…) </a:t>
            </a:r>
            <a:r>
              <a:rPr lang="es-ES" dirty="0" err="1" smtClean="0">
                <a:solidFill>
                  <a:schemeClr val="accent6">
                    <a:lumMod val="60000"/>
                    <a:lumOff val="40000"/>
                  </a:schemeClr>
                </a:solidFill>
                <a:cs typeface="Arial"/>
              </a:rPr>
              <a:t>Ramanuja</a:t>
            </a:r>
            <a:r>
              <a:rPr lang="es-ES" dirty="0" smtClean="0">
                <a:solidFill>
                  <a:schemeClr val="accent6">
                    <a:lumMod val="60000"/>
                    <a:lumOff val="40000"/>
                  </a:schemeClr>
                </a:solidFill>
                <a:cs typeface="Arial"/>
              </a:rPr>
              <a:t> encuentra ya claramente expresada en las </a:t>
            </a:r>
            <a:r>
              <a:rPr lang="es-ES" dirty="0" err="1" smtClean="0">
                <a:solidFill>
                  <a:schemeClr val="accent6">
                    <a:lumMod val="60000"/>
                    <a:lumOff val="40000"/>
                  </a:schemeClr>
                </a:solidFill>
                <a:cs typeface="Arial"/>
              </a:rPr>
              <a:t>Upanisads</a:t>
            </a:r>
            <a:r>
              <a:rPr lang="es-ES" dirty="0" smtClean="0">
                <a:solidFill>
                  <a:schemeClr val="accent6">
                    <a:lumMod val="60000"/>
                    <a:lumOff val="40000"/>
                  </a:schemeClr>
                </a:solidFill>
                <a:cs typeface="Arial"/>
              </a:rPr>
              <a:t> la veneración de un Dios personal y la unión mística con él, y a partir de ello da un nuevo fundamento a la </a:t>
            </a:r>
            <a:r>
              <a:rPr lang="es-ES" dirty="0" err="1" smtClean="0">
                <a:solidFill>
                  <a:schemeClr val="accent6">
                    <a:lumMod val="60000"/>
                    <a:lumOff val="40000"/>
                  </a:schemeClr>
                </a:solidFill>
                <a:cs typeface="Arial"/>
              </a:rPr>
              <a:t>bhakti</a:t>
            </a:r>
            <a:r>
              <a:rPr lang="es-ES" dirty="0" smtClean="0">
                <a:solidFill>
                  <a:schemeClr val="accent6">
                    <a:lumMod val="60000"/>
                    <a:lumOff val="40000"/>
                  </a:schemeClr>
                </a:solidFill>
                <a:cs typeface="Arial"/>
              </a:rPr>
              <a:t>, la confianza, el amor, la veneración, la entrega a Dios.</a:t>
            </a:r>
            <a:r>
              <a:rPr lang="es-ES" dirty="0" smtClean="0">
                <a:solidFill>
                  <a:schemeClr val="accent6">
                    <a:lumMod val="60000"/>
                    <a:lumOff val="40000"/>
                  </a:schemeClr>
                </a:solidFill>
                <a:latin typeface="Arial"/>
                <a:cs typeface="Arial"/>
              </a:rPr>
              <a:t>»</a:t>
            </a:r>
            <a:endParaRPr lang="es-ES" dirty="0" smtClean="0">
              <a:solidFill>
                <a:schemeClr val="accent6">
                  <a:lumMod val="60000"/>
                  <a:lumOff val="40000"/>
                </a:schemeClr>
              </a:solidFill>
              <a:cs typeface="Arial"/>
            </a:endParaRPr>
          </a:p>
          <a:p>
            <a:r>
              <a:rPr lang="es-ES" sz="1600" dirty="0" smtClean="0">
                <a:solidFill>
                  <a:schemeClr val="accent3">
                    <a:lumMod val="75000"/>
                  </a:schemeClr>
                </a:solidFill>
                <a:cs typeface="Arial"/>
              </a:rPr>
              <a:t>Hans </a:t>
            </a:r>
            <a:r>
              <a:rPr lang="es-ES" sz="1600" dirty="0" err="1" smtClean="0">
                <a:solidFill>
                  <a:schemeClr val="accent3">
                    <a:lumMod val="75000"/>
                  </a:schemeClr>
                </a:solidFill>
                <a:cs typeface="Arial"/>
              </a:rPr>
              <a:t>Küng</a:t>
            </a:r>
            <a:r>
              <a:rPr lang="es-ES" sz="1600" dirty="0" smtClean="0">
                <a:solidFill>
                  <a:schemeClr val="accent3">
                    <a:lumMod val="75000"/>
                  </a:schemeClr>
                </a:solidFill>
                <a:cs typeface="Arial"/>
              </a:rPr>
              <a:t>, El cristianismo y las grandes religiones, Libros Europa, Madrid, 1987, pp. 249-250.</a:t>
            </a:r>
            <a:endParaRPr lang="es-ES" dirty="0" smtClean="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036496" cy="2397749"/>
          </a:xfrm>
          <a:prstGeom prst="rect">
            <a:avLst/>
          </a:prstGeom>
          <a:noFill/>
        </p:spPr>
        <p:txBody>
          <a:bodyPr wrap="square" lIns="288000" tIns="108000" rIns="144000" bIns="72000">
            <a:spAutoFit/>
          </a:bodyPr>
          <a:lstStyle/>
          <a:p>
            <a:pPr indent="252000">
              <a:spcAft>
                <a:spcPts val="600"/>
              </a:spcAft>
            </a:pPr>
            <a:r>
              <a:rPr lang="es-ES" dirty="0" smtClean="0"/>
              <a:t>Dentro del budismo, la escuela </a:t>
            </a:r>
            <a:r>
              <a:rPr lang="es-ES" dirty="0" err="1" smtClean="0"/>
              <a:t>Mahayana</a:t>
            </a:r>
            <a:r>
              <a:rPr lang="es-ES" dirty="0" smtClean="0"/>
              <a:t>, que se extendió por el </a:t>
            </a:r>
            <a:r>
              <a:rPr lang="es-ES" dirty="0" err="1" smtClean="0"/>
              <a:t>Tibet</a:t>
            </a:r>
            <a:r>
              <a:rPr lang="es-ES" dirty="0" smtClean="0"/>
              <a:t>, China, Corea y Japón defendió el ideal del </a:t>
            </a:r>
            <a:r>
              <a:rPr lang="es-ES" dirty="0" err="1" smtClean="0"/>
              <a:t>Bodhisattva</a:t>
            </a:r>
            <a:r>
              <a:rPr lang="es-ES" dirty="0" smtClean="0"/>
              <a:t> —es decir, un iluminado ya calificado para su entrada en el Nirvana, pero que, por amor y compasión hacia los hombres, retrasa su entrada en el Nirvana y decide seguir en este mundo para salvar sus semejantes— en contra de la escuela </a:t>
            </a:r>
            <a:r>
              <a:rPr lang="es-ES" dirty="0" err="1" smtClean="0"/>
              <a:t>Theravada</a:t>
            </a:r>
            <a:r>
              <a:rPr lang="es-ES" dirty="0" smtClean="0"/>
              <a:t>, extendida principalmente por el sudeste asiático, que resaltaba únicamente la responsabilidad individual humana de esforzarse es su propia liberación sin que se tenga que recibir la ayuda de nadie. Young </a:t>
            </a:r>
            <a:r>
              <a:rPr lang="es-ES" dirty="0" err="1" smtClean="0"/>
              <a:t>Oon</a:t>
            </a:r>
            <a:r>
              <a:rPr lang="es-ES" dirty="0" smtClean="0"/>
              <a:t> Kim lo explica poéticamente en la siguiente cita:</a:t>
            </a:r>
          </a:p>
        </p:txBody>
      </p:sp>
      <p:sp>
        <p:nvSpPr>
          <p:cNvPr id="7" name="6 Rectángulo"/>
          <p:cNvSpPr/>
          <p:nvPr/>
        </p:nvSpPr>
        <p:spPr>
          <a:xfrm>
            <a:off x="0" y="2438741"/>
            <a:ext cx="9144000" cy="4419259"/>
          </a:xfrm>
          <a:prstGeom prst="rect">
            <a:avLst/>
          </a:prstGeom>
          <a:solidFill>
            <a:srgbClr val="0B4942"/>
          </a:solidFill>
          <a:ln w="19050">
            <a:solidFill>
              <a:schemeClr val="tx1"/>
            </a:solidFill>
          </a:ln>
        </p:spPr>
        <p:txBody>
          <a:bodyPr wrap="square" lIns="360000" tIns="144000" rIns="144000" bIns="72000">
            <a:spAutoFit/>
          </a:bodyPr>
          <a:lstStyle/>
          <a:p>
            <a:pPr indent="252000">
              <a:spcAft>
                <a:spcPts val="600"/>
              </a:spcAft>
            </a:pPr>
            <a:r>
              <a:rPr lang="es-ES" dirty="0" smtClean="0">
                <a:latin typeface="Arial"/>
                <a:cs typeface="Arial"/>
              </a:rPr>
              <a:t>«</a:t>
            </a:r>
            <a:r>
              <a:rPr lang="es-ES" dirty="0" smtClean="0">
                <a:cs typeface="Arial"/>
              </a:rPr>
              <a:t>Para los </a:t>
            </a:r>
            <a:r>
              <a:rPr lang="es-ES" dirty="0" err="1" smtClean="0">
                <a:cs typeface="Arial"/>
              </a:rPr>
              <a:t>mahayanistas</a:t>
            </a:r>
            <a:r>
              <a:rPr lang="es-ES" dirty="0" smtClean="0">
                <a:cs typeface="Arial"/>
              </a:rPr>
              <a:t>, el ideal </a:t>
            </a:r>
            <a:r>
              <a:rPr lang="es-ES" dirty="0" err="1" smtClean="0">
                <a:cs typeface="Arial"/>
              </a:rPr>
              <a:t>Theravada</a:t>
            </a:r>
            <a:r>
              <a:rPr lang="es-ES" dirty="0" smtClean="0">
                <a:cs typeface="Arial"/>
              </a:rPr>
              <a:t> —en el que sólo unos pocos pueden alcanzar la perfección de Buda, y únicamente aquellos que pueden liberarse a sí mismos— era frío y sin corazón. ¿Cómo puede un monje solitario ignorar con tanta calma el sufrimiento de los demás hombres?  (…) Esta doctrina </a:t>
            </a:r>
            <a:r>
              <a:rPr lang="es-ES" dirty="0" err="1" smtClean="0">
                <a:cs typeface="Arial"/>
              </a:rPr>
              <a:t>Mahayana</a:t>
            </a:r>
            <a:r>
              <a:rPr lang="es-ES" dirty="0" smtClean="0">
                <a:cs typeface="Arial"/>
              </a:rPr>
              <a:t> condujo a una redefinición de la naturaleza original del hombre. La esencia del hombre es </a:t>
            </a:r>
            <a:r>
              <a:rPr lang="es-ES" dirty="0" err="1" smtClean="0">
                <a:cs typeface="Arial"/>
              </a:rPr>
              <a:t>Bodhicitta</a:t>
            </a:r>
            <a:r>
              <a:rPr lang="es-ES" dirty="0" smtClean="0">
                <a:cs typeface="Arial"/>
              </a:rPr>
              <a:t>, «Inteligencia-corazón». El corazón humano es un reflejo del corazón Absoluto, de igual manera que la luna se refleja en las aguas de un lago en una noche clara. Si alguien comprende que su naturaleza es semejante a la de Buda, sus ojos ven todas las cosas con un corazón amante, pues el amor es la esencia de su naturaleza. </a:t>
            </a:r>
            <a:r>
              <a:rPr lang="es-ES" dirty="0" err="1" smtClean="0">
                <a:cs typeface="Arial"/>
              </a:rPr>
              <a:t>Bodhicitta</a:t>
            </a:r>
            <a:r>
              <a:rPr lang="es-ES" dirty="0" smtClean="0">
                <a:cs typeface="Arial"/>
              </a:rPr>
              <a:t> es el valor más alto, la más profunda revelación del Absoluto. Todos los </a:t>
            </a:r>
            <a:r>
              <a:rPr lang="es-ES" dirty="0" err="1" smtClean="0">
                <a:cs typeface="Arial"/>
              </a:rPr>
              <a:t>Bodhisattvas</a:t>
            </a:r>
            <a:r>
              <a:rPr lang="es-ES" dirty="0" smtClean="0">
                <a:cs typeface="Arial"/>
              </a:rPr>
              <a:t> encuentran el propósito de sus existencias en este corazón amante cósmico. (...) La luz de la luna se refleja en las puras gotas del rocío así como en las aguas de los estanques fangosos. No importa lo perdidos que estén los hombres en la ilusión, siempre fluye hacia ellos un arroyo constante de compasión del «lago de la Inteligencia-corazón» a través de los </a:t>
            </a:r>
            <a:r>
              <a:rPr lang="es-ES" dirty="0" err="1" smtClean="0">
                <a:cs typeface="Arial"/>
              </a:rPr>
              <a:t>Bodhisattvas</a:t>
            </a:r>
            <a:r>
              <a:rPr lang="es-ES" dirty="0" smtClean="0">
                <a:cs typeface="Arial"/>
              </a:rPr>
              <a:t>.</a:t>
            </a:r>
            <a:r>
              <a:rPr lang="es-ES" dirty="0" smtClean="0">
                <a:latin typeface="Arial"/>
                <a:cs typeface="Arial"/>
              </a:rPr>
              <a:t>»</a:t>
            </a:r>
            <a:endParaRPr lang="es-ES" dirty="0" smtClean="0">
              <a:cs typeface="Arial"/>
            </a:endParaRPr>
          </a:p>
          <a:p>
            <a:pPr algn="r"/>
            <a:r>
              <a:rPr lang="es-ES" sz="1600" dirty="0" smtClean="0">
                <a:solidFill>
                  <a:schemeClr val="accent3">
                    <a:lumMod val="75000"/>
                  </a:schemeClr>
                </a:solidFill>
                <a:cs typeface="Arial"/>
              </a:rPr>
              <a:t>Y.O. Kim, </a:t>
            </a:r>
            <a:r>
              <a:rPr lang="es-ES" sz="1600" dirty="0" err="1" smtClean="0">
                <a:solidFill>
                  <a:schemeClr val="accent3">
                    <a:lumMod val="75000"/>
                  </a:schemeClr>
                </a:solidFill>
                <a:cs typeface="Arial"/>
              </a:rPr>
              <a:t>World</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Religions</a:t>
            </a:r>
            <a:r>
              <a:rPr lang="es-ES" sz="1600" dirty="0" smtClean="0">
                <a:solidFill>
                  <a:schemeClr val="accent3">
                    <a:lumMod val="75000"/>
                  </a:schemeClr>
                </a:solidFill>
                <a:cs typeface="Arial"/>
              </a:rPr>
              <a:t>, vol. 3, </a:t>
            </a:r>
            <a:r>
              <a:rPr lang="es-ES" sz="1600" dirty="0" err="1" smtClean="0">
                <a:solidFill>
                  <a:schemeClr val="accent3">
                    <a:lumMod val="75000"/>
                  </a:schemeClr>
                </a:solidFill>
                <a:cs typeface="Arial"/>
              </a:rPr>
              <a:t>Golden</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Gate</a:t>
            </a:r>
            <a:r>
              <a:rPr lang="es-ES" sz="1600" dirty="0" smtClean="0">
                <a:solidFill>
                  <a:schemeClr val="accent3">
                    <a:lumMod val="75000"/>
                  </a:schemeClr>
                </a:solidFill>
                <a:cs typeface="Arial"/>
              </a:rPr>
              <a:t>, New York, 1976, p. 11.</a:t>
            </a:r>
          </a:p>
        </p:txBody>
      </p:sp>
    </p:spTree>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88640"/>
            <a:ext cx="9036496" cy="3212976"/>
          </a:xfrm>
          <a:prstGeom prst="rect">
            <a:avLst/>
          </a:prstGeom>
          <a:noFill/>
        </p:spPr>
        <p:txBody>
          <a:bodyPr wrap="square" lIns="288000" tIns="108000" rIns="144000" bIns="72000">
            <a:spAutoFit/>
          </a:bodyPr>
          <a:lstStyle/>
          <a:p>
            <a:pPr indent="252000">
              <a:spcAft>
                <a:spcPts val="600"/>
              </a:spcAft>
            </a:pPr>
            <a:r>
              <a:rPr lang="es-ES" dirty="0" smtClean="0"/>
              <a:t>El </a:t>
            </a:r>
            <a:r>
              <a:rPr lang="es-ES" dirty="0" err="1" smtClean="0"/>
              <a:t>amidismo</a:t>
            </a:r>
            <a:r>
              <a:rPr lang="es-ES" dirty="0" smtClean="0"/>
              <a:t>, otra rama más reciente del budismo, es descrita por </a:t>
            </a:r>
            <a:r>
              <a:rPr lang="es-ES" dirty="0" err="1" smtClean="0"/>
              <a:t>Beckert</a:t>
            </a:r>
            <a:r>
              <a:rPr lang="es-ES" dirty="0" smtClean="0"/>
              <a:t> en los siguientes términos: «</a:t>
            </a:r>
            <a:r>
              <a:rPr lang="es-ES" dirty="0" smtClean="0">
                <a:solidFill>
                  <a:schemeClr val="accent4">
                    <a:lumMod val="60000"/>
                    <a:lumOff val="40000"/>
                  </a:schemeClr>
                </a:solidFill>
              </a:rPr>
              <a:t>El budismo del país puro se funda en la convicción de que </a:t>
            </a:r>
            <a:r>
              <a:rPr lang="es-ES" dirty="0" err="1" smtClean="0">
                <a:solidFill>
                  <a:schemeClr val="accent4">
                    <a:lumMod val="60000"/>
                    <a:lumOff val="40000"/>
                  </a:schemeClr>
                </a:solidFill>
              </a:rPr>
              <a:t>Amitabha</a:t>
            </a:r>
            <a:r>
              <a:rPr lang="es-ES" dirty="0" smtClean="0">
                <a:solidFill>
                  <a:schemeClr val="accent4">
                    <a:lumMod val="60000"/>
                    <a:lumOff val="40000"/>
                  </a:schemeClr>
                </a:solidFill>
              </a:rPr>
              <a:t>, el Buda de la luz inconmensurable, llevará a la salvación a todos los que confíen en él. Con este giro, la doctrina de la “</a:t>
            </a:r>
            <a:r>
              <a:rPr lang="es-ES" dirty="0" err="1" smtClean="0">
                <a:solidFill>
                  <a:schemeClr val="accent4">
                    <a:lumMod val="60000"/>
                    <a:lumOff val="40000"/>
                  </a:schemeClr>
                </a:solidFill>
              </a:rPr>
              <a:t>autoliberación</a:t>
            </a:r>
            <a:r>
              <a:rPr lang="es-ES" dirty="0" smtClean="0">
                <a:solidFill>
                  <a:schemeClr val="accent4">
                    <a:lumMod val="60000"/>
                    <a:lumOff val="40000"/>
                  </a:schemeClr>
                </a:solidFill>
              </a:rPr>
              <a:t>” que había anunciado el Buda se convierte ahora en lo contrario: en una doctrina de la “liberación ajena”, en la que el hombre espera la salvación de un ser sobrenatural. A esta forma de budismo se la ha caracterizado también como “budismo de la fe”, y, desde este punto de vista, se han comparado, sobre todo sus variantes japonesas, con el cristianismo protestante. El </a:t>
            </a:r>
            <a:r>
              <a:rPr lang="es-ES" dirty="0" err="1" smtClean="0">
                <a:solidFill>
                  <a:schemeClr val="accent4">
                    <a:lumMod val="60000"/>
                    <a:lumOff val="40000"/>
                  </a:schemeClr>
                </a:solidFill>
              </a:rPr>
              <a:t>amidismo</a:t>
            </a:r>
            <a:r>
              <a:rPr lang="es-ES" dirty="0" smtClean="0">
                <a:solidFill>
                  <a:schemeClr val="accent4">
                    <a:lumMod val="60000"/>
                    <a:lumOff val="40000"/>
                  </a:schemeClr>
                </a:solidFill>
              </a:rPr>
              <a:t> tuvo amplia difusión en toda el Asia oriental como religión popular».</a:t>
            </a:r>
          </a:p>
          <a:p>
            <a:pPr algn="r">
              <a:spcAft>
                <a:spcPts val="600"/>
              </a:spcAft>
            </a:pPr>
            <a:r>
              <a:rPr lang="es-ES" sz="1600" dirty="0" smtClean="0">
                <a:solidFill>
                  <a:schemeClr val="accent3">
                    <a:lumMod val="75000"/>
                  </a:schemeClr>
                </a:solidFill>
              </a:rPr>
              <a:t>                               Heinz </a:t>
            </a:r>
            <a:r>
              <a:rPr lang="es-ES" sz="1600" dirty="0" err="1" smtClean="0">
                <a:solidFill>
                  <a:schemeClr val="accent3">
                    <a:lumMod val="75000"/>
                  </a:schemeClr>
                </a:solidFill>
              </a:rPr>
              <a:t>Beckert</a:t>
            </a:r>
            <a:r>
              <a:rPr lang="es-ES" sz="1600" dirty="0" smtClean="0">
                <a:solidFill>
                  <a:schemeClr val="accent3">
                    <a:lumMod val="75000"/>
                  </a:schemeClr>
                </a:solidFill>
              </a:rPr>
              <a:t>, «Perspectivas budistas», en El cristianismo y las grandes religiones, Hans </a:t>
            </a:r>
            <a:r>
              <a:rPr lang="es-ES" sz="1600" dirty="0" err="1" smtClean="0">
                <a:solidFill>
                  <a:schemeClr val="accent3">
                    <a:lumMod val="75000"/>
                  </a:schemeClr>
                </a:solidFill>
              </a:rPr>
              <a:t>Küng</a:t>
            </a:r>
            <a:r>
              <a:rPr lang="es-ES" sz="1600" dirty="0" smtClean="0">
                <a:solidFill>
                  <a:schemeClr val="accent3">
                    <a:lumMod val="75000"/>
                  </a:schemeClr>
                </a:solidFill>
              </a:rPr>
              <a:t>, Libros Europa, Madrid, 1987, p. 441.</a:t>
            </a:r>
          </a:p>
        </p:txBody>
      </p:sp>
      <p:sp>
        <p:nvSpPr>
          <p:cNvPr id="7" name="6 Rectángulo"/>
          <p:cNvSpPr/>
          <p:nvPr/>
        </p:nvSpPr>
        <p:spPr>
          <a:xfrm>
            <a:off x="0" y="3427867"/>
            <a:ext cx="9144000" cy="3430133"/>
          </a:xfrm>
          <a:prstGeom prst="rect">
            <a:avLst/>
          </a:prstGeom>
          <a:solidFill>
            <a:srgbClr val="0B4942"/>
          </a:solidFill>
        </p:spPr>
        <p:txBody>
          <a:bodyPr wrap="square" lIns="360000" tIns="144000" rIns="180000" bIns="144000">
            <a:spAutoFit/>
          </a:bodyPr>
          <a:lstStyle/>
          <a:p>
            <a:pPr indent="252000">
              <a:spcAft>
                <a:spcPts val="600"/>
              </a:spcAft>
            </a:pPr>
            <a:r>
              <a:rPr lang="es-ES" dirty="0" smtClean="0">
                <a:cs typeface="Arial"/>
              </a:rPr>
              <a:t>Los místicos judíos y musulmanes, en contra de la imagen ortodoxa de Dios como un monarca poderoso y justiciero, también enseñaron una imagen de Dios como una fuente de amor, como fue el caso de nuestro compatriota Ibn </a:t>
            </a:r>
            <a:r>
              <a:rPr lang="es-ES" dirty="0" err="1" smtClean="0">
                <a:cs typeface="Arial"/>
              </a:rPr>
              <a:t>Arabi</a:t>
            </a:r>
            <a:r>
              <a:rPr lang="es-ES" dirty="0" smtClean="0">
                <a:cs typeface="Arial"/>
              </a:rPr>
              <a:t> que se expresó de esta manera en una de sus citas más conocidas:</a:t>
            </a:r>
          </a:p>
          <a:p>
            <a:pPr marL="252000" indent="252000">
              <a:spcAft>
                <a:spcPts val="600"/>
              </a:spcAft>
            </a:pPr>
            <a:r>
              <a:rPr lang="es-ES" dirty="0" smtClean="0">
                <a:cs typeface="Arial"/>
              </a:rPr>
              <a:t> </a:t>
            </a: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cs typeface="Arial"/>
              </a:rPr>
              <a:t>Hubo un tiempo en que yo reprochaba a mi prójimo si su religión no estaba cercana a la mía. Pero mi corazón es capaz de convertirse en todas las formas religiosas: es una pradera para las gacelas, el claustro de un monje cristiano, un templo para los ídolos, las tablas de la Ley </a:t>
            </a:r>
            <a:r>
              <a:rPr lang="es-ES" dirty="0" err="1" smtClean="0">
                <a:solidFill>
                  <a:schemeClr val="accent4">
                    <a:lumMod val="60000"/>
                    <a:lumOff val="40000"/>
                  </a:schemeClr>
                </a:solidFill>
                <a:cs typeface="Arial"/>
              </a:rPr>
              <a:t>mosaica</a:t>
            </a:r>
            <a:r>
              <a:rPr lang="es-ES" dirty="0" smtClean="0">
                <a:solidFill>
                  <a:schemeClr val="accent4">
                    <a:lumMod val="60000"/>
                    <a:lumOff val="40000"/>
                  </a:schemeClr>
                </a:solidFill>
                <a:cs typeface="Arial"/>
              </a:rPr>
              <a:t>, el libro del Corán. Yo profeso la religión del amor. Y sea cual fuere la dirección que tome la cabalgadura, el amor es mi credo y mi fe.</a:t>
            </a:r>
            <a:r>
              <a:rPr lang="es-ES" dirty="0" smtClean="0">
                <a:solidFill>
                  <a:schemeClr val="accent4">
                    <a:lumMod val="60000"/>
                    <a:lumOff val="40000"/>
                  </a:schemeClr>
                </a:solidFill>
                <a:latin typeface="Arial"/>
                <a:cs typeface="Arial"/>
              </a:rPr>
              <a:t>»</a:t>
            </a:r>
            <a:endParaRPr lang="es-ES" dirty="0" smtClean="0">
              <a:solidFill>
                <a:schemeClr val="accent4">
                  <a:lumMod val="60000"/>
                  <a:lumOff val="40000"/>
                </a:schemeClr>
              </a:solidFill>
              <a:cs typeface="Arial"/>
            </a:endParaRPr>
          </a:p>
          <a:p>
            <a:pPr algn="r">
              <a:spcAft>
                <a:spcPts val="600"/>
              </a:spcAft>
            </a:pPr>
            <a:r>
              <a:rPr lang="es-ES" sz="1600" dirty="0" smtClean="0">
                <a:solidFill>
                  <a:schemeClr val="accent3">
                    <a:lumMod val="75000"/>
                  </a:schemeClr>
                </a:solidFill>
                <a:cs typeface="Arial"/>
              </a:rPr>
              <a:t>                                Joaquín Lomba, «El pensamiento islámico occidental», en Filosofías no occidentales, Miguel Cruz Hernández, ed., </a:t>
            </a:r>
            <a:r>
              <a:rPr lang="es-ES" sz="1600" dirty="0" err="1" smtClean="0">
                <a:solidFill>
                  <a:schemeClr val="accent3">
                    <a:lumMod val="75000"/>
                  </a:schemeClr>
                </a:solidFill>
                <a:cs typeface="Arial"/>
              </a:rPr>
              <a:t>Trotta</a:t>
            </a:r>
            <a:r>
              <a:rPr lang="es-ES" sz="1600" dirty="0" smtClean="0">
                <a:solidFill>
                  <a:schemeClr val="accent3">
                    <a:lumMod val="75000"/>
                  </a:schemeClr>
                </a:solidFill>
                <a:cs typeface="Arial"/>
              </a:rPr>
              <a:t>, Madrid, 1999, p. 271.</a:t>
            </a:r>
          </a:p>
        </p:txBody>
      </p:sp>
    </p:spTree>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749812"/>
          </a:xfrm>
          <a:prstGeom prst="rect">
            <a:avLst/>
          </a:prstGeom>
          <a:solidFill>
            <a:schemeClr val="accent3">
              <a:lumMod val="50000"/>
            </a:schemeClr>
          </a:solidFill>
        </p:spPr>
        <p:txBody>
          <a:bodyPr wrap="square" lIns="72000" tIns="36000" bIns="36000" rtlCol="0">
            <a:spAutoFit/>
          </a:bodyPr>
          <a:lstStyle/>
          <a:p>
            <a:pPr marL="360000" hangingPunct="0"/>
            <a:r>
              <a:rPr lang="es-ES" sz="2200" b="1" dirty="0" smtClean="0">
                <a:solidFill>
                  <a:srgbClr val="FFFF00"/>
                </a:solidFill>
              </a:rPr>
              <a:t>¿Por qué se tiende a generalizar la creencia en un Dios personal en la forma de un padre o madre amante y bondadoso?   </a:t>
            </a:r>
          </a:p>
        </p:txBody>
      </p:sp>
      <p:sp>
        <p:nvSpPr>
          <p:cNvPr id="6" name="5 Rectángulo"/>
          <p:cNvSpPr/>
          <p:nvPr/>
        </p:nvSpPr>
        <p:spPr>
          <a:xfrm>
            <a:off x="107504" y="764704"/>
            <a:ext cx="9036496" cy="3305690"/>
          </a:xfrm>
          <a:prstGeom prst="rect">
            <a:avLst/>
          </a:prstGeom>
          <a:noFill/>
        </p:spPr>
        <p:txBody>
          <a:bodyPr wrap="square" lIns="288000" tIns="108000" rIns="144000" bIns="72000">
            <a:spAutoFit/>
          </a:bodyPr>
          <a:lstStyle/>
          <a:p>
            <a:pPr indent="252000">
              <a:spcAft>
                <a:spcPts val="600"/>
              </a:spcAft>
            </a:pPr>
            <a:r>
              <a:rPr lang="es-ES" dirty="0" smtClean="0"/>
              <a:t>Una de las razones por la cual se tiende a generalizar a nivel popular la creencia en una fuente última de amor, o un Dios personal en la forma de un padre o una madre amante dispuesto a ayudarnos y perdonarnos, es porque el único control que admite de buen grado el ser humano es un control de amor. Por una persona amada se puede hacer cualquier cosa. Un marido y esposa que se aman profundamente no se siente dominados el uno por el otro.  </a:t>
            </a:r>
          </a:p>
          <a:p>
            <a:pPr indent="252000">
              <a:spcAft>
                <a:spcPts val="600"/>
              </a:spcAft>
            </a:pPr>
            <a:r>
              <a:rPr lang="es-ES" dirty="0" smtClean="0"/>
              <a:t>En cambio, se rechaza instintivamente un control por la fuerza, o el de un juez inflexible que impone una legislación bajo la amenaza de un castigo, o el una ley moral natural inexorable que nos haga pagar las consecuencias de nuestros actos. Este es el problema de las religiones que resaltan sólo la responsabilidad  individual y la inviolabilidad de una ley inexorable, crean la imagen de un universo regido por un orden rígido, frío e inhóspito.</a:t>
            </a:r>
          </a:p>
        </p:txBody>
      </p:sp>
      <p:sp>
        <p:nvSpPr>
          <p:cNvPr id="7" name="6 Rectángulo"/>
          <p:cNvSpPr/>
          <p:nvPr/>
        </p:nvSpPr>
        <p:spPr>
          <a:xfrm>
            <a:off x="0" y="4074197"/>
            <a:ext cx="9144000" cy="2783803"/>
          </a:xfrm>
          <a:prstGeom prst="rect">
            <a:avLst/>
          </a:prstGeom>
          <a:solidFill>
            <a:schemeClr val="tx2">
              <a:lumMod val="10000"/>
            </a:schemeClr>
          </a:solidFill>
        </p:spPr>
        <p:txBody>
          <a:bodyPr wrap="square" lIns="360000" tIns="144000" rIns="144000" bIns="144000">
            <a:spAutoFit/>
          </a:bodyPr>
          <a:lstStyle/>
          <a:p>
            <a:pPr indent="252000"/>
            <a:r>
              <a:rPr lang="es-ES" dirty="0" smtClean="0"/>
              <a:t>Por otro lado, también la creencia en un Dios amante que derrama su gracia sobre los hombres puede degenerar, como vimos antes, en formas de religiosidad primitivas e infantiles. Es decir, fomentar en las personas una actitud pasiva, pedigüeña y dependiente, que hace que siempre esperen ser ayudados y que sean incapaces de hacer algo por sí mismo. No obstante, </a:t>
            </a:r>
            <a:r>
              <a:rPr lang="es-ES" dirty="0" smtClean="0">
                <a:cs typeface="Arial"/>
              </a:rPr>
              <a:t>poner al amor y la gracia divina por encima de la ley, sin negar a ésta ni tampoco la responsabilidad individual humana, tiene grandes ventajas, puesto que entonces se flexibiliza la ley, se induce a perdonar y ser perdonado, a arrepentirse de los errores y a reconciliarse mutuamente, a amar incluso a los enemigos y malhechores, y no sólo pedir justicia o exigir un castigo, sin misericordia ni perdón.</a:t>
            </a:r>
          </a:p>
        </p:txBody>
      </p:sp>
    </p:spTree>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180699"/>
          </a:xfrm>
          <a:prstGeom prst="rect">
            <a:avLst/>
          </a:prstGeom>
          <a:solidFill>
            <a:schemeClr val="accent3">
              <a:lumMod val="50000"/>
            </a:schemeClr>
          </a:solidFill>
        </p:spPr>
        <p:txBody>
          <a:bodyPr wrap="square" lIns="72000" tIns="36000" bIns="36000" rtlCol="0">
            <a:spAutoFit/>
          </a:bodyPr>
          <a:lstStyle/>
          <a:p>
            <a:pPr marL="360000" hangingPunct="0"/>
            <a:r>
              <a:rPr lang="es-ES" sz="2400" b="1" dirty="0" smtClean="0">
                <a:solidFill>
                  <a:srgbClr val="FFFF00"/>
                </a:solidFill>
              </a:rPr>
              <a:t>Dios creó a los seres humanos como sus hijos e hijas para experimentar la máxima alegría y felicidad por medio de tener una relación de amor con ellos</a:t>
            </a:r>
          </a:p>
        </p:txBody>
      </p:sp>
      <p:sp>
        <p:nvSpPr>
          <p:cNvPr id="6" name="5 Rectángulo"/>
          <p:cNvSpPr/>
          <p:nvPr/>
        </p:nvSpPr>
        <p:spPr>
          <a:xfrm>
            <a:off x="107504" y="1196752"/>
            <a:ext cx="9036496" cy="2474693"/>
          </a:xfrm>
          <a:prstGeom prst="rect">
            <a:avLst/>
          </a:prstGeom>
          <a:noFill/>
        </p:spPr>
        <p:txBody>
          <a:bodyPr wrap="square" lIns="288000" tIns="108000" rIns="144000" bIns="72000">
            <a:spAutoFit/>
          </a:bodyPr>
          <a:lstStyle/>
          <a:p>
            <a:pPr indent="252000">
              <a:spcAft>
                <a:spcPts val="600"/>
              </a:spcAft>
            </a:pPr>
            <a:r>
              <a:rPr lang="es-ES" dirty="0" err="1" smtClean="0"/>
              <a:t>Sun</a:t>
            </a:r>
            <a:r>
              <a:rPr lang="es-ES" dirty="0" smtClean="0"/>
              <a:t> </a:t>
            </a:r>
            <a:r>
              <a:rPr lang="es-ES" dirty="0" err="1" smtClean="0"/>
              <a:t>Myung</a:t>
            </a:r>
            <a:r>
              <a:rPr lang="es-ES" dirty="0" smtClean="0"/>
              <a:t> </a:t>
            </a:r>
            <a:r>
              <a:rPr lang="es-ES" dirty="0" err="1" smtClean="0"/>
              <a:t>Moon</a:t>
            </a:r>
            <a:r>
              <a:rPr lang="es-ES" dirty="0" smtClean="0"/>
              <a:t> no sólo considera a Dios como un padre o madre amante, sino que asevera que la motivación fundamental que le llevó a crear brotó de su corazón, su esencia más profunda, que, según explica el Pensamiento de Unificación, </a:t>
            </a:r>
            <a:r>
              <a:rPr lang="es-ES" dirty="0" smtClean="0">
                <a:solidFill>
                  <a:schemeClr val="accent4">
                    <a:lumMod val="60000"/>
                    <a:lumOff val="40000"/>
                  </a:schemeClr>
                </a:solidFill>
              </a:rPr>
              <a:t>«puede ser definido como el impulso emocional de amar infinitamente. El amor requiere necesariamente un objeto de amor. Especialmente, el amor de Dios es un impulso irreprimible que brota de lo más profundo de su ser. Por esta razón, Dios necesitaba absolutamente tener un objeto al que poder amar. Con esta intención, Dios creó a los seres humanos y todas las cosas.»</a:t>
            </a:r>
          </a:p>
          <a:p>
            <a:pPr indent="252000" algn="r">
              <a:spcAft>
                <a:spcPts val="600"/>
              </a:spcAft>
            </a:pPr>
            <a:r>
              <a:rPr lang="es-ES" sz="1600" dirty="0" err="1" smtClean="0">
                <a:solidFill>
                  <a:schemeClr val="accent3">
                    <a:lumMod val="75000"/>
                  </a:schemeClr>
                </a:solidFill>
              </a:rPr>
              <a:t>Sung</a:t>
            </a:r>
            <a:r>
              <a:rPr lang="es-ES" sz="1600" dirty="0" smtClean="0">
                <a:solidFill>
                  <a:schemeClr val="accent3">
                    <a:lumMod val="75000"/>
                  </a:schemeClr>
                </a:solidFill>
              </a:rPr>
              <a:t> </a:t>
            </a:r>
            <a:r>
              <a:rPr lang="es-ES" sz="1600" dirty="0" err="1" smtClean="0">
                <a:solidFill>
                  <a:schemeClr val="accent3">
                    <a:lumMod val="75000"/>
                  </a:schemeClr>
                </a:solidFill>
              </a:rPr>
              <a:t>Hun</a:t>
            </a:r>
            <a:r>
              <a:rPr lang="es-ES" sz="1600" dirty="0" smtClean="0">
                <a:solidFill>
                  <a:schemeClr val="accent3">
                    <a:lumMod val="75000"/>
                  </a:schemeClr>
                </a:solidFill>
              </a:rPr>
              <a:t> Lee, New Essentials of </a:t>
            </a:r>
            <a:r>
              <a:rPr lang="es-ES" sz="1600" dirty="0" err="1" smtClean="0">
                <a:solidFill>
                  <a:schemeClr val="accent3">
                    <a:lumMod val="75000"/>
                  </a:schemeClr>
                </a:solidFill>
              </a:rPr>
              <a:t>Unification</a:t>
            </a:r>
            <a:r>
              <a:rPr lang="es-ES" sz="1600" dirty="0" smtClean="0">
                <a:solidFill>
                  <a:schemeClr val="accent3">
                    <a:lumMod val="75000"/>
                  </a:schemeClr>
                </a:solidFill>
              </a:rPr>
              <a:t> </a:t>
            </a:r>
            <a:r>
              <a:rPr lang="es-ES" sz="1600" dirty="0" err="1" smtClean="0">
                <a:solidFill>
                  <a:schemeClr val="accent3">
                    <a:lumMod val="75000"/>
                  </a:schemeClr>
                </a:solidFill>
              </a:rPr>
              <a:t>Thought</a:t>
            </a:r>
            <a:r>
              <a:rPr lang="es-ES" sz="1600" dirty="0" smtClean="0">
                <a:solidFill>
                  <a:schemeClr val="accent3">
                    <a:lumMod val="75000"/>
                  </a:schemeClr>
                </a:solidFill>
              </a:rPr>
              <a:t>, </a:t>
            </a:r>
            <a:r>
              <a:rPr lang="es-ES" sz="1600" dirty="0" err="1" smtClean="0">
                <a:solidFill>
                  <a:schemeClr val="accent3">
                    <a:lumMod val="75000"/>
                  </a:schemeClr>
                </a:solidFill>
              </a:rPr>
              <a:t>UTI</a:t>
            </a:r>
            <a:r>
              <a:rPr lang="es-ES" sz="1600" dirty="0" smtClean="0">
                <a:solidFill>
                  <a:schemeClr val="accent3">
                    <a:lumMod val="75000"/>
                  </a:schemeClr>
                </a:solidFill>
              </a:rPr>
              <a:t>, </a:t>
            </a:r>
            <a:r>
              <a:rPr lang="es-ES" sz="1600" dirty="0" err="1" smtClean="0">
                <a:solidFill>
                  <a:schemeClr val="accent3">
                    <a:lumMod val="75000"/>
                  </a:schemeClr>
                </a:solidFill>
              </a:rPr>
              <a:t>Korea</a:t>
            </a:r>
            <a:r>
              <a:rPr lang="es-ES" sz="1600" dirty="0" smtClean="0">
                <a:solidFill>
                  <a:schemeClr val="accent3">
                    <a:lumMod val="75000"/>
                  </a:schemeClr>
                </a:solidFill>
              </a:rPr>
              <a:t>, 2006, </a:t>
            </a:r>
            <a:r>
              <a:rPr lang="es-ES" sz="1600" dirty="0" err="1" smtClean="0">
                <a:solidFill>
                  <a:schemeClr val="accent3">
                    <a:lumMod val="75000"/>
                  </a:schemeClr>
                </a:solidFill>
              </a:rPr>
              <a:t>pag</a:t>
            </a:r>
            <a:r>
              <a:rPr lang="es-ES" sz="1600" dirty="0" smtClean="0">
                <a:solidFill>
                  <a:schemeClr val="accent3">
                    <a:lumMod val="75000"/>
                  </a:schemeClr>
                </a:solidFill>
              </a:rPr>
              <a:t>. 24.</a:t>
            </a:r>
          </a:p>
        </p:txBody>
      </p:sp>
      <p:sp>
        <p:nvSpPr>
          <p:cNvPr id="7" name="6 Rectángulo"/>
          <p:cNvSpPr/>
          <p:nvPr/>
        </p:nvSpPr>
        <p:spPr>
          <a:xfrm>
            <a:off x="0" y="3623680"/>
            <a:ext cx="9144000" cy="3234320"/>
          </a:xfrm>
          <a:prstGeom prst="rect">
            <a:avLst/>
          </a:prstGeom>
          <a:solidFill>
            <a:schemeClr val="bg2">
              <a:lumMod val="50000"/>
            </a:schemeClr>
          </a:solidFill>
        </p:spPr>
        <p:txBody>
          <a:bodyPr wrap="square" lIns="360000" tIns="108000" rIns="144000" bIns="108000">
            <a:spAutoFit/>
          </a:bodyPr>
          <a:lstStyle/>
          <a:p>
            <a:pPr indent="252000"/>
            <a:r>
              <a:rPr lang="es-ES" dirty="0" smtClean="0">
                <a:cs typeface="Arial"/>
              </a:rPr>
              <a:t>Esta visión de un universo cálido y armonioso creado y regido por el amor encaja mejor, desde luego, con la forma de ser y las aspiraciones de felicidad de los seres humanos, como queda expresado poéticamente por </a:t>
            </a:r>
            <a:r>
              <a:rPr lang="es-ES" dirty="0" err="1" smtClean="0">
                <a:cs typeface="Arial"/>
              </a:rPr>
              <a:t>Sun</a:t>
            </a:r>
            <a:r>
              <a:rPr lang="es-ES" dirty="0" smtClean="0">
                <a:cs typeface="Arial"/>
              </a:rPr>
              <a:t> </a:t>
            </a:r>
            <a:r>
              <a:rPr lang="es-ES" dirty="0" err="1" smtClean="0">
                <a:cs typeface="Arial"/>
              </a:rPr>
              <a:t>Myung</a:t>
            </a:r>
            <a:r>
              <a:rPr lang="es-ES" dirty="0" smtClean="0">
                <a:cs typeface="Arial"/>
              </a:rPr>
              <a:t> </a:t>
            </a:r>
            <a:r>
              <a:rPr lang="es-ES" dirty="0" err="1" smtClean="0">
                <a:cs typeface="Arial"/>
              </a:rPr>
              <a:t>Moon</a:t>
            </a:r>
            <a:r>
              <a:rPr lang="es-ES" dirty="0" smtClean="0">
                <a:cs typeface="Arial"/>
              </a:rPr>
              <a:t>: </a:t>
            </a: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cs typeface="Arial"/>
              </a:rPr>
              <a:t>Dios deseaba sentir alegría; por ello Él creó este mundo para la realización del amor. Dios quería ser feliz en un mundo impregnado por un cálido y armonioso amor, donde los seres humanos y todas las criaturas moraran unidos en el amor de Dios. Él deseaba deleitarse al ver a los hombres y mujeres establecer relaciones conyugales en Su amor, y luego construir familias, sociedades, naciones y un mundo de amor; Dios entonces probaría la alegría del amor a través de la unión amorosa de estos seres humanos. Este era precisamente el ideal de la creación de Dios.</a:t>
            </a:r>
            <a:r>
              <a:rPr lang="es-ES" dirty="0" smtClean="0">
                <a:solidFill>
                  <a:schemeClr val="accent4">
                    <a:lumMod val="60000"/>
                    <a:lumOff val="40000"/>
                  </a:schemeClr>
                </a:solidFill>
                <a:latin typeface="Arial"/>
                <a:cs typeface="Arial"/>
              </a:rPr>
              <a:t>»</a:t>
            </a:r>
            <a:endParaRPr lang="es-ES" dirty="0" smtClean="0">
              <a:solidFill>
                <a:schemeClr val="accent4">
                  <a:lumMod val="60000"/>
                  <a:lumOff val="40000"/>
                </a:schemeClr>
              </a:solidFill>
              <a:cs typeface="Arial"/>
            </a:endParaRPr>
          </a:p>
          <a:p>
            <a:pPr indent="252000" algn="r"/>
            <a:r>
              <a:rPr lang="es-ES" sz="1600" dirty="0" err="1" smtClean="0">
                <a:solidFill>
                  <a:schemeClr val="accent3">
                    <a:lumMod val="75000"/>
                  </a:schemeClr>
                </a:solidFill>
                <a:cs typeface="Arial"/>
              </a:rPr>
              <a:t>Sun</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Myung</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Moon</a:t>
            </a:r>
            <a:r>
              <a:rPr lang="es-ES" sz="1600" dirty="0" smtClean="0">
                <a:solidFill>
                  <a:schemeClr val="accent3">
                    <a:lumMod val="75000"/>
                  </a:schemeClr>
                </a:solidFill>
                <a:cs typeface="Arial"/>
              </a:rPr>
              <a:t>, Selecciones de charlas, Seúl, </a:t>
            </a:r>
            <a:r>
              <a:rPr lang="es-ES" sz="1600" dirty="0" err="1" smtClean="0">
                <a:solidFill>
                  <a:schemeClr val="accent3">
                    <a:lumMod val="75000"/>
                  </a:schemeClr>
                </a:solidFill>
                <a:cs typeface="Arial"/>
              </a:rPr>
              <a:t>HSA-UWC</a:t>
            </a:r>
            <a:r>
              <a:rPr lang="es-ES" sz="1600" dirty="0" smtClean="0">
                <a:solidFill>
                  <a:schemeClr val="accent3">
                    <a:lumMod val="75000"/>
                  </a:schemeClr>
                </a:solidFill>
                <a:cs typeface="Arial"/>
              </a:rPr>
              <a:t>, 113:312.</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769441"/>
          </a:xfrm>
          <a:prstGeom prst="rect">
            <a:avLst/>
          </a:prstGeom>
          <a:solidFill>
            <a:schemeClr val="accent3">
              <a:lumMod val="50000"/>
            </a:schemeClr>
          </a:solidFill>
        </p:spPr>
        <p:txBody>
          <a:bodyPr wrap="square" rtlCol="0">
            <a:spAutoFit/>
          </a:bodyPr>
          <a:lstStyle/>
          <a:p>
            <a:pPr marL="252000" lvl="0" hangingPunct="0"/>
            <a:r>
              <a:rPr lang="es-ES" sz="2200" b="1" dirty="0" smtClean="0">
                <a:solidFill>
                  <a:srgbClr val="FFFF00"/>
                </a:solidFill>
              </a:rPr>
              <a:t>La moderna epistemología ha desdibujado la famosa línea de demarcación entre el conocimiento científico y las creencias religiosas</a:t>
            </a:r>
          </a:p>
        </p:txBody>
      </p:sp>
      <p:sp>
        <p:nvSpPr>
          <p:cNvPr id="3" name="2 Rectángulo"/>
          <p:cNvSpPr/>
          <p:nvPr/>
        </p:nvSpPr>
        <p:spPr>
          <a:xfrm>
            <a:off x="0" y="764704"/>
            <a:ext cx="9144000" cy="3431709"/>
          </a:xfrm>
          <a:prstGeom prst="rect">
            <a:avLst/>
          </a:prstGeom>
          <a:noFill/>
        </p:spPr>
        <p:txBody>
          <a:bodyPr wrap="square" lIns="144000" rIns="180000">
            <a:spAutoFit/>
          </a:bodyPr>
          <a:lstStyle/>
          <a:p>
            <a:pPr marL="252000" indent="252000">
              <a:spcAft>
                <a:spcPts val="600"/>
              </a:spcAft>
            </a:pPr>
            <a:r>
              <a:rPr lang="es-ES" sz="2000" dirty="0" smtClean="0"/>
              <a:t>Los viejos y arcaicos prejuicios ilustrados académicos contra las creencias religiosas ya no tienen sentido, más aun hoy día que la moderna epistemología ha desdibujado la famosa línea de demarcación entre el conocimiento racional y las creencias irracionales. Una línea que comenzaron a trazar los ilustrados, y que luego hicieron suya los científicos positivistas delimitando una imaginaria frontera entre el conocimiento cierto y objetivo de la ciencia y el resto de los conocimientos, inseguros e inciertos, como señala muy bien el filósofo de la ciencia, Larry Laudan </a:t>
            </a:r>
            <a:r>
              <a:rPr lang="es-ES" sz="2000" dirty="0" smtClean="0">
                <a:solidFill>
                  <a:schemeClr val="accent4">
                    <a:lumMod val="60000"/>
                    <a:lumOff val="40000"/>
                  </a:schemeClr>
                </a:solidFill>
                <a:cs typeface="Arial"/>
              </a:rPr>
              <a:t>«e</a:t>
            </a:r>
            <a:r>
              <a:rPr lang="es-ES" sz="2000" dirty="0" smtClean="0">
                <a:solidFill>
                  <a:schemeClr val="accent4">
                    <a:lumMod val="60000"/>
                    <a:lumOff val="40000"/>
                  </a:schemeClr>
                </a:solidFill>
              </a:rPr>
              <a:t>s hora que abandonemos ese persistente prejuicio </a:t>
            </a:r>
            <a:r>
              <a:rPr lang="es-ES" sz="2000" i="1" dirty="0" err="1" smtClean="0">
                <a:solidFill>
                  <a:schemeClr val="accent4">
                    <a:lumMod val="60000"/>
                    <a:lumOff val="40000"/>
                  </a:schemeClr>
                </a:solidFill>
              </a:rPr>
              <a:t>cientista</a:t>
            </a:r>
            <a:r>
              <a:rPr lang="es-ES" sz="2000" dirty="0" smtClean="0">
                <a:solidFill>
                  <a:schemeClr val="accent4">
                    <a:lumMod val="60000"/>
                    <a:lumOff val="40000"/>
                  </a:schemeClr>
                </a:solidFill>
              </a:rPr>
              <a:t>, que sostiene que </a:t>
            </a:r>
            <a:r>
              <a:rPr lang="es-ES" sz="2000" i="1" dirty="0" smtClean="0">
                <a:solidFill>
                  <a:schemeClr val="accent4">
                    <a:lumMod val="60000"/>
                    <a:lumOff val="40000"/>
                  </a:schemeClr>
                </a:solidFill>
              </a:rPr>
              <a:t>las ciencias </a:t>
            </a:r>
            <a:r>
              <a:rPr lang="es-ES" sz="2000" dirty="0" smtClean="0">
                <a:solidFill>
                  <a:schemeClr val="accent4">
                    <a:lumMod val="60000"/>
                    <a:lumOff val="40000"/>
                  </a:schemeClr>
                </a:solidFill>
              </a:rPr>
              <a:t>y el conocimiento firme son </a:t>
            </a:r>
            <a:r>
              <a:rPr lang="es-ES" sz="2000" dirty="0" err="1" smtClean="0">
                <a:solidFill>
                  <a:schemeClr val="accent4">
                    <a:lumMod val="60000"/>
                    <a:lumOff val="40000"/>
                  </a:schemeClr>
                </a:solidFill>
              </a:rPr>
              <a:t>coextensivos</a:t>
            </a:r>
            <a:r>
              <a:rPr lang="es-ES" sz="2000" dirty="0" smtClean="0">
                <a:solidFill>
                  <a:schemeClr val="accent4">
                    <a:lumMod val="60000"/>
                    <a:lumOff val="40000"/>
                  </a:schemeClr>
                </a:solidFill>
              </a:rPr>
              <a:t>.</a:t>
            </a:r>
            <a:r>
              <a:rPr lang="es-ES" sz="2000" dirty="0" smtClean="0">
                <a:solidFill>
                  <a:schemeClr val="accent4">
                    <a:lumMod val="60000"/>
                    <a:lumOff val="40000"/>
                  </a:schemeClr>
                </a:solidFill>
                <a:latin typeface="Arial"/>
                <a:cs typeface="Arial"/>
              </a:rPr>
              <a:t>»</a:t>
            </a:r>
            <a:r>
              <a:rPr lang="es-ES" sz="2000" dirty="0" smtClean="0">
                <a:latin typeface="Arial"/>
                <a:cs typeface="Arial"/>
              </a:rPr>
              <a:t> </a:t>
            </a:r>
          </a:p>
          <a:p>
            <a:pPr marL="252000" indent="252000" algn="r">
              <a:spcAft>
                <a:spcPts val="1200"/>
              </a:spcAft>
            </a:pPr>
            <a:r>
              <a:rPr lang="es-ES" sz="1600" dirty="0" smtClean="0">
                <a:solidFill>
                  <a:srgbClr val="FFC000"/>
                </a:solidFill>
                <a:latin typeface="Arial"/>
                <a:cs typeface="Arial"/>
              </a:rPr>
              <a:t>(</a:t>
            </a:r>
            <a:r>
              <a:rPr lang="es-ES" sz="1600" dirty="0" smtClean="0">
                <a:solidFill>
                  <a:srgbClr val="FFC000"/>
                </a:solidFill>
              </a:rPr>
              <a:t>Larry Laudan, El progreso y sus problemas, hacia una teoría del conocimiento científico, Encuentro Ediciones, Madrid, 1986, p. 22.)</a:t>
            </a:r>
            <a:endParaRPr lang="es-ES" dirty="0" smtClean="0"/>
          </a:p>
        </p:txBody>
      </p:sp>
      <p:sp>
        <p:nvSpPr>
          <p:cNvPr id="6" name="5 Rectángulo"/>
          <p:cNvSpPr/>
          <p:nvPr/>
        </p:nvSpPr>
        <p:spPr>
          <a:xfrm>
            <a:off x="0" y="4125938"/>
            <a:ext cx="9144000" cy="2732062"/>
          </a:xfrm>
          <a:prstGeom prst="rect">
            <a:avLst/>
          </a:prstGeom>
          <a:solidFill>
            <a:srgbClr val="002060"/>
          </a:solidFill>
        </p:spPr>
        <p:txBody>
          <a:bodyPr wrap="square" lIns="360000" tIns="108000" rIns="252000" bIns="144000">
            <a:spAutoFit/>
          </a:bodyPr>
          <a:lstStyle/>
          <a:p>
            <a:pPr indent="252000">
              <a:spcAft>
                <a:spcPts val="600"/>
              </a:spcAft>
            </a:pPr>
            <a:r>
              <a:rPr lang="es-ES" sz="2000" dirty="0" smtClean="0"/>
              <a:t>Algo de verdad tienen que tener las creencias y los principios morales que enseñan las religiones, pues si no fuera así sería un milagro la supervivencia de éstas después de miles de años de historia. Pueden cambiar las formas, pero la religión, su sustancia, permanece. Siempre impresiona la afirmación de E. </a:t>
            </a:r>
            <a:r>
              <a:rPr lang="es-ES" sz="2000" dirty="0" err="1" smtClean="0"/>
              <a:t>Durkheim</a:t>
            </a:r>
            <a:r>
              <a:rPr lang="es-ES" sz="2000" dirty="0" smtClean="0"/>
              <a:t> acerca de la persistencia de la religión: </a:t>
            </a:r>
            <a:r>
              <a:rPr lang="es-ES" sz="2000" dirty="0" smtClean="0">
                <a:solidFill>
                  <a:schemeClr val="accent4">
                    <a:lumMod val="60000"/>
                    <a:lumOff val="40000"/>
                  </a:schemeClr>
                </a:solidFill>
              </a:rPr>
              <a:t>«Hay algo eterno en la religión que está destinado a sobrevivir a todos los símbolos particulares con los que sucesivamente se ha recubierto el pensamiento religioso.» </a:t>
            </a:r>
          </a:p>
          <a:p>
            <a:pPr indent="252000" algn="r"/>
            <a:r>
              <a:rPr lang="es-ES" sz="1600" dirty="0" smtClean="0">
                <a:solidFill>
                  <a:schemeClr val="accent3">
                    <a:lumMod val="75000"/>
                  </a:schemeClr>
                </a:solidFill>
              </a:rPr>
              <a:t>E. </a:t>
            </a:r>
            <a:r>
              <a:rPr lang="es-ES" sz="1600" dirty="0" err="1" smtClean="0">
                <a:solidFill>
                  <a:schemeClr val="accent3">
                    <a:lumMod val="75000"/>
                  </a:schemeClr>
                </a:solidFill>
              </a:rPr>
              <a:t>Durkheim</a:t>
            </a:r>
            <a:r>
              <a:rPr lang="es-ES" sz="1600" dirty="0" smtClean="0">
                <a:solidFill>
                  <a:schemeClr val="accent3">
                    <a:lumMod val="75000"/>
                  </a:schemeClr>
                </a:solidFill>
              </a:rPr>
              <a:t>, Las formas elementales de la vida religiosa, </a:t>
            </a:r>
            <a:r>
              <a:rPr lang="es-ES" sz="1600" dirty="0" err="1" smtClean="0">
                <a:solidFill>
                  <a:schemeClr val="accent3">
                    <a:lumMod val="75000"/>
                  </a:schemeClr>
                </a:solidFill>
              </a:rPr>
              <a:t>Akal</a:t>
            </a:r>
            <a:r>
              <a:rPr lang="es-ES" sz="1600" dirty="0" smtClean="0">
                <a:solidFill>
                  <a:schemeClr val="accent3">
                    <a:lumMod val="75000"/>
                  </a:schemeClr>
                </a:solidFill>
              </a:rPr>
              <a:t>, Madrid, 1982, p. 387.</a:t>
            </a:r>
            <a:endParaRPr lang="es-ES" sz="1600" dirty="0"/>
          </a:p>
        </p:txBody>
      </p:sp>
    </p:spTree>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88640"/>
            <a:ext cx="9144000" cy="523220"/>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Tres niveles de moral religiosa</a:t>
            </a:r>
          </a:p>
        </p:txBody>
      </p:sp>
      <p:sp>
        <p:nvSpPr>
          <p:cNvPr id="3" name="2 Rectángulo"/>
          <p:cNvSpPr/>
          <p:nvPr/>
        </p:nvSpPr>
        <p:spPr>
          <a:xfrm>
            <a:off x="323528" y="1052736"/>
            <a:ext cx="8424936" cy="3508653"/>
          </a:xfrm>
          <a:prstGeom prst="rect">
            <a:avLst/>
          </a:prstGeom>
        </p:spPr>
        <p:txBody>
          <a:bodyPr wrap="square">
            <a:spAutoFit/>
          </a:bodyPr>
          <a:lstStyle/>
          <a:p>
            <a:pPr marL="457200" indent="-360000">
              <a:spcAft>
                <a:spcPts val="1200"/>
              </a:spcAft>
              <a:buFont typeface="Wingdings" pitchFamily="2" charset="2"/>
              <a:buChar char="ü"/>
            </a:pPr>
            <a:r>
              <a:rPr lang="es-ES" sz="2400" dirty="0" smtClean="0"/>
              <a:t>Moral de la autoridad: El temor a Dios y la obediencia a la ley divina   </a:t>
            </a:r>
          </a:p>
          <a:p>
            <a:pPr marL="457200" indent="-360000">
              <a:spcAft>
                <a:spcPts val="1200"/>
              </a:spcAft>
              <a:buFont typeface="Wingdings" pitchFamily="2" charset="2"/>
              <a:buChar char="ü"/>
            </a:pPr>
            <a:r>
              <a:rPr lang="es-ES" sz="2400" dirty="0" smtClean="0"/>
              <a:t>Moral de la reciprocidad: La Regla de Oro  </a:t>
            </a:r>
          </a:p>
          <a:p>
            <a:pPr marL="457200" indent="-360000">
              <a:spcAft>
                <a:spcPts val="1200"/>
              </a:spcAft>
              <a:buFont typeface="Wingdings" pitchFamily="2" charset="2"/>
              <a:buChar char="ü"/>
            </a:pPr>
            <a:r>
              <a:rPr lang="es-ES" sz="2400" dirty="0" smtClean="0"/>
              <a:t>Moral del amor incondicional: amor al prójimo, amor al enemigo, benevolencia, misericordia, humanidad   </a:t>
            </a:r>
          </a:p>
          <a:p>
            <a:pPr marL="457200" indent="-360000">
              <a:spcAft>
                <a:spcPts val="1200"/>
              </a:spcAft>
              <a:buFont typeface="Wingdings" pitchFamily="2" charset="2"/>
              <a:buChar char="ü"/>
            </a:pPr>
            <a:r>
              <a:rPr lang="es-ES" sz="2400" dirty="0" smtClean="0"/>
              <a:t>Razones por las cuales en determinadas épocas algunas de las facciones de las diferentes religiones han optado por enfatizar uno de estos tres niveles de moral    </a:t>
            </a:r>
          </a:p>
        </p:txBody>
      </p:sp>
    </p:spTree>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88640"/>
            <a:ext cx="9144000" cy="523220"/>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Tres niveles de moral religiosa</a:t>
            </a:r>
          </a:p>
        </p:txBody>
      </p:sp>
      <p:sp>
        <p:nvSpPr>
          <p:cNvPr id="5" name="4 Rectángulo"/>
          <p:cNvSpPr/>
          <p:nvPr/>
        </p:nvSpPr>
        <p:spPr>
          <a:xfrm>
            <a:off x="107504" y="764705"/>
            <a:ext cx="9036496" cy="2397749"/>
          </a:xfrm>
          <a:prstGeom prst="rect">
            <a:avLst/>
          </a:prstGeom>
          <a:noFill/>
        </p:spPr>
        <p:txBody>
          <a:bodyPr wrap="square" lIns="288000" tIns="108000" rIns="144000" bIns="72000">
            <a:spAutoFit/>
          </a:bodyPr>
          <a:lstStyle/>
          <a:p>
            <a:pPr indent="252000">
              <a:spcAft>
                <a:spcPts val="600"/>
              </a:spcAft>
            </a:pPr>
            <a:r>
              <a:rPr lang="es-ES" dirty="0" smtClean="0"/>
              <a:t>En las enseñanzas éticas religiosas se puede distinguir tres niveles de moral. Un primer nivel de premios y castigos basada en mandamientos y prohibiciones, que se corresponde al nivel de desarrollo moral infantil y que la podríamos designar como la moral de la autoridad; un segundo nivel de expectativas recíprocas basado en la Regla de Oro, que se corresponde a la etapa de desarrollo moral juvenil y que podríamos llamar la moral de la reciprocidad; y un tercer nivel de moral desinteresada y altruista basada en la benevolencia, compasión y amor incondicional al prójimo incluido los enemigos, que se corresponde a la etapa de madurez moral y que podríamos designar como la moral del amor incondicional.</a:t>
            </a:r>
          </a:p>
        </p:txBody>
      </p:sp>
      <p:sp>
        <p:nvSpPr>
          <p:cNvPr id="6" name="5 Rectángulo"/>
          <p:cNvSpPr/>
          <p:nvPr/>
        </p:nvSpPr>
        <p:spPr>
          <a:xfrm>
            <a:off x="0" y="3243201"/>
            <a:ext cx="9144000" cy="3614799"/>
          </a:xfrm>
          <a:prstGeom prst="rect">
            <a:avLst/>
          </a:prstGeom>
          <a:solidFill>
            <a:schemeClr val="tx2">
              <a:lumMod val="10000"/>
            </a:schemeClr>
          </a:solidFill>
        </p:spPr>
        <p:txBody>
          <a:bodyPr wrap="square" lIns="360000" tIns="144000" rIns="144000" bIns="144000">
            <a:spAutoFit/>
          </a:bodyPr>
          <a:lstStyle/>
          <a:p>
            <a:pPr indent="252000"/>
            <a:r>
              <a:rPr lang="es-ES" dirty="0" smtClean="0"/>
              <a:t>Estos tres tipos de moral, por lo general, se encuentran simultáneamente en las enseñanzas de los fundadores y las escrituras de la mayoría de las religiones. La razón de esto es que las personas necesitan un tipo de moral diferente de acuerdo a nivel de desarrollo moral en que se encuentran. Así pues, a medida que las personas maduran moralmente se van acercando hacia un tipo de moral más elevada, desinteresada y altruista. Sin embargo, a nivel popular la mayoría de las personas se quedan estancado en un nivel infantil inmaduro, egocéntrico e interesado, o en el mejor de los casos alcanzan un nivel juvenil de reciprocidad o respeto mutuo, siendo una minoría los que avanzan hacia una madurez moral adoptando unas actitudes y motivaciones desinteresadas y altruistas hacia los demás. Por este motivo, la moral religiosa siempre ha sido considerada como una moral que está basada principalmente en la esperanza de salvación, premios o bendiciones futuras y en el miedo al castigo o las fatalidades del destino.</a:t>
            </a:r>
          </a:p>
        </p:txBody>
      </p:sp>
    </p:spTree>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514738"/>
          </a:xfrm>
          <a:prstGeom prst="rect">
            <a:avLst/>
          </a:prstGeom>
          <a:solidFill>
            <a:schemeClr val="accent3">
              <a:lumMod val="50000"/>
            </a:schemeClr>
          </a:solidFill>
        </p:spPr>
        <p:txBody>
          <a:bodyPr wrap="square" lIns="216000" tIns="72000" bIns="72000" rtlCol="0">
            <a:spAutoFit/>
          </a:bodyPr>
          <a:lstStyle/>
          <a:p>
            <a:pPr hangingPunct="0"/>
            <a:r>
              <a:rPr lang="es-ES" sz="2400" b="1" dirty="0" smtClean="0">
                <a:solidFill>
                  <a:srgbClr val="FFFF00"/>
                </a:solidFill>
              </a:rPr>
              <a:t>Moral de la autoridad: El temor a Dios y la obediencia a la ley divina</a:t>
            </a:r>
          </a:p>
        </p:txBody>
      </p:sp>
      <p:sp>
        <p:nvSpPr>
          <p:cNvPr id="6" name="5 Rectángulo"/>
          <p:cNvSpPr/>
          <p:nvPr/>
        </p:nvSpPr>
        <p:spPr>
          <a:xfrm>
            <a:off x="107504" y="620688"/>
            <a:ext cx="9036496" cy="1874529"/>
          </a:xfrm>
          <a:prstGeom prst="rect">
            <a:avLst/>
          </a:prstGeom>
          <a:noFill/>
        </p:spPr>
        <p:txBody>
          <a:bodyPr wrap="square" lIns="288000" tIns="108000" rIns="144000" bIns="72000">
            <a:spAutoFit/>
          </a:bodyPr>
          <a:lstStyle/>
          <a:p>
            <a:pPr indent="252000">
              <a:spcAft>
                <a:spcPts val="600"/>
              </a:spcAft>
            </a:pPr>
            <a:r>
              <a:rPr lang="es-ES" sz="2200" dirty="0" smtClean="0"/>
              <a:t>Aunque en todas las escrituras religiosas se encuentran los tres niveles de moral, algunas religiones enfatizan uno de esos niveles sobre los demás. Por ejemplo, el judaísmo y el islamismo, al considerar que el hombre es un siervo de Dios, resaltan el temor a Dios y la obediencia a sus mandamientos, como bien señala Young </a:t>
            </a:r>
            <a:r>
              <a:rPr lang="es-ES" sz="2200" dirty="0" err="1" smtClean="0"/>
              <a:t>Oon</a:t>
            </a:r>
            <a:r>
              <a:rPr lang="es-ES" sz="2200" dirty="0" smtClean="0"/>
              <a:t> Kim:</a:t>
            </a:r>
          </a:p>
        </p:txBody>
      </p:sp>
      <p:sp>
        <p:nvSpPr>
          <p:cNvPr id="7" name="6 Rectángulo redondeado"/>
          <p:cNvSpPr/>
          <p:nvPr/>
        </p:nvSpPr>
        <p:spPr>
          <a:xfrm>
            <a:off x="323528" y="2564904"/>
            <a:ext cx="8568952" cy="4199424"/>
          </a:xfrm>
          <a:prstGeom prst="roundRect">
            <a:avLst>
              <a:gd name="adj" fmla="val 6744"/>
            </a:avLst>
          </a:prstGeom>
          <a:solidFill>
            <a:srgbClr val="0B4942"/>
          </a:solidFill>
          <a:ln w="19050">
            <a:solidFill>
              <a:schemeClr val="tx1"/>
            </a:solidFill>
          </a:ln>
        </p:spPr>
        <p:txBody>
          <a:bodyPr wrap="square" lIns="180000" tIns="36000" rIns="180000" bIns="36000">
            <a:spAutoFit/>
          </a:bodyPr>
          <a:lstStyle/>
          <a:p>
            <a:pPr indent="252000">
              <a:spcAft>
                <a:spcPts val="1200"/>
              </a:spcAft>
            </a:pPr>
            <a:r>
              <a:rPr lang="es-ES" sz="2200" dirty="0" smtClean="0">
                <a:latin typeface="Arial"/>
                <a:cs typeface="Arial"/>
              </a:rPr>
              <a:t>«</a:t>
            </a:r>
            <a:r>
              <a:rPr lang="es-ES" sz="2200" dirty="0" err="1" smtClean="0"/>
              <a:t>Moses</a:t>
            </a:r>
            <a:r>
              <a:rPr lang="es-ES" sz="2200" dirty="0" smtClean="0"/>
              <a:t> </a:t>
            </a:r>
            <a:r>
              <a:rPr lang="es-ES" sz="2200" dirty="0" err="1" smtClean="0"/>
              <a:t>Memdelssohn</a:t>
            </a:r>
            <a:r>
              <a:rPr lang="es-ES" sz="2200" dirty="0" smtClean="0"/>
              <a:t> declaró que los judíos no tienen doctrinas divinas sino legislación divina. Este comentario es bastante acertado. El judaísmo consiste principalmente en obedecer los mandamientos de Dios —revelados en el monte </a:t>
            </a:r>
            <a:r>
              <a:rPr lang="es-ES" sz="2200" dirty="0" err="1" smtClean="0"/>
              <a:t>Sinai</a:t>
            </a:r>
            <a:r>
              <a:rPr lang="es-ES" sz="2200" dirty="0" smtClean="0"/>
              <a:t>, escritos en el Pentateuco, explicados en el Talmud y aplicados en la responsa [aplicaciones autorizadas de las reglas de la </a:t>
            </a:r>
            <a:r>
              <a:rPr lang="es-ES" sz="2200" dirty="0" err="1" smtClean="0"/>
              <a:t>Torah</a:t>
            </a:r>
            <a:r>
              <a:rPr lang="es-ES" sz="2200" dirty="0" smtClean="0"/>
              <a:t>]. (...)</a:t>
            </a:r>
          </a:p>
          <a:p>
            <a:pPr indent="252000">
              <a:spcAft>
                <a:spcPts val="1200"/>
              </a:spcAft>
            </a:pPr>
            <a:r>
              <a:rPr lang="es-ES" sz="2200" dirty="0" smtClean="0"/>
              <a:t>En el pensamiento coránico el temor a Dios provee del fundamento para una buena conducta. Como </a:t>
            </a:r>
            <a:r>
              <a:rPr lang="es-ES" sz="2200" dirty="0" err="1" smtClean="0"/>
              <a:t>Yahvé</a:t>
            </a:r>
            <a:r>
              <a:rPr lang="es-ES" sz="2200" dirty="0" smtClean="0"/>
              <a:t> del Antiguo Testamento, Alá es principalmente un Dios de justicia. Él demanda una obediencia total a sus mandamientos.</a:t>
            </a:r>
            <a:r>
              <a:rPr lang="es-ES" sz="2200" dirty="0" smtClean="0">
                <a:latin typeface="Arial"/>
                <a:cs typeface="Arial"/>
              </a:rPr>
              <a:t>»</a:t>
            </a:r>
            <a:endParaRPr lang="es-ES" sz="2200" dirty="0" smtClean="0"/>
          </a:p>
          <a:p>
            <a:pPr algn="r"/>
            <a:r>
              <a:rPr lang="es-ES" dirty="0" smtClean="0">
                <a:solidFill>
                  <a:schemeClr val="accent3">
                    <a:lumMod val="75000"/>
                  </a:schemeClr>
                </a:solidFill>
              </a:rPr>
              <a:t>Y.O. Kim, </a:t>
            </a:r>
            <a:r>
              <a:rPr lang="es-ES" dirty="0" err="1" smtClean="0">
                <a:solidFill>
                  <a:schemeClr val="accent3">
                    <a:lumMod val="75000"/>
                  </a:schemeClr>
                </a:solidFill>
              </a:rPr>
              <a:t>World</a:t>
            </a:r>
            <a:r>
              <a:rPr lang="es-ES" dirty="0" smtClean="0">
                <a:solidFill>
                  <a:schemeClr val="accent3">
                    <a:lumMod val="75000"/>
                  </a:schemeClr>
                </a:solidFill>
              </a:rPr>
              <a:t> </a:t>
            </a:r>
            <a:r>
              <a:rPr lang="es-ES" dirty="0" err="1" smtClean="0">
                <a:solidFill>
                  <a:schemeClr val="accent3">
                    <a:lumMod val="75000"/>
                  </a:schemeClr>
                </a:solidFill>
              </a:rPr>
              <a:t>Religions</a:t>
            </a:r>
            <a:r>
              <a:rPr lang="es-ES" dirty="0" smtClean="0">
                <a:solidFill>
                  <a:schemeClr val="accent3">
                    <a:lumMod val="75000"/>
                  </a:schemeClr>
                </a:solidFill>
              </a:rPr>
              <a:t>, vol. 1, </a:t>
            </a:r>
            <a:r>
              <a:rPr lang="es-ES" dirty="0" err="1" smtClean="0">
                <a:solidFill>
                  <a:schemeClr val="accent3">
                    <a:lumMod val="75000"/>
                  </a:schemeClr>
                </a:solidFill>
              </a:rPr>
              <a:t>Golden</a:t>
            </a:r>
            <a:r>
              <a:rPr lang="es-ES" dirty="0" smtClean="0">
                <a:solidFill>
                  <a:schemeClr val="accent3">
                    <a:lumMod val="75000"/>
                  </a:schemeClr>
                </a:solidFill>
              </a:rPr>
              <a:t> </a:t>
            </a:r>
            <a:r>
              <a:rPr lang="es-ES" dirty="0" err="1" smtClean="0">
                <a:solidFill>
                  <a:schemeClr val="accent3">
                    <a:lumMod val="75000"/>
                  </a:schemeClr>
                </a:solidFill>
              </a:rPr>
              <a:t>Gate</a:t>
            </a:r>
            <a:r>
              <a:rPr lang="es-ES" dirty="0" smtClean="0">
                <a:solidFill>
                  <a:schemeClr val="accent3">
                    <a:lumMod val="75000"/>
                  </a:schemeClr>
                </a:solidFill>
              </a:rPr>
              <a:t>, New York, 1976, pp. 45, 207-208.</a:t>
            </a:r>
          </a:p>
        </p:txBody>
      </p:sp>
    </p:spTree>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514738"/>
          </a:xfrm>
          <a:prstGeom prst="rect">
            <a:avLst/>
          </a:prstGeom>
          <a:solidFill>
            <a:schemeClr val="accent3">
              <a:lumMod val="50000"/>
            </a:schemeClr>
          </a:solidFill>
        </p:spPr>
        <p:txBody>
          <a:bodyPr wrap="square" lIns="216000" tIns="72000" bIns="72000" rtlCol="0">
            <a:spAutoFit/>
          </a:bodyPr>
          <a:lstStyle/>
          <a:p>
            <a:pPr hangingPunct="0"/>
            <a:r>
              <a:rPr lang="es-ES" sz="2400" b="1" dirty="0" smtClean="0">
                <a:solidFill>
                  <a:srgbClr val="FFFF00"/>
                </a:solidFill>
              </a:rPr>
              <a:t>Moral de la reciprocidad: La Regla de Oro</a:t>
            </a:r>
          </a:p>
        </p:txBody>
      </p:sp>
      <p:sp>
        <p:nvSpPr>
          <p:cNvPr id="6" name="5 Rectángulo"/>
          <p:cNvSpPr/>
          <p:nvPr/>
        </p:nvSpPr>
        <p:spPr>
          <a:xfrm>
            <a:off x="107504" y="692696"/>
            <a:ext cx="9036496" cy="1197420"/>
          </a:xfrm>
          <a:prstGeom prst="rect">
            <a:avLst/>
          </a:prstGeom>
          <a:noFill/>
        </p:spPr>
        <p:txBody>
          <a:bodyPr wrap="square" lIns="288000" tIns="108000" rIns="144000" bIns="72000">
            <a:spAutoFit/>
          </a:bodyPr>
          <a:lstStyle/>
          <a:p>
            <a:pPr indent="252000">
              <a:spcAft>
                <a:spcPts val="600"/>
              </a:spcAft>
            </a:pPr>
            <a:r>
              <a:rPr lang="es-ES" sz="2200" dirty="0" smtClean="0"/>
              <a:t>En cambio, en el confucionismo, que considera a los seres humanos como las criaturas más dotadas o los hijos predilectos del Cielo, se enfatiza más el principio de la reciprocidad. Según Young </a:t>
            </a:r>
            <a:r>
              <a:rPr lang="es-ES" sz="2200" dirty="0" err="1" smtClean="0"/>
              <a:t>Oon</a:t>
            </a:r>
            <a:r>
              <a:rPr lang="es-ES" sz="2200" dirty="0" smtClean="0"/>
              <a:t> Kim:</a:t>
            </a:r>
          </a:p>
        </p:txBody>
      </p:sp>
      <p:sp>
        <p:nvSpPr>
          <p:cNvPr id="7" name="6 Rectángulo redondeado"/>
          <p:cNvSpPr/>
          <p:nvPr/>
        </p:nvSpPr>
        <p:spPr>
          <a:xfrm>
            <a:off x="323528" y="2132856"/>
            <a:ext cx="8568952" cy="4472539"/>
          </a:xfrm>
          <a:prstGeom prst="roundRect">
            <a:avLst>
              <a:gd name="adj" fmla="val 7163"/>
            </a:avLst>
          </a:prstGeom>
          <a:solidFill>
            <a:srgbClr val="0B4942"/>
          </a:solidFill>
          <a:ln w="19050">
            <a:solidFill>
              <a:schemeClr val="tx1"/>
            </a:solidFill>
          </a:ln>
        </p:spPr>
        <p:txBody>
          <a:bodyPr wrap="square" lIns="216000" tIns="72000" rIns="72000" bIns="108000">
            <a:spAutoFit/>
          </a:bodyPr>
          <a:lstStyle/>
          <a:p>
            <a:pPr indent="252000">
              <a:spcAft>
                <a:spcPts val="600"/>
              </a:spcAft>
            </a:pPr>
            <a:r>
              <a:rPr lang="es-ES" sz="2200" dirty="0" smtClean="0">
                <a:cs typeface="Arial"/>
              </a:rPr>
              <a:t>Confucio inventó la que ha sido llamada la Regla de Plata [versión negativa de la Regla de Oro]: «No hagas a los demás lo que no quieras que te hagan a ti» De acuerdo al </a:t>
            </a:r>
            <a:r>
              <a:rPr lang="es-ES" sz="2200" dirty="0" err="1" smtClean="0">
                <a:cs typeface="Arial"/>
              </a:rPr>
              <a:t>Chung</a:t>
            </a:r>
            <a:r>
              <a:rPr lang="es-ES" sz="2200" dirty="0" smtClean="0">
                <a:cs typeface="Arial"/>
              </a:rPr>
              <a:t> </a:t>
            </a:r>
            <a:r>
              <a:rPr lang="es-ES" sz="2200" dirty="0" err="1" smtClean="0">
                <a:cs typeface="Arial"/>
              </a:rPr>
              <a:t>Yung</a:t>
            </a:r>
            <a:r>
              <a:rPr lang="es-ES" sz="2200" dirty="0" smtClean="0">
                <a:cs typeface="Arial"/>
              </a:rPr>
              <a:t> este Camino Celestial del hombre superior significa:</a:t>
            </a:r>
          </a:p>
          <a:p>
            <a:pPr marL="180000">
              <a:spcAft>
                <a:spcPts val="600"/>
              </a:spcAft>
            </a:pPr>
            <a:r>
              <a:rPr lang="es-ES" sz="2200" dirty="0" smtClean="0">
                <a:cs typeface="Arial"/>
              </a:rPr>
              <a:t>1) «servir a mis padres como quiero que mis hijos me sirvan a mí», </a:t>
            </a:r>
          </a:p>
          <a:p>
            <a:pPr marL="180000">
              <a:spcAft>
                <a:spcPts val="600"/>
              </a:spcAft>
            </a:pPr>
            <a:r>
              <a:rPr lang="es-ES" sz="2200" dirty="0" smtClean="0">
                <a:cs typeface="Arial"/>
              </a:rPr>
              <a:t>2) «servir al soberano como deseo que mis ministros me sirvan a mí», </a:t>
            </a:r>
          </a:p>
          <a:p>
            <a:pPr marL="180000">
              <a:spcAft>
                <a:spcPts val="600"/>
              </a:spcAft>
            </a:pPr>
            <a:r>
              <a:rPr lang="es-ES" sz="2200" dirty="0" smtClean="0">
                <a:cs typeface="Arial"/>
              </a:rPr>
              <a:t>3) «servir a mis hermanos mayores como espero que mi hermano pequeño me sirva a mí», </a:t>
            </a:r>
          </a:p>
          <a:p>
            <a:pPr marL="180000">
              <a:spcAft>
                <a:spcPts val="1200"/>
              </a:spcAft>
            </a:pPr>
            <a:r>
              <a:rPr lang="es-ES" sz="2200" dirty="0" smtClean="0">
                <a:cs typeface="Arial"/>
              </a:rPr>
              <a:t>4) «dar ejemplo de conducta a los amigos como quisieran que ellos se comportaran conmigo».</a:t>
            </a:r>
          </a:p>
          <a:p>
            <a:pPr algn="r"/>
            <a:r>
              <a:rPr lang="es-ES" dirty="0" smtClean="0">
                <a:solidFill>
                  <a:schemeClr val="accent3">
                    <a:lumMod val="75000"/>
                  </a:schemeClr>
                </a:solidFill>
                <a:latin typeface="Arial"/>
                <a:cs typeface="Arial"/>
              </a:rPr>
              <a:t>Y.O. Kim, </a:t>
            </a:r>
            <a:r>
              <a:rPr lang="es-ES" dirty="0" err="1" smtClean="0">
                <a:solidFill>
                  <a:schemeClr val="accent3">
                    <a:lumMod val="75000"/>
                  </a:schemeClr>
                </a:solidFill>
                <a:latin typeface="Arial"/>
                <a:cs typeface="Arial"/>
              </a:rPr>
              <a:t>World</a:t>
            </a:r>
            <a:r>
              <a:rPr lang="es-ES" dirty="0" smtClean="0">
                <a:solidFill>
                  <a:schemeClr val="accent3">
                    <a:lumMod val="75000"/>
                  </a:schemeClr>
                </a:solidFill>
                <a:latin typeface="Arial"/>
                <a:cs typeface="Arial"/>
              </a:rPr>
              <a:t> </a:t>
            </a:r>
            <a:r>
              <a:rPr lang="es-ES" dirty="0" err="1" smtClean="0">
                <a:solidFill>
                  <a:schemeClr val="accent3">
                    <a:lumMod val="75000"/>
                  </a:schemeClr>
                </a:solidFill>
                <a:latin typeface="Arial"/>
                <a:cs typeface="Arial"/>
              </a:rPr>
              <a:t>Religions</a:t>
            </a:r>
            <a:r>
              <a:rPr lang="es-ES" dirty="0" smtClean="0">
                <a:solidFill>
                  <a:schemeClr val="accent3">
                    <a:lumMod val="75000"/>
                  </a:schemeClr>
                </a:solidFill>
                <a:latin typeface="Arial"/>
                <a:cs typeface="Arial"/>
              </a:rPr>
              <a:t>, vol. 3, </a:t>
            </a:r>
            <a:r>
              <a:rPr lang="es-ES" dirty="0" err="1" smtClean="0">
                <a:solidFill>
                  <a:schemeClr val="accent3">
                    <a:lumMod val="75000"/>
                  </a:schemeClr>
                </a:solidFill>
                <a:latin typeface="Arial"/>
                <a:cs typeface="Arial"/>
              </a:rPr>
              <a:t>Golden</a:t>
            </a:r>
            <a:r>
              <a:rPr lang="es-ES" dirty="0" smtClean="0">
                <a:solidFill>
                  <a:schemeClr val="accent3">
                    <a:lumMod val="75000"/>
                  </a:schemeClr>
                </a:solidFill>
                <a:latin typeface="Arial"/>
                <a:cs typeface="Arial"/>
              </a:rPr>
              <a:t> </a:t>
            </a:r>
            <a:r>
              <a:rPr lang="es-ES" dirty="0" err="1" smtClean="0">
                <a:solidFill>
                  <a:schemeClr val="accent3">
                    <a:lumMod val="75000"/>
                  </a:schemeClr>
                </a:solidFill>
                <a:latin typeface="Arial"/>
                <a:cs typeface="Arial"/>
              </a:rPr>
              <a:t>Gate</a:t>
            </a:r>
            <a:r>
              <a:rPr lang="es-ES" dirty="0" smtClean="0">
                <a:solidFill>
                  <a:schemeClr val="accent3">
                    <a:lumMod val="75000"/>
                  </a:schemeClr>
                </a:solidFill>
                <a:latin typeface="Arial"/>
                <a:cs typeface="Arial"/>
              </a:rPr>
              <a:t>, New York, 1976, p. 135.</a:t>
            </a:r>
            <a:endParaRPr lang="es-ES" dirty="0" smtClean="0">
              <a:solidFill>
                <a:schemeClr val="accent3">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884070"/>
          </a:xfrm>
          <a:prstGeom prst="rect">
            <a:avLst/>
          </a:prstGeom>
          <a:solidFill>
            <a:schemeClr val="accent3">
              <a:lumMod val="50000"/>
            </a:schemeClr>
          </a:solidFill>
        </p:spPr>
        <p:txBody>
          <a:bodyPr wrap="square" lIns="360000" tIns="72000" bIns="72000" rtlCol="0">
            <a:spAutoFit/>
          </a:bodyPr>
          <a:lstStyle/>
          <a:p>
            <a:pPr hangingPunct="0"/>
            <a:r>
              <a:rPr lang="es-ES" sz="2400" b="1" dirty="0" smtClean="0">
                <a:solidFill>
                  <a:srgbClr val="FFFF00"/>
                </a:solidFill>
              </a:rPr>
              <a:t>Moral del amor incondicional: amor al prójimo, amor al enemigo, benevolencia, misericordia, humanidad</a:t>
            </a:r>
          </a:p>
        </p:txBody>
      </p:sp>
      <p:sp>
        <p:nvSpPr>
          <p:cNvPr id="6" name="5 Rectángulo"/>
          <p:cNvSpPr/>
          <p:nvPr/>
        </p:nvSpPr>
        <p:spPr>
          <a:xfrm>
            <a:off x="107504" y="1124744"/>
            <a:ext cx="8568952" cy="2336194"/>
          </a:xfrm>
          <a:prstGeom prst="rect">
            <a:avLst/>
          </a:prstGeom>
          <a:noFill/>
        </p:spPr>
        <p:txBody>
          <a:bodyPr wrap="square" lIns="288000" tIns="108000" rIns="144000" bIns="72000">
            <a:spAutoFit/>
          </a:bodyPr>
          <a:lstStyle/>
          <a:p>
            <a:pPr indent="252000">
              <a:spcAft>
                <a:spcPts val="600"/>
              </a:spcAft>
            </a:pPr>
            <a:r>
              <a:rPr lang="es-ES" sz="2000" dirty="0" smtClean="0"/>
              <a:t>Y en el cristianismo, como se desprende de las enseñanzas de Jesús y de su visión de los hombres como hijos e hijas de Dios, más que en la obediencia a la ley o en el principio de la reciprocidad se pone el énfasis en el amor al prójimo, en dar más de lo que se recibe, en perdonar las ofensas e incluso amar a los enemigos. Sin embargo, este tipo de enseñanzas no son exclusivas del cristianismo. En las demás religiones también hay un camino abierto hacia este nivel más elevado de la ética del amor.</a:t>
            </a:r>
          </a:p>
        </p:txBody>
      </p:sp>
      <p:sp>
        <p:nvSpPr>
          <p:cNvPr id="5" name="4 Rectángulo"/>
          <p:cNvSpPr/>
          <p:nvPr/>
        </p:nvSpPr>
        <p:spPr>
          <a:xfrm>
            <a:off x="0" y="3601385"/>
            <a:ext cx="9144000" cy="3256615"/>
          </a:xfrm>
          <a:prstGeom prst="rect">
            <a:avLst/>
          </a:prstGeom>
          <a:solidFill>
            <a:schemeClr val="bg2">
              <a:lumMod val="50000"/>
            </a:schemeClr>
          </a:solidFill>
        </p:spPr>
        <p:txBody>
          <a:bodyPr wrap="square" lIns="360000" tIns="180000" rIns="504000" bIns="180000">
            <a:spAutoFit/>
          </a:bodyPr>
          <a:lstStyle/>
          <a:p>
            <a:pPr indent="252000">
              <a:spcAft>
                <a:spcPts val="1200"/>
              </a:spcAft>
            </a:pPr>
            <a:r>
              <a:rPr lang="es-ES" sz="2000" dirty="0" smtClean="0">
                <a:cs typeface="Arial"/>
              </a:rPr>
              <a:t>Mahoma reiteró repetidamente la necesidad de ser indulgentes y misericordiosos. Y como dice Young </a:t>
            </a:r>
            <a:r>
              <a:rPr lang="es-ES" sz="2000" dirty="0" err="1" smtClean="0">
                <a:cs typeface="Arial"/>
              </a:rPr>
              <a:t>Oon</a:t>
            </a:r>
            <a:r>
              <a:rPr lang="es-ES" sz="2000" dirty="0" smtClean="0">
                <a:cs typeface="Arial"/>
              </a:rPr>
              <a:t> Kim, </a:t>
            </a:r>
            <a:r>
              <a:rPr lang="es-ES" sz="2000" dirty="0" smtClean="0">
                <a:solidFill>
                  <a:schemeClr val="accent6">
                    <a:lumMod val="60000"/>
                    <a:lumOff val="40000"/>
                  </a:schemeClr>
                </a:solidFill>
                <a:cs typeface="Arial"/>
              </a:rPr>
              <a:t>«el temor y lealtad a Alá gradualmente se convierte en confianza. Los musulmanes que aspiran a ser sirvientes de Alá, pronto llegan a ser sus compañeros, sus amigos, sus amantes. (...) Al-</a:t>
            </a:r>
            <a:r>
              <a:rPr lang="es-ES" sz="2000" dirty="0" err="1" smtClean="0">
                <a:solidFill>
                  <a:schemeClr val="accent6">
                    <a:lumMod val="60000"/>
                    <a:lumOff val="40000"/>
                  </a:schemeClr>
                </a:solidFill>
                <a:cs typeface="Arial"/>
              </a:rPr>
              <a:t>Ghazzali</a:t>
            </a:r>
            <a:r>
              <a:rPr lang="es-ES" sz="2000" dirty="0" smtClean="0">
                <a:solidFill>
                  <a:schemeClr val="accent6">
                    <a:lumMod val="60000"/>
                    <a:lumOff val="40000"/>
                  </a:schemeClr>
                </a:solidFill>
                <a:cs typeface="Arial"/>
              </a:rPr>
              <a:t>  va más allá al aclarar la relación de amor entre el hombre y Dios. La perfección humana —afirma— se alcanza cuando el amor divino conquista el corazón humano y lo posee completamente. (…) Cualquier cosa que amemos la amamos últimamente porque es una reflexión de Dios». </a:t>
            </a:r>
          </a:p>
          <a:p>
            <a:pPr indent="252000" algn="r">
              <a:spcAft>
                <a:spcPts val="600"/>
              </a:spcAft>
            </a:pPr>
            <a:r>
              <a:rPr lang="es-ES" dirty="0" smtClean="0">
                <a:solidFill>
                  <a:schemeClr val="accent3">
                    <a:lumMod val="75000"/>
                  </a:schemeClr>
                </a:solidFill>
                <a:cs typeface="Arial"/>
              </a:rPr>
              <a:t>Y.O. Kim, </a:t>
            </a:r>
            <a:r>
              <a:rPr lang="es-ES" dirty="0" err="1" smtClean="0">
                <a:solidFill>
                  <a:schemeClr val="accent3">
                    <a:lumMod val="75000"/>
                  </a:schemeClr>
                </a:solidFill>
                <a:cs typeface="Arial"/>
              </a:rPr>
              <a:t>World</a:t>
            </a:r>
            <a:r>
              <a:rPr lang="es-ES" dirty="0" smtClean="0">
                <a:solidFill>
                  <a:schemeClr val="accent3">
                    <a:lumMod val="75000"/>
                  </a:schemeClr>
                </a:solidFill>
                <a:cs typeface="Arial"/>
              </a:rPr>
              <a:t> </a:t>
            </a:r>
            <a:r>
              <a:rPr lang="es-ES" dirty="0" err="1" smtClean="0">
                <a:solidFill>
                  <a:schemeClr val="accent3">
                    <a:lumMod val="75000"/>
                  </a:schemeClr>
                </a:solidFill>
                <a:cs typeface="Arial"/>
              </a:rPr>
              <a:t>Religions</a:t>
            </a:r>
            <a:r>
              <a:rPr lang="es-ES" dirty="0" smtClean="0">
                <a:solidFill>
                  <a:schemeClr val="accent3">
                    <a:lumMod val="75000"/>
                  </a:schemeClr>
                </a:solidFill>
                <a:cs typeface="Arial"/>
              </a:rPr>
              <a:t>, vol. 1, </a:t>
            </a:r>
            <a:r>
              <a:rPr lang="es-ES" dirty="0" err="1" smtClean="0">
                <a:solidFill>
                  <a:schemeClr val="accent3">
                    <a:lumMod val="75000"/>
                  </a:schemeClr>
                </a:solidFill>
                <a:cs typeface="Arial"/>
              </a:rPr>
              <a:t>Golden</a:t>
            </a:r>
            <a:r>
              <a:rPr lang="es-ES" dirty="0" smtClean="0">
                <a:solidFill>
                  <a:schemeClr val="accent3">
                    <a:lumMod val="75000"/>
                  </a:schemeClr>
                </a:solidFill>
                <a:cs typeface="Arial"/>
              </a:rPr>
              <a:t> </a:t>
            </a:r>
            <a:r>
              <a:rPr lang="es-ES" dirty="0" err="1" smtClean="0">
                <a:solidFill>
                  <a:schemeClr val="accent3">
                    <a:lumMod val="75000"/>
                  </a:schemeClr>
                </a:solidFill>
                <a:cs typeface="Arial"/>
              </a:rPr>
              <a:t>Gate</a:t>
            </a:r>
            <a:r>
              <a:rPr lang="es-ES" dirty="0" smtClean="0">
                <a:solidFill>
                  <a:schemeClr val="accent3">
                    <a:lumMod val="75000"/>
                  </a:schemeClr>
                </a:solidFill>
                <a:cs typeface="Arial"/>
              </a:rPr>
              <a:t>, New York, 1976, p. 210.</a:t>
            </a:r>
          </a:p>
        </p:txBody>
      </p:sp>
    </p:spTree>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4250381"/>
            <a:ext cx="9144000" cy="2607619"/>
          </a:xfrm>
          <a:prstGeom prst="rect">
            <a:avLst/>
          </a:prstGeom>
          <a:solidFill>
            <a:schemeClr val="bg2">
              <a:lumMod val="50000"/>
            </a:schemeClr>
          </a:solidFill>
        </p:spPr>
        <p:txBody>
          <a:bodyPr wrap="square" lIns="360000" tIns="72000" rIns="144000" bIns="72000">
            <a:spAutoFit/>
          </a:bodyPr>
          <a:lstStyle/>
          <a:p>
            <a:pPr indent="252000"/>
            <a:r>
              <a:rPr lang="es-ES" dirty="0" smtClean="0">
                <a:cs typeface="Arial"/>
              </a:rPr>
              <a:t>La posesión de un corazón amante y de un sentimiento de humanidad o </a:t>
            </a:r>
            <a:r>
              <a:rPr lang="es-ES" dirty="0" err="1" smtClean="0">
                <a:cs typeface="Arial"/>
              </a:rPr>
              <a:t>jen</a:t>
            </a:r>
            <a:r>
              <a:rPr lang="es-ES" dirty="0" smtClean="0">
                <a:cs typeface="Arial"/>
              </a:rPr>
              <a:t> también era de vital importancia para Confucio. Según explica Young </a:t>
            </a:r>
            <a:r>
              <a:rPr lang="es-ES" dirty="0" err="1" smtClean="0">
                <a:cs typeface="Arial"/>
              </a:rPr>
              <a:t>Oon</a:t>
            </a:r>
            <a:r>
              <a:rPr lang="es-ES" dirty="0" smtClean="0">
                <a:cs typeface="Arial"/>
              </a:rPr>
              <a:t> Kim, </a:t>
            </a:r>
            <a:r>
              <a:rPr lang="es-ES" dirty="0" smtClean="0">
                <a:solidFill>
                  <a:schemeClr val="accent6">
                    <a:lumMod val="60000"/>
                    <a:lumOff val="40000"/>
                  </a:schemeClr>
                </a:solidFill>
                <a:cs typeface="Arial"/>
              </a:rPr>
              <a:t>«</a:t>
            </a:r>
            <a:r>
              <a:rPr lang="es-ES" dirty="0" err="1" smtClean="0">
                <a:solidFill>
                  <a:schemeClr val="accent6">
                    <a:lumMod val="60000"/>
                    <a:lumOff val="40000"/>
                  </a:schemeClr>
                </a:solidFill>
                <a:cs typeface="Arial"/>
              </a:rPr>
              <a:t>Jen</a:t>
            </a:r>
            <a:r>
              <a:rPr lang="es-ES" dirty="0" smtClean="0">
                <a:solidFill>
                  <a:schemeClr val="accent6">
                    <a:lumMod val="60000"/>
                    <a:lumOff val="40000"/>
                  </a:schemeClr>
                </a:solidFill>
                <a:cs typeface="Arial"/>
              </a:rPr>
              <a:t> es la tesis central de todo el sistema confuciano. Los traductores han interpretado que significa “verdadera virtud”, “benevolencia”, “respeto mutuo”, “amor recíproco”, “buena voluntad” —y quizás la mejor de todas, “corazón humano”. (...) </a:t>
            </a:r>
            <a:r>
              <a:rPr lang="es-ES" dirty="0" err="1" smtClean="0">
                <a:solidFill>
                  <a:schemeClr val="accent6">
                    <a:lumMod val="60000"/>
                    <a:lumOff val="40000"/>
                  </a:schemeClr>
                </a:solidFill>
                <a:cs typeface="Arial"/>
              </a:rPr>
              <a:t>Jen</a:t>
            </a:r>
            <a:r>
              <a:rPr lang="es-ES" dirty="0" smtClean="0">
                <a:solidFill>
                  <a:schemeClr val="accent6">
                    <a:lumMod val="60000"/>
                    <a:lumOff val="40000"/>
                  </a:schemeClr>
                </a:solidFill>
                <a:cs typeface="Arial"/>
              </a:rPr>
              <a:t> crece del afecto natural que uno tiene hacia sus padres y parientes. Lo que Confucio hizo es extender este sentimiento natural más allá de la familia inmediata. Estar unido con el Cielo es tratar a todo el mundo con un corazón humano, ayudarles a vivir y crecer.»</a:t>
            </a:r>
          </a:p>
          <a:p>
            <a:pPr indent="252000" algn="r"/>
            <a:r>
              <a:rPr lang="es-ES" sz="1600" dirty="0" smtClean="0">
                <a:solidFill>
                  <a:schemeClr val="accent3">
                    <a:lumMod val="75000"/>
                  </a:schemeClr>
                </a:solidFill>
                <a:cs typeface="Arial"/>
              </a:rPr>
              <a:t> Y.O. Kim, </a:t>
            </a:r>
            <a:r>
              <a:rPr lang="es-ES" sz="1600" dirty="0" err="1" smtClean="0">
                <a:solidFill>
                  <a:schemeClr val="accent3">
                    <a:lumMod val="75000"/>
                  </a:schemeClr>
                </a:solidFill>
                <a:cs typeface="Arial"/>
              </a:rPr>
              <a:t>World</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Religions</a:t>
            </a:r>
            <a:r>
              <a:rPr lang="es-ES" sz="1600" dirty="0" smtClean="0">
                <a:solidFill>
                  <a:schemeClr val="accent3">
                    <a:lumMod val="75000"/>
                  </a:schemeClr>
                </a:solidFill>
                <a:cs typeface="Arial"/>
              </a:rPr>
              <a:t>, vol. 3, </a:t>
            </a:r>
            <a:r>
              <a:rPr lang="es-ES" sz="1600" dirty="0" err="1" smtClean="0">
                <a:solidFill>
                  <a:schemeClr val="accent3">
                    <a:lumMod val="75000"/>
                  </a:schemeClr>
                </a:solidFill>
                <a:cs typeface="Arial"/>
              </a:rPr>
              <a:t>Golden</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Gate</a:t>
            </a:r>
            <a:r>
              <a:rPr lang="es-ES" sz="1600" dirty="0" smtClean="0">
                <a:solidFill>
                  <a:schemeClr val="accent3">
                    <a:lumMod val="75000"/>
                  </a:schemeClr>
                </a:solidFill>
                <a:cs typeface="Arial"/>
              </a:rPr>
              <a:t>, New York, 1976, pp. 133-134.</a:t>
            </a:r>
          </a:p>
        </p:txBody>
      </p:sp>
      <p:sp>
        <p:nvSpPr>
          <p:cNvPr id="7" name="6 Rectángulo"/>
          <p:cNvSpPr/>
          <p:nvPr/>
        </p:nvSpPr>
        <p:spPr>
          <a:xfrm>
            <a:off x="107504" y="0"/>
            <a:ext cx="9036496" cy="4352130"/>
          </a:xfrm>
          <a:prstGeom prst="rect">
            <a:avLst/>
          </a:prstGeom>
          <a:noFill/>
        </p:spPr>
        <p:txBody>
          <a:bodyPr wrap="square" lIns="288000" tIns="108000" rIns="144000" bIns="72000">
            <a:spAutoFit/>
          </a:bodyPr>
          <a:lstStyle/>
          <a:p>
            <a:pPr indent="252000"/>
            <a:r>
              <a:rPr lang="es-ES" dirty="0" err="1" smtClean="0"/>
              <a:t>Maimónides</a:t>
            </a:r>
            <a:r>
              <a:rPr lang="es-ES" dirty="0" smtClean="0"/>
              <a:t>, nuestro ilustre compatriota judío, en su famosa </a:t>
            </a:r>
            <a:r>
              <a:rPr lang="es-ES" i="1" dirty="0" smtClean="0"/>
              <a:t>Guía de perplejos </a:t>
            </a:r>
            <a:r>
              <a:rPr lang="es-ES" dirty="0" smtClean="0"/>
              <a:t>también se expresó en similares términos al escribir: </a:t>
            </a:r>
            <a:r>
              <a:rPr lang="es-ES" dirty="0" smtClean="0">
                <a:solidFill>
                  <a:schemeClr val="accent6">
                    <a:lumMod val="60000"/>
                    <a:lumOff val="40000"/>
                  </a:schemeClr>
                </a:solidFill>
              </a:rPr>
              <a:t>«En cuanto a las ideas que la Ley nos imbuye, a saber, la existencia y unidad de Dios, deben inspirarnos Su amor… y bien sabes con qué energía insiste la Ley en ese amor: “Con todo tu corazón, con toda tu alma, con todo tu poder” (</a:t>
            </a:r>
            <a:r>
              <a:rPr lang="es-ES" dirty="0" err="1" smtClean="0">
                <a:solidFill>
                  <a:schemeClr val="accent6">
                    <a:lumMod val="60000"/>
                    <a:lumOff val="40000"/>
                  </a:schemeClr>
                </a:solidFill>
              </a:rPr>
              <a:t>Dt.</a:t>
            </a:r>
            <a:r>
              <a:rPr lang="es-ES" dirty="0" smtClean="0">
                <a:solidFill>
                  <a:schemeClr val="accent6">
                    <a:lumMod val="60000"/>
                    <a:lumOff val="40000"/>
                  </a:schemeClr>
                </a:solidFill>
              </a:rPr>
              <a:t> 6, 5)». </a:t>
            </a:r>
          </a:p>
          <a:p>
            <a:pPr indent="252000" algn="r">
              <a:spcAft>
                <a:spcPts val="600"/>
              </a:spcAft>
            </a:pPr>
            <a:r>
              <a:rPr lang="es-ES" sz="1600" dirty="0" err="1" smtClean="0">
                <a:solidFill>
                  <a:schemeClr val="accent3">
                    <a:lumMod val="75000"/>
                  </a:schemeClr>
                </a:solidFill>
              </a:rPr>
              <a:t>Mose</a:t>
            </a:r>
            <a:r>
              <a:rPr lang="es-ES" sz="1600" dirty="0" smtClean="0">
                <a:solidFill>
                  <a:schemeClr val="accent3">
                    <a:lumMod val="75000"/>
                  </a:schemeClr>
                </a:solidFill>
              </a:rPr>
              <a:t> Ben </a:t>
            </a:r>
            <a:r>
              <a:rPr lang="es-ES" sz="1600" dirty="0" err="1" smtClean="0">
                <a:solidFill>
                  <a:schemeClr val="accent3">
                    <a:lumMod val="75000"/>
                  </a:schemeClr>
                </a:solidFill>
              </a:rPr>
              <a:t>Maimon</a:t>
            </a:r>
            <a:r>
              <a:rPr lang="es-ES" sz="1600" dirty="0" smtClean="0">
                <a:solidFill>
                  <a:schemeClr val="accent3">
                    <a:lumMod val="75000"/>
                  </a:schemeClr>
                </a:solidFill>
              </a:rPr>
              <a:t>, Guía de perplejos, Editora Nacional, Madrid, 1983, p. 557.</a:t>
            </a:r>
            <a:endParaRPr lang="es-ES" sz="1600" dirty="0" smtClean="0">
              <a:solidFill>
                <a:schemeClr val="accent3">
                  <a:lumMod val="75000"/>
                </a:schemeClr>
              </a:solidFill>
              <a:cs typeface="Arial"/>
            </a:endParaRPr>
          </a:p>
          <a:p>
            <a:pPr indent="252000"/>
            <a:r>
              <a:rPr lang="es-ES" dirty="0" smtClean="0">
                <a:cs typeface="Arial"/>
              </a:rPr>
              <a:t>Buda es famoso por mostrar un gran corazón compasivo hacia el sufrimiento de los demás, a semejanza del amor de una madre hacia sus hijos enfermos. Un </a:t>
            </a:r>
            <a:r>
              <a:rPr lang="es-ES" dirty="0" err="1" smtClean="0">
                <a:cs typeface="Arial"/>
              </a:rPr>
              <a:t>Bodhisattva</a:t>
            </a:r>
            <a:r>
              <a:rPr lang="es-ES" dirty="0" smtClean="0">
                <a:cs typeface="Arial"/>
              </a:rPr>
              <a:t>, el ideal a alcanzar por muchos budistas, es según Young </a:t>
            </a:r>
            <a:r>
              <a:rPr lang="es-ES" dirty="0" err="1" smtClean="0">
                <a:cs typeface="Arial"/>
              </a:rPr>
              <a:t>Oon</a:t>
            </a:r>
            <a:r>
              <a:rPr lang="es-ES" dirty="0" smtClean="0">
                <a:cs typeface="Arial"/>
              </a:rPr>
              <a:t> Kim </a:t>
            </a:r>
            <a:r>
              <a:rPr lang="es-ES" dirty="0" smtClean="0">
                <a:solidFill>
                  <a:schemeClr val="accent6">
                    <a:lumMod val="60000"/>
                    <a:lumOff val="40000"/>
                  </a:schemeClr>
                </a:solidFill>
                <a:cs typeface="Arial"/>
              </a:rPr>
              <a:t>«un ser humano que está preparado por sí mismo para alcanzar el Nirvana, pero que prefiere, en cambio, ayudar a otros a lograr ese estado de felicidad. Mientras que su sabiduría lo cualifica para el Nirvana, su compasión le impide progresar hacia la completa iluminación a causa de la salvación de todas las criaturas. Es incapaz de disfrutar de la paz perfecta mientras que un simple ser viviente siga luchando y sufriendo».</a:t>
            </a:r>
          </a:p>
          <a:p>
            <a:pPr indent="252000" algn="r"/>
            <a:r>
              <a:rPr lang="es-ES" sz="1600" dirty="0" smtClean="0">
                <a:solidFill>
                  <a:schemeClr val="accent3">
                    <a:lumMod val="75000"/>
                  </a:schemeClr>
                </a:solidFill>
                <a:cs typeface="Arial"/>
              </a:rPr>
              <a:t>Y.O. Kim, </a:t>
            </a:r>
            <a:r>
              <a:rPr lang="es-ES" sz="1600" dirty="0" err="1" smtClean="0">
                <a:solidFill>
                  <a:schemeClr val="accent3">
                    <a:lumMod val="75000"/>
                  </a:schemeClr>
                </a:solidFill>
                <a:cs typeface="Arial"/>
              </a:rPr>
              <a:t>World</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Religions</a:t>
            </a:r>
            <a:r>
              <a:rPr lang="es-ES" sz="1600" dirty="0" smtClean="0">
                <a:solidFill>
                  <a:schemeClr val="accent3">
                    <a:lumMod val="75000"/>
                  </a:schemeClr>
                </a:solidFill>
                <a:cs typeface="Arial"/>
              </a:rPr>
              <a:t>, vol. 3, </a:t>
            </a:r>
            <a:r>
              <a:rPr lang="es-ES" sz="1600" dirty="0" err="1" smtClean="0">
                <a:solidFill>
                  <a:schemeClr val="accent3">
                    <a:lumMod val="75000"/>
                  </a:schemeClr>
                </a:solidFill>
                <a:cs typeface="Arial"/>
              </a:rPr>
              <a:t>Golden</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Gate</a:t>
            </a:r>
            <a:r>
              <a:rPr lang="es-ES" sz="1600" dirty="0" smtClean="0">
                <a:solidFill>
                  <a:schemeClr val="accent3">
                    <a:lumMod val="75000"/>
                  </a:schemeClr>
                </a:solidFill>
                <a:cs typeface="Arial"/>
              </a:rPr>
              <a:t>, New York, 1976, p. 10.</a:t>
            </a:r>
          </a:p>
        </p:txBody>
      </p:sp>
    </p:spTree>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760959"/>
          </a:xfrm>
          <a:prstGeom prst="rect">
            <a:avLst/>
          </a:prstGeom>
          <a:solidFill>
            <a:schemeClr val="accent3">
              <a:lumMod val="50000"/>
            </a:schemeClr>
          </a:solidFill>
        </p:spPr>
        <p:txBody>
          <a:bodyPr wrap="square" lIns="288000" tIns="72000" bIns="72000" rtlCol="0">
            <a:spAutoFit/>
          </a:bodyPr>
          <a:lstStyle/>
          <a:p>
            <a:pPr hangingPunct="0"/>
            <a:r>
              <a:rPr lang="es-ES" sz="2000" b="1" dirty="0" smtClean="0">
                <a:solidFill>
                  <a:srgbClr val="FFFF00"/>
                </a:solidFill>
              </a:rPr>
              <a:t>Razones por las cuales en determinadas épocas algunas de las facciones de las diferentes religiones han optado por enfatizar uno de estos tres niveles de moral</a:t>
            </a:r>
          </a:p>
        </p:txBody>
      </p:sp>
      <p:sp>
        <p:nvSpPr>
          <p:cNvPr id="6" name="5 Rectángulo"/>
          <p:cNvSpPr/>
          <p:nvPr/>
        </p:nvSpPr>
        <p:spPr>
          <a:xfrm>
            <a:off x="107504" y="764704"/>
            <a:ext cx="8568952" cy="4213631"/>
          </a:xfrm>
          <a:prstGeom prst="rect">
            <a:avLst/>
          </a:prstGeom>
          <a:noFill/>
        </p:spPr>
        <p:txBody>
          <a:bodyPr wrap="square" lIns="288000" tIns="108000" rIns="144000" bIns="72000">
            <a:spAutoFit/>
          </a:bodyPr>
          <a:lstStyle/>
          <a:p>
            <a:pPr indent="252000">
              <a:spcAft>
                <a:spcPts val="600"/>
              </a:spcAft>
            </a:pPr>
            <a:r>
              <a:rPr lang="es-ES" dirty="0" smtClean="0"/>
              <a:t>En todas las religiones y culturas siempre ha existido una escuela, grupo o tendencia que ha sostenido una visión de la naturaleza humana pesimista, realista o legalista. Así que durante las épocas en las cuales ha predominado esta tendencia </a:t>
            </a:r>
            <a:r>
              <a:rPr lang="es-ES_tradnl" dirty="0" smtClean="0"/>
              <a:t>inevitablemente se tendía a creer que el único remedio es controlar a los hombres a través de imponerles a la fuerza una legislación y obligarles a obedecerla por el miedo al castigo. </a:t>
            </a:r>
            <a:r>
              <a:rPr lang="es-ES_tradnl" dirty="0" err="1" smtClean="0"/>
              <a:t>Resaltandose</a:t>
            </a:r>
            <a:r>
              <a:rPr lang="es-ES_tradnl" dirty="0" smtClean="0"/>
              <a:t> así </a:t>
            </a:r>
            <a:r>
              <a:rPr lang="es-ES" dirty="0" smtClean="0"/>
              <a:t> el primer nivel de moral basado en la obediencia o sumisión a unos mandamientos, leyes, normas, sacrificios, rituales o costumbres estrictas.</a:t>
            </a:r>
          </a:p>
          <a:p>
            <a:pPr indent="252000">
              <a:spcAft>
                <a:spcPts val="600"/>
              </a:spcAft>
            </a:pPr>
            <a:r>
              <a:rPr lang="es-ES" dirty="0" smtClean="0"/>
              <a:t> En cambio, cuando se ha tenido una visión más optimista de la naturaleza humana —creyendo que el hombre puede cambiar y mejorar moralmente usando su propio corazón, razón o conciencia a través del convencimiento propio, conversión, educación o diálogo— se tendió a enfatizar el segundo nivel de moral basado en la reciprocidad, es decir, resaltar la cooperación voluntaria, el respeto recíproco, la ayuda mutua, la fraternidad y el interés común. </a:t>
            </a:r>
          </a:p>
          <a:p>
            <a:pPr indent="252000">
              <a:spcAft>
                <a:spcPts val="600"/>
              </a:spcAft>
            </a:pPr>
            <a:endParaRPr lang="es-ES" dirty="0" smtClean="0"/>
          </a:p>
        </p:txBody>
      </p:sp>
      <p:sp>
        <p:nvSpPr>
          <p:cNvPr id="5" name="4 Rectángulo"/>
          <p:cNvSpPr/>
          <p:nvPr/>
        </p:nvSpPr>
        <p:spPr>
          <a:xfrm>
            <a:off x="0" y="4555492"/>
            <a:ext cx="9144000" cy="2302508"/>
          </a:xfrm>
          <a:prstGeom prst="rect">
            <a:avLst/>
          </a:prstGeom>
          <a:solidFill>
            <a:schemeClr val="bg2">
              <a:lumMod val="50000"/>
            </a:schemeClr>
          </a:solidFill>
        </p:spPr>
        <p:txBody>
          <a:bodyPr wrap="square" lIns="360000" tIns="180000" rIns="504000" bIns="180000">
            <a:spAutoFit/>
          </a:bodyPr>
          <a:lstStyle/>
          <a:p>
            <a:pPr indent="252000">
              <a:spcAft>
                <a:spcPts val="1200"/>
              </a:spcAft>
            </a:pPr>
            <a:r>
              <a:rPr lang="es-ES" dirty="0" smtClean="0">
                <a:cs typeface="Arial"/>
              </a:rPr>
              <a:t>Para enfatizar el tercer nivel de moral religiosa basada en llevar una vida de entrega y servicio desinteresado por los demás, incluso hasta el punto de perdonar y amar a los enemigos, se requiere una dosis de optimismo y confianza en la naturaleza humana aún más grande. Por esta razón, han sido una minoría de personas dentro de las distintas religiones las que la han tratado de promoverla o ponerla en práctica. Mientras que el resto de las personas la considera como una ética perfeccionista y utópica sólo apta para santos o héroes.</a:t>
            </a:r>
            <a:endParaRPr lang="es-ES" dirty="0" smtClean="0">
              <a:solidFill>
                <a:schemeClr val="accent3">
                  <a:lumMod val="75000"/>
                </a:schemeClr>
              </a:solidFil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88640"/>
            <a:ext cx="9144000" cy="523220"/>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Liberación, salvación, ¿individual o familiar y social? </a:t>
            </a:r>
          </a:p>
        </p:txBody>
      </p:sp>
      <p:sp>
        <p:nvSpPr>
          <p:cNvPr id="3" name="2 Rectángulo"/>
          <p:cNvSpPr/>
          <p:nvPr/>
        </p:nvSpPr>
        <p:spPr>
          <a:xfrm>
            <a:off x="251520" y="1124744"/>
            <a:ext cx="8424936" cy="3877985"/>
          </a:xfrm>
          <a:prstGeom prst="rect">
            <a:avLst/>
          </a:prstGeom>
        </p:spPr>
        <p:txBody>
          <a:bodyPr wrap="square">
            <a:spAutoFit/>
          </a:bodyPr>
          <a:lstStyle/>
          <a:p>
            <a:pPr marL="457200" indent="-360000">
              <a:spcAft>
                <a:spcPts val="1200"/>
              </a:spcAft>
              <a:buFont typeface="Wingdings" pitchFamily="2" charset="2"/>
              <a:buChar char="ü"/>
            </a:pPr>
            <a:r>
              <a:rPr lang="es-ES" sz="2400" dirty="0" smtClean="0"/>
              <a:t>Las religiones que mantienen una visión del mal como algo esencial en la naturaleza humana defienden la salvación individual en la vida eterna   </a:t>
            </a:r>
          </a:p>
          <a:p>
            <a:pPr marL="457200" indent="-360000">
              <a:spcAft>
                <a:spcPts val="1200"/>
              </a:spcAft>
              <a:buFont typeface="Wingdings" pitchFamily="2" charset="2"/>
              <a:buChar char="ü"/>
            </a:pPr>
            <a:r>
              <a:rPr lang="es-ES" sz="2400" dirty="0" smtClean="0"/>
              <a:t>Las religiones que mantienen una visión del mal como un error humano promueven una salvación familiar y comunitaria aquí en la tierra   </a:t>
            </a:r>
          </a:p>
          <a:p>
            <a:pPr marL="457200" indent="-360000">
              <a:spcAft>
                <a:spcPts val="1200"/>
              </a:spcAft>
              <a:buFont typeface="Wingdings" pitchFamily="2" charset="2"/>
              <a:buChar char="ü"/>
            </a:pPr>
            <a:r>
              <a:rPr lang="es-ES" sz="2400" dirty="0" smtClean="0"/>
              <a:t>La realización de un reino de justicia y paz aquí en la tierra    </a:t>
            </a:r>
          </a:p>
          <a:p>
            <a:pPr marL="457200" indent="-360000">
              <a:spcAft>
                <a:spcPts val="1200"/>
              </a:spcAft>
              <a:buFont typeface="Wingdings" pitchFamily="2" charset="2"/>
              <a:buChar char="ü"/>
            </a:pPr>
            <a:r>
              <a:rPr lang="es-ES" sz="2400" dirty="0" smtClean="0"/>
              <a:t>Visión conciliadora: La restauración del ideal original de las tres bendiciones bíblicas </a:t>
            </a:r>
          </a:p>
        </p:txBody>
      </p:sp>
    </p:spTree>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88640"/>
            <a:ext cx="9144000" cy="523220"/>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Liberación, salvación, ¿individual o familiar y social? </a:t>
            </a:r>
          </a:p>
        </p:txBody>
      </p:sp>
      <p:sp>
        <p:nvSpPr>
          <p:cNvPr id="5" name="4 Rectángulo"/>
          <p:cNvSpPr/>
          <p:nvPr/>
        </p:nvSpPr>
        <p:spPr>
          <a:xfrm>
            <a:off x="251520" y="1052736"/>
            <a:ext cx="8568952" cy="4182853"/>
          </a:xfrm>
          <a:prstGeom prst="rect">
            <a:avLst/>
          </a:prstGeom>
          <a:noFill/>
        </p:spPr>
        <p:txBody>
          <a:bodyPr wrap="square" lIns="288000" tIns="108000" rIns="144000" bIns="72000">
            <a:spAutoFit/>
          </a:bodyPr>
          <a:lstStyle/>
          <a:p>
            <a:pPr indent="252000">
              <a:spcAft>
                <a:spcPts val="1200"/>
              </a:spcAft>
            </a:pPr>
            <a:r>
              <a:rPr lang="es-ES" sz="2000" dirty="0" smtClean="0"/>
              <a:t>Como ya vimos en un apartado anterior, las religiones se pueden clasificar en dos grupos de acuerdo con la concepción que tienen acerca del mal moral. </a:t>
            </a:r>
          </a:p>
          <a:p>
            <a:pPr indent="252000">
              <a:spcAft>
                <a:spcPts val="1200"/>
              </a:spcAft>
            </a:pPr>
            <a:r>
              <a:rPr lang="es-ES" sz="2000" dirty="0" smtClean="0"/>
              <a:t> </a:t>
            </a:r>
            <a:r>
              <a:rPr lang="es-ES" sz="2000" dirty="0" smtClean="0">
                <a:solidFill>
                  <a:schemeClr val="accent6">
                    <a:lumMod val="60000"/>
                    <a:lumOff val="40000"/>
                  </a:schemeClr>
                </a:solidFill>
              </a:rPr>
              <a:t>Un primer grupo de religiones —que incluye al hinduismo, budismo, jainismo, neoplatonismo, gnosticismo, maniqueísmo y parte del cristianismo, entre otros— </a:t>
            </a:r>
            <a:r>
              <a:rPr lang="es-ES" sz="2000" dirty="0" smtClean="0"/>
              <a:t>mantienen una visión dualista o </a:t>
            </a:r>
            <a:r>
              <a:rPr lang="es-ES" sz="2000" dirty="0" err="1" smtClean="0"/>
              <a:t>cuasidualista</a:t>
            </a:r>
            <a:r>
              <a:rPr lang="es-ES" sz="2000" dirty="0" smtClean="0"/>
              <a:t> de la naturaleza humana y sostienen que el mal es algo ontológico e inherente a la materia o cuerpo humano, o al menos está muy arraigado en él. </a:t>
            </a:r>
          </a:p>
          <a:p>
            <a:pPr indent="252000">
              <a:spcAft>
                <a:spcPts val="600"/>
              </a:spcAft>
            </a:pPr>
            <a:r>
              <a:rPr lang="es-ES" sz="2000" dirty="0" smtClean="0"/>
              <a:t> </a:t>
            </a:r>
            <a:r>
              <a:rPr lang="es-ES" sz="2000" dirty="0" smtClean="0">
                <a:solidFill>
                  <a:schemeClr val="accent6">
                    <a:lumMod val="60000"/>
                    <a:lumOff val="40000"/>
                  </a:schemeClr>
                </a:solidFill>
              </a:rPr>
              <a:t>Un segundo grupo de religiones —compuesto principalmente por las religiones de la cultura china y la griega clásica, el judaísmo, el islam y parte del cristianismo— </a:t>
            </a:r>
            <a:r>
              <a:rPr lang="es-ES" sz="2000" dirty="0" smtClean="0"/>
              <a:t>con una visión más optimista de la naturaleza humana creen que el mal es simplemente una desobediencia, una ignorancia, un error o un mal uso de unas facultades naturales. </a:t>
            </a:r>
          </a:p>
        </p:txBody>
      </p:sp>
    </p:spTree>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822515"/>
          </a:xfrm>
          <a:prstGeom prst="rect">
            <a:avLst/>
          </a:prstGeom>
          <a:solidFill>
            <a:schemeClr val="accent3">
              <a:lumMod val="50000"/>
            </a:schemeClr>
          </a:solidFill>
        </p:spPr>
        <p:txBody>
          <a:bodyPr wrap="square" lIns="288000" tIns="72000" bIns="72000" rtlCol="0">
            <a:spAutoFit/>
          </a:bodyPr>
          <a:lstStyle/>
          <a:p>
            <a:pPr hangingPunct="0"/>
            <a:r>
              <a:rPr lang="es-ES" sz="2200" b="1" dirty="0" smtClean="0">
                <a:solidFill>
                  <a:srgbClr val="FFFF00"/>
                </a:solidFill>
              </a:rPr>
              <a:t>Las religiones que mantienen una visión del mal como algo esencial en la naturaleza humana defienden la salvación individual en la vida eterna</a:t>
            </a:r>
          </a:p>
        </p:txBody>
      </p:sp>
      <p:sp>
        <p:nvSpPr>
          <p:cNvPr id="6" name="5 Rectángulo"/>
          <p:cNvSpPr/>
          <p:nvPr/>
        </p:nvSpPr>
        <p:spPr>
          <a:xfrm>
            <a:off x="107504" y="764704"/>
            <a:ext cx="8856984" cy="2643970"/>
          </a:xfrm>
          <a:prstGeom prst="rect">
            <a:avLst/>
          </a:prstGeom>
          <a:noFill/>
        </p:spPr>
        <p:txBody>
          <a:bodyPr wrap="square" lIns="288000" tIns="108000" rIns="144000" bIns="72000">
            <a:spAutoFit/>
          </a:bodyPr>
          <a:lstStyle/>
          <a:p>
            <a:pPr indent="252000">
              <a:spcAft>
                <a:spcPts val="600"/>
              </a:spcAft>
            </a:pPr>
            <a:r>
              <a:rPr lang="es-ES" sz="2000" dirty="0" smtClean="0"/>
              <a:t>Aunque ambos grupos resaltan que dentro del ser humano se produce una lucha o conflicto interior entre las aspiraciones del alma y los deseos sensibles del cuerpo, el primer grupo considera que este conflicto es irresoluble y que por tanto la única solución o salvación consiste en que el alma se libere del cuerpo y se funda con </a:t>
            </a:r>
            <a:r>
              <a:rPr lang="es-ES" sz="2000" dirty="0" err="1" smtClean="0"/>
              <a:t>Brahman</a:t>
            </a:r>
            <a:r>
              <a:rPr lang="es-ES" sz="2000" dirty="0" smtClean="0"/>
              <a:t> o se extinga en el Nirvana o que viva eternamente unida con el Uno o Dios en una relación de amor. Por esta razón, para estas religiones la salvación es una salvación básicamente individual, es decir, la liberación del alma, y ésta se consuma, no en este mundo sino en la vida eterna. </a:t>
            </a:r>
          </a:p>
        </p:txBody>
      </p:sp>
      <p:sp>
        <p:nvSpPr>
          <p:cNvPr id="5" name="4 Rectángulo"/>
          <p:cNvSpPr/>
          <p:nvPr/>
        </p:nvSpPr>
        <p:spPr>
          <a:xfrm>
            <a:off x="0" y="3416719"/>
            <a:ext cx="9144000" cy="3441281"/>
          </a:xfrm>
          <a:prstGeom prst="rect">
            <a:avLst/>
          </a:prstGeom>
          <a:solidFill>
            <a:schemeClr val="bg2">
              <a:lumMod val="50000"/>
            </a:schemeClr>
          </a:solidFill>
        </p:spPr>
        <p:txBody>
          <a:bodyPr wrap="square" lIns="360000" tIns="180000" rIns="504000" bIns="180000">
            <a:spAutoFit/>
          </a:bodyPr>
          <a:lstStyle/>
          <a:p>
            <a:pPr indent="252000">
              <a:spcAft>
                <a:spcPts val="1200"/>
              </a:spcAft>
            </a:pPr>
            <a:r>
              <a:rPr lang="es-ES" sz="2000" dirty="0" smtClean="0">
                <a:cs typeface="Arial"/>
              </a:rPr>
              <a:t>Para ellas, seguir el camino religioso implica generalmente llevar una vida de ascesis negando de los deseos sensibles del cuerpo y cortando los lazos familiares y sociales, ubicando así la esperanza de perfección y felicidad en la otra vida. Un caso extremo son los </a:t>
            </a:r>
            <a:r>
              <a:rPr lang="es-ES" sz="2000" dirty="0" err="1" smtClean="0">
                <a:cs typeface="Arial"/>
              </a:rPr>
              <a:t>jainistas</a:t>
            </a:r>
            <a:r>
              <a:rPr lang="es-ES" sz="2000" dirty="0" smtClean="0">
                <a:cs typeface="Arial"/>
              </a:rPr>
              <a:t> cuyos santos más venerados abandonaron casas, familias e incluso reinos para llevar una vida de ascetismo extremo hasta el punto de dejarse morir de inanición. Más moderada es la tradición hindú de retirarse a los bosques después de haber cumplido las obligaciones familiares. En esta misma línea se puede observar que la tradición monástica budista es muy similar a la cristiana, pues en ambas se hacen votos de castidad, pobreza y obediencia.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56691"/>
            <a:ext cx="9144000" cy="954107"/>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Necesidad de un consenso ético entre religiones para lograr la paz mundial</a:t>
            </a:r>
          </a:p>
        </p:txBody>
      </p:sp>
      <p:sp>
        <p:nvSpPr>
          <p:cNvPr id="5" name="4 Rectángulo"/>
          <p:cNvSpPr/>
          <p:nvPr/>
        </p:nvSpPr>
        <p:spPr>
          <a:xfrm>
            <a:off x="467544" y="1628800"/>
            <a:ext cx="8280920" cy="4524315"/>
          </a:xfrm>
          <a:prstGeom prst="rect">
            <a:avLst/>
          </a:prstGeom>
        </p:spPr>
        <p:txBody>
          <a:bodyPr wrap="square">
            <a:spAutoFit/>
          </a:bodyPr>
          <a:lstStyle/>
          <a:p>
            <a:pPr indent="252000"/>
            <a:r>
              <a:rPr lang="es-ES" sz="2400" dirty="0" smtClean="0"/>
              <a:t>Hoy día, si se quiere lograr un consenso en unos principios éticos comunes que sirvan para resolver los problemas de corrupción moral que afectan a todos los niveles de la sociedad es necesario contar con las enseñanzas éticas de las religiones. Las naciones están perdiendo cada vez más la homogeneidad cultural y religiosa que poseían antes y se están convirtiendo en un mosaico de minorías étnicas y culturales con creencias religiosas diferentes. Esta realidad plural y multicultural de muchas sociedades democráticas actuales obliga a lograr un entendimiento mutuo entre diferentes concepciones morales con el fin de convivir en paz y tratar de resolver juntos los problemas humanos y sociales. </a:t>
            </a:r>
            <a:endParaRPr lang="es-ES" sz="2400" dirty="0"/>
          </a:p>
        </p:txBody>
      </p:sp>
    </p:spTree>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822515"/>
          </a:xfrm>
          <a:prstGeom prst="rect">
            <a:avLst/>
          </a:prstGeom>
          <a:solidFill>
            <a:schemeClr val="accent3">
              <a:lumMod val="50000"/>
            </a:schemeClr>
          </a:solidFill>
        </p:spPr>
        <p:txBody>
          <a:bodyPr wrap="square" lIns="288000" tIns="72000" bIns="72000" rtlCol="0">
            <a:spAutoFit/>
          </a:bodyPr>
          <a:lstStyle/>
          <a:p>
            <a:pPr hangingPunct="0"/>
            <a:r>
              <a:rPr lang="es-ES" sz="2200" b="1" dirty="0" smtClean="0">
                <a:solidFill>
                  <a:srgbClr val="FFFF00"/>
                </a:solidFill>
              </a:rPr>
              <a:t>Las religiones que mantienen una visión del mal como un error humano promueven una salvación familiar y comunitaria aquí en la tierra</a:t>
            </a:r>
          </a:p>
        </p:txBody>
      </p:sp>
      <p:sp>
        <p:nvSpPr>
          <p:cNvPr id="6" name="5 Rectángulo"/>
          <p:cNvSpPr/>
          <p:nvPr/>
        </p:nvSpPr>
        <p:spPr>
          <a:xfrm>
            <a:off x="107504" y="836712"/>
            <a:ext cx="9036496" cy="3736577"/>
          </a:xfrm>
          <a:prstGeom prst="rect">
            <a:avLst/>
          </a:prstGeom>
          <a:noFill/>
        </p:spPr>
        <p:txBody>
          <a:bodyPr wrap="square" lIns="288000" tIns="108000" rIns="144000" bIns="72000">
            <a:spAutoFit/>
          </a:bodyPr>
          <a:lstStyle/>
          <a:p>
            <a:pPr indent="252000">
              <a:spcAft>
                <a:spcPts val="1200"/>
              </a:spcAft>
            </a:pPr>
            <a:r>
              <a:rPr lang="es-ES" dirty="0" smtClean="0"/>
              <a:t>Por el contrario, el segundo grupo de religiones, al tener una visión más optimista, creen que la contradicción o lucha interna dentro del hombre es reparable y que, por ello, la solución consiste en lograr un control de sí mismo obedeciendo unos mandamientos divinos o siguiendo unas normas éticas individuales, familiares y comunitarias, formando así buenas familias y sociedades. Por este motivo, la salvación para ellas es principalmente familiar y comunitaria, y la meta de ésta es construir una buena sociedad aquí en la tierra. </a:t>
            </a:r>
          </a:p>
          <a:p>
            <a:pPr indent="252000">
              <a:spcAft>
                <a:spcPts val="600"/>
              </a:spcAft>
            </a:pPr>
            <a:r>
              <a:rPr lang="es-ES" dirty="0" smtClean="0">
                <a:cs typeface="Arial"/>
              </a:rPr>
              <a:t>En estas religiones seguir el camino religioso no implica renunciar a los lazos familiares o sociales sino todo lo contrario, se pone un gran énfasis en la familia, como es algo evidente en la cultura china, en la Grecia clásica, y en el judaísmo, islam y parte del cristianismo. El confucionismo, en especial, es la religión que más resalta el valor de la familia como la unidad básica de la sociedad, como dice Young </a:t>
            </a:r>
            <a:r>
              <a:rPr lang="es-ES" dirty="0" err="1" smtClean="0">
                <a:cs typeface="Arial"/>
              </a:rPr>
              <a:t>Oon</a:t>
            </a:r>
            <a:r>
              <a:rPr lang="es-ES" dirty="0" smtClean="0">
                <a:cs typeface="Arial"/>
              </a:rPr>
              <a:t> Kim:</a:t>
            </a:r>
          </a:p>
          <a:p>
            <a:pPr indent="252000">
              <a:spcAft>
                <a:spcPts val="600"/>
              </a:spcAft>
            </a:pPr>
            <a:endParaRPr lang="es-ES" dirty="0" smtClean="0"/>
          </a:p>
        </p:txBody>
      </p:sp>
      <p:sp>
        <p:nvSpPr>
          <p:cNvPr id="7" name="6 Rectángulo"/>
          <p:cNvSpPr/>
          <p:nvPr/>
        </p:nvSpPr>
        <p:spPr>
          <a:xfrm>
            <a:off x="0" y="4173437"/>
            <a:ext cx="9144000" cy="2684563"/>
          </a:xfrm>
          <a:prstGeom prst="rect">
            <a:avLst/>
          </a:prstGeom>
          <a:solidFill>
            <a:srgbClr val="0B4942"/>
          </a:solidFill>
          <a:ln w="19050">
            <a:solidFill>
              <a:schemeClr val="tx1"/>
            </a:solidFill>
          </a:ln>
        </p:spPr>
        <p:txBody>
          <a:bodyPr wrap="square" lIns="360000" tIns="72000" rIns="144000" bIns="72000">
            <a:spAutoFit/>
          </a:bodyPr>
          <a:lstStyle/>
          <a:p>
            <a:pPr indent="252000">
              <a:spcAft>
                <a:spcPts val="600"/>
              </a:spcAft>
            </a:pPr>
            <a:r>
              <a:rPr lang="es-ES" dirty="0" smtClean="0">
                <a:latin typeface="Arial"/>
                <a:cs typeface="Arial"/>
              </a:rPr>
              <a:t>«</a:t>
            </a:r>
            <a:r>
              <a:rPr lang="es-ES" dirty="0" smtClean="0">
                <a:cs typeface="Arial"/>
              </a:rPr>
              <a:t>Confucio enseñó que la piedad filial es la virtud básica y fuente de toda cultura. Para probar esto él señaló que nuestros cuerpos físicos son un regalo de nuestros padres. Debido a que les debemos la existencia, el respeto hacia ellos brota de una manera natural de nuestra vida biológica. (...)  A partir de esta única virtud de la piedad filial todas las demás se pueden derivar por extensión, dicen los confucionistas. Debido a que respetamos a nuestros padres, también tendremos en gran estima al gobernante, quien es el padre de toda la nación. (…) También, ya que la nación tiene un único padre, todos los ciudadanos llegan a ser miembros de una única familia y deberían ser tratados fraternalmente.</a:t>
            </a:r>
            <a:r>
              <a:rPr lang="es-ES" dirty="0" smtClean="0">
                <a:latin typeface="Arial"/>
                <a:cs typeface="Arial"/>
              </a:rPr>
              <a:t>»</a:t>
            </a:r>
            <a:r>
              <a:rPr lang="en-GB" sz="1600" dirty="0" smtClean="0"/>
              <a:t> </a:t>
            </a:r>
          </a:p>
          <a:p>
            <a:pPr algn="r">
              <a:spcAft>
                <a:spcPts val="600"/>
              </a:spcAft>
            </a:pPr>
            <a:r>
              <a:rPr lang="en-GB" sz="1600" dirty="0" err="1" smtClean="0">
                <a:solidFill>
                  <a:schemeClr val="accent3">
                    <a:lumMod val="75000"/>
                  </a:schemeClr>
                </a:solidFill>
              </a:rPr>
              <a:t>Y.O.</a:t>
            </a:r>
            <a:r>
              <a:rPr lang="en-GB" sz="1600" dirty="0" smtClean="0">
                <a:solidFill>
                  <a:schemeClr val="accent3">
                    <a:lumMod val="75000"/>
                  </a:schemeClr>
                </a:solidFill>
              </a:rPr>
              <a:t> Kim, </a:t>
            </a:r>
            <a:r>
              <a:rPr lang="en-GB" sz="1600" i="1" dirty="0" smtClean="0">
                <a:solidFill>
                  <a:schemeClr val="accent3">
                    <a:lumMod val="75000"/>
                  </a:schemeClr>
                </a:solidFill>
              </a:rPr>
              <a:t>World Religions</a:t>
            </a:r>
            <a:r>
              <a:rPr lang="en-GB" sz="1600" dirty="0" smtClean="0">
                <a:solidFill>
                  <a:schemeClr val="accent3">
                    <a:lumMod val="75000"/>
                  </a:schemeClr>
                </a:solidFill>
              </a:rPr>
              <a:t>, vol. 3, Golden Gate, New York, 1976, pp. </a:t>
            </a:r>
            <a:r>
              <a:rPr lang="en-GB" sz="1600" dirty="0" err="1" smtClean="0">
                <a:solidFill>
                  <a:schemeClr val="accent3">
                    <a:lumMod val="75000"/>
                  </a:schemeClr>
                </a:solidFill>
              </a:rPr>
              <a:t>13o</a:t>
            </a:r>
            <a:r>
              <a:rPr lang="en-GB" sz="1600" dirty="0" smtClean="0">
                <a:solidFill>
                  <a:schemeClr val="accent3">
                    <a:lumMod val="75000"/>
                  </a:schemeClr>
                </a:solidFill>
              </a:rPr>
              <a:t>-131.</a:t>
            </a:r>
            <a:endParaRPr lang="es-ES" sz="1600" dirty="0" smtClean="0">
              <a:solidFill>
                <a:schemeClr val="accent3">
                  <a:lumMod val="75000"/>
                </a:schemeClr>
              </a:solidFil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836712"/>
            <a:ext cx="9036496" cy="3413412"/>
          </a:xfrm>
          <a:prstGeom prst="rect">
            <a:avLst/>
          </a:prstGeom>
          <a:noFill/>
        </p:spPr>
        <p:txBody>
          <a:bodyPr wrap="square" lIns="288000" tIns="108000" rIns="144000" bIns="72000">
            <a:spAutoFit/>
          </a:bodyPr>
          <a:lstStyle/>
          <a:p>
            <a:pPr indent="252000">
              <a:spcAft>
                <a:spcPts val="1200"/>
              </a:spcAft>
            </a:pPr>
            <a:r>
              <a:rPr lang="es-ES" sz="2000" dirty="0" smtClean="0"/>
              <a:t>En el judaísmo y el islam la familia también es una pieza esencial de su religión en cuyo seno familiar más que en la sinagoga o la mezquita se realizan la mayoría de las prácticas, costumbres y fiestas religiosas. Incluso los místicos y ascetas de estas religiones nunca vieron la necesidad de renunciar a formar una familia. </a:t>
            </a:r>
          </a:p>
          <a:p>
            <a:pPr indent="252000">
              <a:spcAft>
                <a:spcPts val="600"/>
              </a:spcAft>
            </a:pPr>
            <a:r>
              <a:rPr lang="es-ES" sz="2000" dirty="0" smtClean="0"/>
              <a:t>Y en el cristianismo, a pesar de tener una tradición monástica fuertemente arraigada, siempre se ha valorado a la familia como una institución sagrada ordenada por Dios. De hecho, según la visión cristiana, los hombres debemos amarnos unos a otros como hermanos y hermanas porque formamos parte de una gran familia humana, dado que somos hijos e hijas de Dios, es decir, que todos tenemos un mismo origen y padre común, el Padre Celestial. </a:t>
            </a:r>
          </a:p>
        </p:txBody>
      </p:sp>
      <p:sp>
        <p:nvSpPr>
          <p:cNvPr id="5" name="4 Rectángulo"/>
          <p:cNvSpPr/>
          <p:nvPr/>
        </p:nvSpPr>
        <p:spPr>
          <a:xfrm>
            <a:off x="0" y="4186160"/>
            <a:ext cx="9144000" cy="2671840"/>
          </a:xfrm>
          <a:prstGeom prst="rect">
            <a:avLst/>
          </a:prstGeom>
          <a:solidFill>
            <a:schemeClr val="bg2">
              <a:lumMod val="50000"/>
            </a:schemeClr>
          </a:solidFill>
        </p:spPr>
        <p:txBody>
          <a:bodyPr wrap="square" lIns="360000" tIns="180000" rIns="504000" bIns="180000">
            <a:spAutoFit/>
          </a:bodyPr>
          <a:lstStyle/>
          <a:p>
            <a:pPr indent="252000">
              <a:spcAft>
                <a:spcPts val="1200"/>
              </a:spcAft>
            </a:pPr>
            <a:r>
              <a:rPr lang="es-ES" sz="2000" dirty="0" smtClean="0">
                <a:cs typeface="Arial"/>
              </a:rPr>
              <a:t>Incluso en el hinduismo y el budismo, a pesar de que señalan el camino ascético como el mejor o más rápido para lograr la liberación, la familia siempre ha sido considerada como la segunda mejor opción.</a:t>
            </a:r>
          </a:p>
          <a:p>
            <a:pPr indent="252000">
              <a:spcAft>
                <a:spcPts val="1200"/>
              </a:spcAft>
            </a:pPr>
            <a:r>
              <a:rPr lang="es-ES" sz="2000" dirty="0" smtClean="0">
                <a:cs typeface="Arial"/>
              </a:rPr>
              <a:t>En realidad, la ética familiar basada en honrar a los padres, la piedad filial, la fidelidad conyugal y la armonía familiar es común y universal a todas las religiones y culturas, a pesar de que algunas de ellas hayan enfatizado más una vida ascética de renuncia por las razones expuestas antes.</a:t>
            </a:r>
          </a:p>
        </p:txBody>
      </p:sp>
      <p:sp>
        <p:nvSpPr>
          <p:cNvPr id="7" name="6 CuadroTexto"/>
          <p:cNvSpPr txBox="1"/>
          <p:nvPr/>
        </p:nvSpPr>
        <p:spPr>
          <a:xfrm>
            <a:off x="0" y="0"/>
            <a:ext cx="9144000" cy="822515"/>
          </a:xfrm>
          <a:prstGeom prst="rect">
            <a:avLst/>
          </a:prstGeom>
          <a:solidFill>
            <a:schemeClr val="accent3">
              <a:lumMod val="50000"/>
            </a:schemeClr>
          </a:solidFill>
        </p:spPr>
        <p:txBody>
          <a:bodyPr wrap="square" lIns="288000" tIns="72000" bIns="72000" rtlCol="0">
            <a:spAutoFit/>
          </a:bodyPr>
          <a:lstStyle/>
          <a:p>
            <a:pPr hangingPunct="0"/>
            <a:r>
              <a:rPr lang="es-ES" sz="2200" b="1" dirty="0" smtClean="0">
                <a:solidFill>
                  <a:srgbClr val="FFFF00"/>
                </a:solidFill>
              </a:rPr>
              <a:t>Las religiones que mantienen una visión del mal como un error humano promueven una salvación familiar y comunitaria aquí en la tierra</a:t>
            </a:r>
          </a:p>
        </p:txBody>
      </p:sp>
    </p:spTree>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476672"/>
            <a:ext cx="9036496" cy="3474967"/>
          </a:xfrm>
          <a:prstGeom prst="rect">
            <a:avLst/>
          </a:prstGeom>
          <a:noFill/>
        </p:spPr>
        <p:txBody>
          <a:bodyPr wrap="square" lIns="288000" tIns="108000" rIns="144000" bIns="72000">
            <a:spAutoFit/>
          </a:bodyPr>
          <a:lstStyle/>
          <a:p>
            <a:pPr indent="252000"/>
            <a:r>
              <a:rPr lang="es-ES" dirty="0" smtClean="0"/>
              <a:t>Los profetas judíos denunciaron las injusticias y crueldades cometidas por los reyes idólatras y corruptos de su tiempo y anunciaron la venida futura de un reino universal de justicia y paz en el que todos los hombres vivirían felices juntos. Si Dios había intentado crear un paraíso aquí en la tierra con Adán y Eva, que no se pudo realizar a causa de la desobediencia de ambos, es lógico pensar que la meta de la salvación consista en recuperar ese paraíso terrestre perdido. Según Young </a:t>
            </a:r>
            <a:r>
              <a:rPr lang="es-ES" dirty="0" err="1" smtClean="0"/>
              <a:t>Oon</a:t>
            </a:r>
            <a:r>
              <a:rPr lang="es-ES" dirty="0" smtClean="0"/>
              <a:t> Kim, </a:t>
            </a:r>
            <a:r>
              <a:rPr lang="es-ES" dirty="0" smtClean="0">
                <a:solidFill>
                  <a:schemeClr val="accent6">
                    <a:lumMod val="60000"/>
                    <a:lumOff val="40000"/>
                  </a:schemeClr>
                </a:solidFill>
              </a:rPr>
              <a:t>«el judaísmo vive para su visión del Reino de Dios venidero, que no significa una existencia celestial divorciada de los problemas y posibilidades del presente. Es un reino terrestre, y constituido por medio de una justicia personal y social, un reino construido por las manos del hombre sirviendo de colaborador de Dios. (...) Algo único del judaísmo es su insistencia en que el Reino debe ser establecido en esta tierra». </a:t>
            </a:r>
          </a:p>
          <a:p>
            <a:pPr indent="252000" algn="r">
              <a:spcAft>
                <a:spcPts val="1200"/>
              </a:spcAft>
            </a:pPr>
            <a:r>
              <a:rPr lang="es-ES" sz="1600" dirty="0" smtClean="0">
                <a:solidFill>
                  <a:schemeClr val="accent3">
                    <a:lumMod val="75000"/>
                  </a:schemeClr>
                </a:solidFill>
              </a:rPr>
              <a:t>Y.O. Kim, </a:t>
            </a:r>
            <a:r>
              <a:rPr lang="es-ES" sz="1600" dirty="0" err="1" smtClean="0">
                <a:solidFill>
                  <a:schemeClr val="accent3">
                    <a:lumMod val="75000"/>
                  </a:schemeClr>
                </a:solidFill>
              </a:rPr>
              <a:t>World</a:t>
            </a:r>
            <a:r>
              <a:rPr lang="es-ES" sz="1600" dirty="0" smtClean="0">
                <a:solidFill>
                  <a:schemeClr val="accent3">
                    <a:lumMod val="75000"/>
                  </a:schemeClr>
                </a:solidFill>
              </a:rPr>
              <a:t> </a:t>
            </a:r>
            <a:r>
              <a:rPr lang="es-ES" sz="1600" dirty="0" err="1" smtClean="0">
                <a:solidFill>
                  <a:schemeClr val="accent3">
                    <a:lumMod val="75000"/>
                  </a:schemeClr>
                </a:solidFill>
              </a:rPr>
              <a:t>Religions</a:t>
            </a:r>
            <a:r>
              <a:rPr lang="es-ES" sz="1600" dirty="0" smtClean="0">
                <a:solidFill>
                  <a:schemeClr val="accent3">
                    <a:lumMod val="75000"/>
                  </a:schemeClr>
                </a:solidFill>
              </a:rPr>
              <a:t>, vol. 1, </a:t>
            </a:r>
            <a:r>
              <a:rPr lang="es-ES" sz="1600" dirty="0" err="1" smtClean="0">
                <a:solidFill>
                  <a:schemeClr val="accent3">
                    <a:lumMod val="75000"/>
                  </a:schemeClr>
                </a:solidFill>
              </a:rPr>
              <a:t>Golden</a:t>
            </a:r>
            <a:r>
              <a:rPr lang="es-ES" sz="1600" dirty="0" smtClean="0">
                <a:solidFill>
                  <a:schemeClr val="accent3">
                    <a:lumMod val="75000"/>
                  </a:schemeClr>
                </a:solidFill>
              </a:rPr>
              <a:t> </a:t>
            </a:r>
            <a:r>
              <a:rPr lang="es-ES" sz="1600" dirty="0" err="1" smtClean="0">
                <a:solidFill>
                  <a:schemeClr val="accent3">
                    <a:lumMod val="75000"/>
                  </a:schemeClr>
                </a:solidFill>
              </a:rPr>
              <a:t>Gate</a:t>
            </a:r>
            <a:r>
              <a:rPr lang="es-ES" sz="1600" dirty="0" smtClean="0">
                <a:solidFill>
                  <a:schemeClr val="accent3">
                    <a:lumMod val="75000"/>
                  </a:schemeClr>
                </a:solidFill>
              </a:rPr>
              <a:t>, New York, 1976, pp. 22-23.</a:t>
            </a:r>
          </a:p>
        </p:txBody>
      </p:sp>
      <p:sp>
        <p:nvSpPr>
          <p:cNvPr id="5" name="4 Rectángulo"/>
          <p:cNvSpPr/>
          <p:nvPr/>
        </p:nvSpPr>
        <p:spPr>
          <a:xfrm>
            <a:off x="0" y="3937031"/>
            <a:ext cx="9144000" cy="2920969"/>
          </a:xfrm>
          <a:prstGeom prst="rect">
            <a:avLst/>
          </a:prstGeom>
          <a:solidFill>
            <a:schemeClr val="bg2">
              <a:lumMod val="50000"/>
            </a:schemeClr>
          </a:solidFill>
        </p:spPr>
        <p:txBody>
          <a:bodyPr wrap="square" lIns="360000" tIns="108000" rIns="252000" bIns="72000">
            <a:spAutoFit/>
          </a:bodyPr>
          <a:lstStyle/>
          <a:p>
            <a:pPr indent="252000"/>
            <a:r>
              <a:rPr lang="es-ES" dirty="0" smtClean="0">
                <a:cs typeface="Arial"/>
              </a:rPr>
              <a:t>En China, Confucio y </a:t>
            </a:r>
            <a:r>
              <a:rPr lang="es-ES" dirty="0" err="1" smtClean="0">
                <a:cs typeface="Arial"/>
              </a:rPr>
              <a:t>Mencio</a:t>
            </a:r>
            <a:r>
              <a:rPr lang="es-ES" dirty="0" smtClean="0">
                <a:cs typeface="Arial"/>
              </a:rPr>
              <a:t> también denunciaron a los gobernantes crueles y corruptos de su época y abogaron por el ideal de un buen gobierno. De acuerdo a González España, Confucio pensaba que </a:t>
            </a:r>
            <a:r>
              <a:rPr lang="es-ES" dirty="0" smtClean="0">
                <a:solidFill>
                  <a:schemeClr val="accent6">
                    <a:lumMod val="60000"/>
                    <a:lumOff val="40000"/>
                  </a:schemeClr>
                </a:solidFill>
                <a:cs typeface="Arial"/>
              </a:rPr>
              <a:t>«el gobernante, al cual le ha sido confiado el Mandato del Cielo (</a:t>
            </a:r>
            <a:r>
              <a:rPr lang="es-ES" dirty="0" err="1" smtClean="0">
                <a:solidFill>
                  <a:schemeClr val="accent6">
                    <a:lumMod val="60000"/>
                    <a:lumOff val="40000"/>
                  </a:schemeClr>
                </a:solidFill>
                <a:cs typeface="Arial"/>
              </a:rPr>
              <a:t>Tianming</a:t>
            </a:r>
            <a:r>
              <a:rPr lang="es-ES" dirty="0" smtClean="0">
                <a:solidFill>
                  <a:schemeClr val="accent6">
                    <a:lumMod val="60000"/>
                    <a:lumOff val="40000"/>
                  </a:schemeClr>
                </a:solidFill>
                <a:cs typeface="Arial"/>
              </a:rPr>
              <a:t>), debe actuar como un verdadero gobernante a imitación de los emperadores míticos, padres de todos los hombres. El Estado era para Confucio la familia a gran escala, y las virtudes de la familia eran parte estructural del orden cósmico. Por ello, el soberano debe darse por entero al pueblo, canalizar todas sus energías, sus esfuerzos y su espíritu en obrar el bien.» </a:t>
            </a:r>
          </a:p>
          <a:p>
            <a:pPr indent="252000" algn="r">
              <a:spcAft>
                <a:spcPts val="1200"/>
              </a:spcAft>
            </a:pPr>
            <a:r>
              <a:rPr lang="es-ES" dirty="0" smtClean="0">
                <a:cs typeface="Arial"/>
              </a:rPr>
              <a:t>  </a:t>
            </a:r>
            <a:r>
              <a:rPr lang="es-ES" sz="1600" dirty="0" smtClean="0">
                <a:solidFill>
                  <a:schemeClr val="accent3">
                    <a:lumMod val="75000"/>
                  </a:schemeClr>
                </a:solidFill>
                <a:cs typeface="Arial"/>
              </a:rPr>
              <a:t>Pilar González España, «La filosofía china», en Filosofías no occidentales, Miguel Cruz Hernández, ed., </a:t>
            </a:r>
            <a:r>
              <a:rPr lang="es-ES" sz="1600" dirty="0" err="1" smtClean="0">
                <a:solidFill>
                  <a:schemeClr val="accent3">
                    <a:lumMod val="75000"/>
                  </a:schemeClr>
                </a:solidFill>
                <a:cs typeface="Arial"/>
              </a:rPr>
              <a:t>Trotta</a:t>
            </a:r>
            <a:r>
              <a:rPr lang="es-ES" sz="1600" dirty="0" smtClean="0">
                <a:solidFill>
                  <a:schemeClr val="accent3">
                    <a:lumMod val="75000"/>
                  </a:schemeClr>
                </a:solidFill>
                <a:cs typeface="Arial"/>
              </a:rPr>
              <a:t>, Madrid, 1999, p. 42.</a:t>
            </a:r>
          </a:p>
        </p:txBody>
      </p:sp>
      <p:sp>
        <p:nvSpPr>
          <p:cNvPr id="7" name="6 CuadroTexto"/>
          <p:cNvSpPr txBox="1"/>
          <p:nvPr/>
        </p:nvSpPr>
        <p:spPr>
          <a:xfrm>
            <a:off x="0" y="0"/>
            <a:ext cx="9144000" cy="514738"/>
          </a:xfrm>
          <a:prstGeom prst="rect">
            <a:avLst/>
          </a:prstGeom>
          <a:solidFill>
            <a:schemeClr val="accent3">
              <a:lumMod val="50000"/>
            </a:schemeClr>
          </a:solidFill>
        </p:spPr>
        <p:txBody>
          <a:bodyPr wrap="square" lIns="288000" tIns="72000" bIns="72000" rtlCol="0">
            <a:spAutoFit/>
          </a:bodyPr>
          <a:lstStyle/>
          <a:p>
            <a:pPr hangingPunct="0"/>
            <a:r>
              <a:rPr lang="es-ES" sz="2400" b="1" dirty="0" smtClean="0">
                <a:solidFill>
                  <a:srgbClr val="FFFF00"/>
                </a:solidFill>
              </a:rPr>
              <a:t>La realización de un reino de justicia y paz aquí en la tierra</a:t>
            </a:r>
          </a:p>
        </p:txBody>
      </p:sp>
    </p:spTree>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692696"/>
            <a:ext cx="9036496" cy="3197968"/>
          </a:xfrm>
          <a:prstGeom prst="rect">
            <a:avLst/>
          </a:prstGeom>
          <a:noFill/>
        </p:spPr>
        <p:txBody>
          <a:bodyPr wrap="square" lIns="288000" tIns="108000" rIns="144000" bIns="72000">
            <a:spAutoFit/>
          </a:bodyPr>
          <a:lstStyle/>
          <a:p>
            <a:pPr indent="252000"/>
            <a:r>
              <a:rPr lang="es-ES" dirty="0" smtClean="0"/>
              <a:t>En el hinduismo y el budismo, a pesar de que según estas religiones la meta de la salvación es principalmente la liberación del alma, también existen creencias similares a la visión judía de un reino de justicia y paz aquí en la tierra. Los hinduistas creen que hubo una primera edad originaria en la que reinaba la bondad y armonía entre los hombres, y que a causa de una caída en la ignorancia y en el engaño actualmente se vive en una era de maldad y destrucción o Era de </a:t>
            </a:r>
            <a:r>
              <a:rPr lang="es-ES" dirty="0" err="1" smtClean="0"/>
              <a:t>Kali</a:t>
            </a:r>
            <a:r>
              <a:rPr lang="es-ES" dirty="0" smtClean="0"/>
              <a:t>, pero que en el futuro será sustituida por una nueva Era Dorada o edad del espíritu. Y, según Young </a:t>
            </a:r>
            <a:r>
              <a:rPr lang="es-ES" dirty="0" err="1" smtClean="0"/>
              <a:t>Oon</a:t>
            </a:r>
            <a:r>
              <a:rPr lang="es-ES" dirty="0" smtClean="0"/>
              <a:t> Kim, </a:t>
            </a:r>
            <a:r>
              <a:rPr lang="es-ES" dirty="0" smtClean="0">
                <a:solidFill>
                  <a:schemeClr val="accent6">
                    <a:lumMod val="60000"/>
                    <a:lumOff val="40000"/>
                  </a:schemeClr>
                </a:solidFill>
              </a:rPr>
              <a:t>«de acuerdo a las escrituras budistas, </a:t>
            </a:r>
            <a:r>
              <a:rPr lang="es-ES" dirty="0" err="1" smtClean="0">
                <a:solidFill>
                  <a:schemeClr val="accent6">
                    <a:lumMod val="60000"/>
                    <a:lumOff val="40000"/>
                  </a:schemeClr>
                </a:solidFill>
              </a:rPr>
              <a:t>Gautama</a:t>
            </a:r>
            <a:r>
              <a:rPr lang="es-ES" dirty="0" smtClean="0">
                <a:solidFill>
                  <a:schemeClr val="accent6">
                    <a:lumMod val="60000"/>
                    <a:lumOff val="40000"/>
                  </a:schemeClr>
                </a:solidFill>
              </a:rPr>
              <a:t> predijo que en el futuro vendría otro Buda que ayudaría a los hombres a establecer un reino de justicia y paz. El Buda venidero es llamado </a:t>
            </a:r>
            <a:r>
              <a:rPr lang="es-ES" dirty="0" err="1" smtClean="0">
                <a:solidFill>
                  <a:schemeClr val="accent6">
                    <a:lumMod val="60000"/>
                    <a:lumOff val="40000"/>
                  </a:schemeClr>
                </a:solidFill>
              </a:rPr>
              <a:t>Mettaya</a:t>
            </a:r>
            <a:r>
              <a:rPr lang="es-ES" dirty="0" smtClean="0">
                <a:solidFill>
                  <a:schemeClr val="accent6">
                    <a:lumMod val="60000"/>
                    <a:lumOff val="40000"/>
                  </a:schemeClr>
                </a:solidFill>
              </a:rPr>
              <a:t>, en sánscrito </a:t>
            </a:r>
            <a:r>
              <a:rPr lang="es-ES" dirty="0" err="1" smtClean="0">
                <a:solidFill>
                  <a:schemeClr val="accent6">
                    <a:lumMod val="60000"/>
                    <a:lumOff val="40000"/>
                  </a:schemeClr>
                </a:solidFill>
              </a:rPr>
              <a:t>Maitreya</a:t>
            </a:r>
            <a:r>
              <a:rPr lang="es-ES" dirty="0" smtClean="0">
                <a:solidFill>
                  <a:schemeClr val="accent6">
                    <a:lumMod val="60000"/>
                    <a:lumOff val="40000"/>
                  </a:schemeClr>
                </a:solidFill>
              </a:rPr>
              <a:t>, que significa “amor”».</a:t>
            </a:r>
          </a:p>
          <a:p>
            <a:pPr indent="252000" algn="r"/>
            <a:r>
              <a:rPr lang="es-ES" sz="1600" dirty="0" smtClean="0">
                <a:solidFill>
                  <a:schemeClr val="accent3">
                    <a:lumMod val="75000"/>
                  </a:schemeClr>
                </a:solidFill>
              </a:rPr>
              <a:t>Y.O. Kim, </a:t>
            </a:r>
            <a:r>
              <a:rPr lang="es-ES" sz="1600" dirty="0" err="1" smtClean="0">
                <a:solidFill>
                  <a:schemeClr val="accent3">
                    <a:lumMod val="75000"/>
                  </a:schemeClr>
                </a:solidFill>
              </a:rPr>
              <a:t>World</a:t>
            </a:r>
            <a:r>
              <a:rPr lang="es-ES" sz="1600" dirty="0" smtClean="0">
                <a:solidFill>
                  <a:schemeClr val="accent3">
                    <a:lumMod val="75000"/>
                  </a:schemeClr>
                </a:solidFill>
              </a:rPr>
              <a:t> </a:t>
            </a:r>
            <a:r>
              <a:rPr lang="es-ES" sz="1600" dirty="0" err="1" smtClean="0">
                <a:solidFill>
                  <a:schemeClr val="accent3">
                    <a:lumMod val="75000"/>
                  </a:schemeClr>
                </a:solidFill>
              </a:rPr>
              <a:t>Religions</a:t>
            </a:r>
            <a:r>
              <a:rPr lang="es-ES" sz="1600" dirty="0" smtClean="0">
                <a:solidFill>
                  <a:schemeClr val="accent3">
                    <a:lumMod val="75000"/>
                  </a:schemeClr>
                </a:solidFill>
              </a:rPr>
              <a:t>, vol. 2, </a:t>
            </a:r>
            <a:r>
              <a:rPr lang="es-ES" sz="1600" dirty="0" err="1" smtClean="0">
                <a:solidFill>
                  <a:schemeClr val="accent3">
                    <a:lumMod val="75000"/>
                  </a:schemeClr>
                </a:solidFill>
              </a:rPr>
              <a:t>Golden</a:t>
            </a:r>
            <a:r>
              <a:rPr lang="es-ES" sz="1600" dirty="0" smtClean="0">
                <a:solidFill>
                  <a:schemeClr val="accent3">
                    <a:lumMod val="75000"/>
                  </a:schemeClr>
                </a:solidFill>
              </a:rPr>
              <a:t> </a:t>
            </a:r>
            <a:r>
              <a:rPr lang="es-ES" sz="1600" dirty="0" err="1" smtClean="0">
                <a:solidFill>
                  <a:schemeClr val="accent3">
                    <a:lumMod val="75000"/>
                  </a:schemeClr>
                </a:solidFill>
              </a:rPr>
              <a:t>Gate</a:t>
            </a:r>
            <a:r>
              <a:rPr lang="es-ES" sz="1600" dirty="0" smtClean="0">
                <a:solidFill>
                  <a:schemeClr val="accent3">
                    <a:lumMod val="75000"/>
                  </a:schemeClr>
                </a:solidFill>
              </a:rPr>
              <a:t>, New York, 1976, p. 181.</a:t>
            </a:r>
          </a:p>
        </p:txBody>
      </p:sp>
      <p:sp>
        <p:nvSpPr>
          <p:cNvPr id="5" name="4 Rectángulo"/>
          <p:cNvSpPr/>
          <p:nvPr/>
        </p:nvSpPr>
        <p:spPr>
          <a:xfrm>
            <a:off x="0" y="3928791"/>
            <a:ext cx="9144000" cy="2929209"/>
          </a:xfrm>
          <a:prstGeom prst="rect">
            <a:avLst/>
          </a:prstGeom>
          <a:solidFill>
            <a:schemeClr val="bg2">
              <a:lumMod val="50000"/>
            </a:schemeClr>
          </a:solidFill>
        </p:spPr>
        <p:txBody>
          <a:bodyPr wrap="square" lIns="360000" tIns="180000" rIns="216000" bIns="252000">
            <a:spAutoFit/>
          </a:bodyPr>
          <a:lstStyle/>
          <a:p>
            <a:pPr indent="252000"/>
            <a:r>
              <a:rPr lang="es-ES" dirty="0" smtClean="0">
                <a:cs typeface="Arial"/>
              </a:rPr>
              <a:t>Los primeros cristianos, inspirados por las palabras de Jesús que anunciaban la inminente venida del reino de Dios, esperaban al igual que la generalidad de los judíos que ese reino se estableciera en la tierra. Sin embargo, a medida que pasaba el tiempo esa expectativa se volvió cada vez más lejana, así que fue sustituida por la esperanza de salvación para después de la muerte y el reino de Dios prometido se convirtió en un reino celestial </a:t>
            </a:r>
            <a:r>
              <a:rPr lang="es-ES" dirty="0" err="1" smtClean="0">
                <a:cs typeface="Arial"/>
              </a:rPr>
              <a:t>supraterreno</a:t>
            </a:r>
            <a:r>
              <a:rPr lang="es-ES" dirty="0" smtClean="0">
                <a:cs typeface="Arial"/>
              </a:rPr>
              <a:t> al cual irían los elegidos después del fin del mundo. No obstante, a lo largo de toda la historia cristiana siempre ha habido reformadores religiosos y movimientos sociales que de una manera semejante a los judíos pensaban que era necesario trabajar y luchar por establecer un mundo de justicia y paz aquí en la tierra.</a:t>
            </a:r>
            <a:endParaRPr lang="es-ES" dirty="0" smtClean="0">
              <a:solidFill>
                <a:schemeClr val="accent3">
                  <a:lumMod val="75000"/>
                </a:schemeClr>
              </a:solidFill>
              <a:cs typeface="Arial"/>
            </a:endParaRPr>
          </a:p>
        </p:txBody>
      </p:sp>
      <p:sp>
        <p:nvSpPr>
          <p:cNvPr id="8" name="7 CuadroTexto"/>
          <p:cNvSpPr txBox="1"/>
          <p:nvPr/>
        </p:nvSpPr>
        <p:spPr>
          <a:xfrm>
            <a:off x="0" y="0"/>
            <a:ext cx="9144000" cy="514738"/>
          </a:xfrm>
          <a:prstGeom prst="rect">
            <a:avLst/>
          </a:prstGeom>
          <a:solidFill>
            <a:schemeClr val="accent3">
              <a:lumMod val="50000"/>
            </a:schemeClr>
          </a:solidFill>
        </p:spPr>
        <p:txBody>
          <a:bodyPr wrap="square" lIns="288000" tIns="72000" bIns="72000" rtlCol="0">
            <a:spAutoFit/>
          </a:bodyPr>
          <a:lstStyle/>
          <a:p>
            <a:pPr hangingPunct="0"/>
            <a:r>
              <a:rPr lang="es-ES" sz="2400" b="1" dirty="0" smtClean="0">
                <a:solidFill>
                  <a:srgbClr val="FFFF00"/>
                </a:solidFill>
              </a:rPr>
              <a:t>La realización de un reino de justicia y paz aquí en la tierra</a:t>
            </a:r>
          </a:p>
        </p:txBody>
      </p:sp>
    </p:spTree>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836712"/>
            <a:ext cx="9036496" cy="1720641"/>
          </a:xfrm>
          <a:prstGeom prst="rect">
            <a:avLst/>
          </a:prstGeom>
          <a:noFill/>
        </p:spPr>
        <p:txBody>
          <a:bodyPr wrap="square" lIns="288000" tIns="108000" rIns="144000" bIns="72000">
            <a:spAutoFit/>
          </a:bodyPr>
          <a:lstStyle/>
          <a:p>
            <a:pPr indent="252000"/>
            <a:r>
              <a:rPr lang="es-ES" sz="2000" dirty="0" smtClean="0"/>
              <a:t>Una visión que podría conciliar las visiones del primer grupo de religiones, que enfatizan la salvación individual o liberación del alma, y las del segundo grupo, que resaltan más una salvación familiar y social aquí en la tierra, es la que ofrece el Principio Divino afirmando que la meta de la salvación es la restauración del ideal original de las tres bendiciones bíblicas. Según explica </a:t>
            </a:r>
            <a:r>
              <a:rPr lang="es-ES" sz="2000" dirty="0" err="1" smtClean="0"/>
              <a:t>Sun</a:t>
            </a:r>
            <a:r>
              <a:rPr lang="es-ES" sz="2000" dirty="0" smtClean="0"/>
              <a:t> </a:t>
            </a:r>
            <a:r>
              <a:rPr lang="es-ES" sz="2000" dirty="0" err="1" smtClean="0"/>
              <a:t>Myung</a:t>
            </a:r>
            <a:r>
              <a:rPr lang="es-ES" sz="2000" dirty="0" smtClean="0"/>
              <a:t> </a:t>
            </a:r>
            <a:r>
              <a:rPr lang="es-ES" sz="2000" dirty="0" err="1" smtClean="0"/>
              <a:t>Moon</a:t>
            </a:r>
            <a:r>
              <a:rPr lang="es-ES" sz="2000" dirty="0" smtClean="0"/>
              <a:t>: </a:t>
            </a:r>
            <a:endParaRPr lang="es-ES" sz="2000" dirty="0" smtClean="0">
              <a:solidFill>
                <a:schemeClr val="accent3">
                  <a:lumMod val="75000"/>
                </a:schemeClr>
              </a:solidFill>
            </a:endParaRPr>
          </a:p>
        </p:txBody>
      </p:sp>
      <p:sp>
        <p:nvSpPr>
          <p:cNvPr id="5" name="4 Rectángulo"/>
          <p:cNvSpPr/>
          <p:nvPr/>
        </p:nvSpPr>
        <p:spPr>
          <a:xfrm>
            <a:off x="0" y="2623406"/>
            <a:ext cx="9144000" cy="4234594"/>
          </a:xfrm>
          <a:prstGeom prst="rect">
            <a:avLst/>
          </a:prstGeom>
          <a:solidFill>
            <a:srgbClr val="0B4942"/>
          </a:solidFill>
          <a:ln w="19050">
            <a:solidFill>
              <a:schemeClr val="tx1"/>
            </a:solidFill>
          </a:ln>
        </p:spPr>
        <p:txBody>
          <a:bodyPr wrap="square" lIns="540000" tIns="108000" rIns="216000" bIns="108000">
            <a:spAutoFit/>
          </a:bodyPr>
          <a:lstStyle/>
          <a:p>
            <a:pPr>
              <a:spcAft>
                <a:spcPts val="600"/>
              </a:spcAft>
            </a:pPr>
            <a:r>
              <a:rPr lang="es-ES" sz="2000" dirty="0" smtClean="0">
                <a:cs typeface="Arial"/>
              </a:rPr>
              <a:t>«Cuando Dios creó a Adán y Eva les dio tres bendiciones: Creced, multiplicaos, llenad la tierra y sometedla. La primera bendición, “creced,” significa que los seres humanos deberían crecer y perfeccionar su carácter, centrado en Dios. La segunda bendición significa que un hombre perfecto y una mujer perfecta deberían llegar a ser un verdadero marido y una verdadera esposa, tener hijos, y realizar una familia ideal, cumpliendo así con sus deberes de verdaderos padres. La tercera bendición era que los seres humanos deberían construir el reino de los cielos en la tierra, viviendo confortablemente en el ambiente que Dios había creado para ellos. Dios, que es el ser original del verdadero amor, creó a los seres humanos como los objetos de Su verdadero amor. Él quería que se convirtieran en seres perfectos del verdadero amor, realizaran el ideal del verdadero amor como marido y esposa, y crearan el ambiente del reino de los cielos.»</a:t>
            </a:r>
          </a:p>
          <a:p>
            <a:pPr indent="252000" algn="r"/>
            <a:r>
              <a:rPr lang="es-ES" sz="1600" dirty="0" err="1" smtClean="0">
                <a:solidFill>
                  <a:schemeClr val="accent3">
                    <a:lumMod val="75000"/>
                  </a:schemeClr>
                </a:solidFill>
                <a:cs typeface="Arial"/>
              </a:rPr>
              <a:t>Sun</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Myung</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Moon</a:t>
            </a:r>
            <a:r>
              <a:rPr lang="es-ES" sz="1600" dirty="0" smtClean="0">
                <a:solidFill>
                  <a:schemeClr val="accent3">
                    <a:lumMod val="75000"/>
                  </a:schemeClr>
                </a:solidFill>
                <a:cs typeface="Arial"/>
              </a:rPr>
              <a:t>, Selecciones de charlas, Seúl, </a:t>
            </a:r>
            <a:r>
              <a:rPr lang="es-ES" sz="1600" dirty="0" err="1" smtClean="0">
                <a:solidFill>
                  <a:schemeClr val="accent3">
                    <a:lumMod val="75000"/>
                  </a:schemeClr>
                </a:solidFill>
                <a:cs typeface="Arial"/>
              </a:rPr>
              <a:t>HSA-UWC</a:t>
            </a:r>
            <a:r>
              <a:rPr lang="es-ES" sz="1600" dirty="0" smtClean="0">
                <a:solidFill>
                  <a:schemeClr val="accent3">
                    <a:lumMod val="75000"/>
                  </a:schemeClr>
                </a:solidFill>
                <a:cs typeface="Arial"/>
              </a:rPr>
              <a:t>, 234:270, (26 de agosto de 1992).</a:t>
            </a:r>
          </a:p>
        </p:txBody>
      </p:sp>
      <p:sp>
        <p:nvSpPr>
          <p:cNvPr id="8" name="7 CuadroTexto"/>
          <p:cNvSpPr txBox="1"/>
          <p:nvPr/>
        </p:nvSpPr>
        <p:spPr>
          <a:xfrm>
            <a:off x="0" y="0"/>
            <a:ext cx="9144000" cy="884070"/>
          </a:xfrm>
          <a:prstGeom prst="rect">
            <a:avLst/>
          </a:prstGeom>
          <a:solidFill>
            <a:schemeClr val="accent3">
              <a:lumMod val="50000"/>
            </a:schemeClr>
          </a:solidFill>
        </p:spPr>
        <p:txBody>
          <a:bodyPr wrap="square" lIns="360000" tIns="72000" bIns="72000" rtlCol="0">
            <a:spAutoFit/>
          </a:bodyPr>
          <a:lstStyle/>
          <a:p>
            <a:pPr hangingPunct="0"/>
            <a:r>
              <a:rPr lang="es-ES" sz="2400" b="1" dirty="0" smtClean="0">
                <a:solidFill>
                  <a:srgbClr val="FFFF00"/>
                </a:solidFill>
              </a:rPr>
              <a:t>Visión conciliadora: La restauración del ideal original de las tres bendiciones bíblicas </a:t>
            </a:r>
          </a:p>
        </p:txBody>
      </p:sp>
    </p:spTree>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88640"/>
            <a:ext cx="9036496" cy="2951747"/>
          </a:xfrm>
          <a:prstGeom prst="rect">
            <a:avLst/>
          </a:prstGeom>
          <a:noFill/>
        </p:spPr>
        <p:txBody>
          <a:bodyPr wrap="square" lIns="288000" tIns="108000" rIns="144000" bIns="72000">
            <a:spAutoFit/>
          </a:bodyPr>
          <a:lstStyle/>
          <a:p>
            <a:pPr indent="252000"/>
            <a:r>
              <a:rPr lang="es-ES" sz="2000" dirty="0" smtClean="0"/>
              <a:t>La lógica del Principio Divino es sencilla, si el ideal original de la creación de Dios fue realizar las tres bendiciones bíblicas, y éstas no se llevaron a cabo a causa de la caída, entonces la meta de la salvación deberá ser restaurar este ideal original perdido. Así pues, la salvación, según el Principio Divino, consiste en realizar tres metas; lograr la perfección individual, formar familias perfectas y construir una sociedad ideal, y vivir en armonía con la naturaleza: o sea, realizar un mundo de paz y felicidad aquí en la tierra, que posteriormente se perpetúa en un mundo espiritual eterno.</a:t>
            </a:r>
          </a:p>
          <a:p>
            <a:pPr indent="252000" algn="r"/>
            <a:r>
              <a:rPr lang="es-ES" dirty="0" smtClean="0">
                <a:solidFill>
                  <a:schemeClr val="accent3">
                    <a:lumMod val="75000"/>
                  </a:schemeClr>
                </a:solidFill>
              </a:rPr>
              <a:t>El Principio Divino, Parte I, Capítulo III, Sección III.</a:t>
            </a:r>
          </a:p>
        </p:txBody>
      </p:sp>
      <p:sp>
        <p:nvSpPr>
          <p:cNvPr id="7" name="6 Rectángulo"/>
          <p:cNvSpPr/>
          <p:nvPr/>
        </p:nvSpPr>
        <p:spPr>
          <a:xfrm>
            <a:off x="0" y="3108942"/>
            <a:ext cx="9144000" cy="3749058"/>
          </a:xfrm>
          <a:prstGeom prst="rect">
            <a:avLst/>
          </a:prstGeom>
          <a:solidFill>
            <a:schemeClr val="bg2">
              <a:lumMod val="50000"/>
            </a:schemeClr>
          </a:solidFill>
        </p:spPr>
        <p:txBody>
          <a:bodyPr wrap="square" lIns="360000" tIns="180000" rIns="216000" bIns="180000">
            <a:spAutoFit/>
          </a:bodyPr>
          <a:lstStyle/>
          <a:p>
            <a:pPr indent="252000"/>
            <a:r>
              <a:rPr lang="es-ES" sz="2000" dirty="0" smtClean="0">
                <a:cs typeface="Arial"/>
              </a:rPr>
              <a:t>Esta visión está en consonancia, por un lado, con la creencia hinduista, budista y cristiana de lograr una santidad o perfección individual y una felicidad plena en otro plano de existencia superior a la terrestre —ya que ésta no implica que necesariamente se tenga que sufrir aquí en la tierra— y, por otro lado, con la creencia que comparten confucionistas y judíos de construir buenas familias, buenas sociedades y un reino de justicia y paz aquí en la tierra —ya que no implica tampoco negar una posterior felicidad eterna en otra vida. Además, estas tres metas —una perfección individual, una familia, sociedad y mundo ideal, y un dominio de la creación o una vida en armonía con la naturaleza— son ideales que han sido universalmente perseguidos por todos los seres humanos de todas las épocas y en todos los campos de la cultura.</a:t>
            </a:r>
          </a:p>
        </p:txBody>
      </p:sp>
    </p:spTree>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88640"/>
            <a:ext cx="9144000" cy="523220"/>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¿Extinción, reencarnación o vida eterna?</a:t>
            </a:r>
          </a:p>
        </p:txBody>
      </p:sp>
      <p:sp>
        <p:nvSpPr>
          <p:cNvPr id="3" name="2 Rectángulo"/>
          <p:cNvSpPr/>
          <p:nvPr/>
        </p:nvSpPr>
        <p:spPr>
          <a:xfrm>
            <a:off x="467544" y="1124744"/>
            <a:ext cx="8064896" cy="3139321"/>
          </a:xfrm>
          <a:prstGeom prst="rect">
            <a:avLst/>
          </a:prstGeom>
        </p:spPr>
        <p:txBody>
          <a:bodyPr wrap="square">
            <a:spAutoFit/>
          </a:bodyPr>
          <a:lstStyle/>
          <a:p>
            <a:pPr marL="457200" indent="-360000">
              <a:spcAft>
                <a:spcPts val="1200"/>
              </a:spcAft>
              <a:buFont typeface="Wingdings" pitchFamily="2" charset="2"/>
              <a:buChar char="ü"/>
            </a:pPr>
            <a:r>
              <a:rPr lang="es-ES" sz="2400" dirty="0" smtClean="0"/>
              <a:t>Orígenes de las primeras teorías acerca de la inmortalidad del alma    </a:t>
            </a:r>
          </a:p>
          <a:p>
            <a:pPr marL="457200" indent="-360000">
              <a:spcAft>
                <a:spcPts val="1200"/>
              </a:spcAft>
              <a:buFont typeface="Wingdings" pitchFamily="2" charset="2"/>
              <a:buChar char="ü"/>
            </a:pPr>
            <a:r>
              <a:rPr lang="es-ES" sz="2400" dirty="0" smtClean="0"/>
              <a:t>Orígenes de las teorías de la extinción    </a:t>
            </a:r>
          </a:p>
          <a:p>
            <a:pPr marL="457200" indent="-360000">
              <a:spcAft>
                <a:spcPts val="1200"/>
              </a:spcAft>
              <a:buFont typeface="Wingdings" pitchFamily="2" charset="2"/>
              <a:buChar char="ü"/>
            </a:pPr>
            <a:r>
              <a:rPr lang="es-ES" sz="2400" dirty="0" smtClean="0"/>
              <a:t>Ventajas e inconvenientes de las distintas teorías en relación con la dignidad e individualidad única de los seres humanos   </a:t>
            </a:r>
          </a:p>
          <a:p>
            <a:pPr marL="457200" indent="-360000">
              <a:spcAft>
                <a:spcPts val="1200"/>
              </a:spcAft>
              <a:buFont typeface="Wingdings" pitchFamily="2" charset="2"/>
              <a:buChar char="ü"/>
            </a:pPr>
            <a:r>
              <a:rPr lang="es-ES" sz="2400" dirty="0" smtClean="0"/>
              <a:t>Conclusiones generales </a:t>
            </a:r>
          </a:p>
        </p:txBody>
      </p:sp>
    </p:spTree>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523220"/>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¿Extinción, reencarnación o vida eterna?</a:t>
            </a:r>
          </a:p>
        </p:txBody>
      </p:sp>
      <p:sp>
        <p:nvSpPr>
          <p:cNvPr id="5" name="4 Rectángulo"/>
          <p:cNvSpPr/>
          <p:nvPr/>
        </p:nvSpPr>
        <p:spPr>
          <a:xfrm>
            <a:off x="107504" y="476672"/>
            <a:ext cx="9036496" cy="3521134"/>
          </a:xfrm>
          <a:prstGeom prst="rect">
            <a:avLst/>
          </a:prstGeom>
          <a:noFill/>
        </p:spPr>
        <p:txBody>
          <a:bodyPr wrap="square" lIns="288000" tIns="108000" rIns="144000" bIns="72000">
            <a:spAutoFit/>
          </a:bodyPr>
          <a:lstStyle/>
          <a:p>
            <a:pPr indent="252000">
              <a:spcAft>
                <a:spcPts val="600"/>
              </a:spcAft>
            </a:pPr>
            <a:r>
              <a:rPr lang="es-ES" dirty="0" smtClean="0"/>
              <a:t>La creencia en una vida después de la muerte parece tan antigua como el hombre mismo, pues según E. O. James, </a:t>
            </a:r>
            <a:r>
              <a:rPr lang="es-ES" dirty="0" smtClean="0">
                <a:solidFill>
                  <a:schemeClr val="accent4">
                    <a:lumMod val="60000"/>
                    <a:lumOff val="40000"/>
                  </a:schemeClr>
                </a:solidFill>
              </a:rPr>
              <a:t>«es sumamente improbable que el hombre del Neandertal se hubiera tomado el trabajo de enterrar tan cuidadosamente a sus muertos, y dotarles de cuantas cosas pensaba que iba a necesitar en el otro mundo, si no creyera en alguna forma de vida después de la muerte, por indefinida que fuese». </a:t>
            </a:r>
            <a:r>
              <a:rPr lang="es-ES" dirty="0" smtClean="0"/>
              <a:t>De hecho, este culto a los muertos o a los antepasados es una tradición común a todas las culturas conocidas que pervive hasta nuestros días. Sin embargo, hubo culturas en las que esta creencia en una vida después de la muerte era fundamental y otras en las que carecía de importancia. Un ejemplo de las primeras fue la cultura egipcia. Según</a:t>
            </a:r>
            <a:r>
              <a:rPr lang="en-GB" dirty="0" smtClean="0"/>
              <a:t> </a:t>
            </a:r>
            <a:r>
              <a:rPr lang="en-GB" dirty="0" err="1" smtClean="0"/>
              <a:t>Lichthein</a:t>
            </a:r>
            <a:r>
              <a:rPr lang="en-GB" dirty="0" smtClean="0"/>
              <a:t>, </a:t>
            </a:r>
            <a:r>
              <a:rPr lang="es-MX" dirty="0" smtClean="0">
                <a:solidFill>
                  <a:schemeClr val="accent4">
                    <a:lumMod val="60000"/>
                    <a:lumOff val="40000"/>
                  </a:schemeClr>
                </a:solidFill>
              </a:rPr>
              <a:t>«Ninguna otra nación del mundo antiguo hizo un esfuerzo tan decidido por vencer a la muerte y ganar la vida eterna». </a:t>
            </a:r>
          </a:p>
          <a:p>
            <a:pPr indent="252000" algn="r"/>
            <a:r>
              <a:rPr lang="es-ES" sz="1600" dirty="0" smtClean="0">
                <a:solidFill>
                  <a:schemeClr val="accent3">
                    <a:lumMod val="75000"/>
                  </a:schemeClr>
                </a:solidFill>
              </a:rPr>
              <a:t>E. O. James, Historia de las religiones, Alianza Editorial, Madrid, 1996, p. 36.</a:t>
            </a:r>
          </a:p>
          <a:p>
            <a:pPr indent="252000" algn="r"/>
            <a:r>
              <a:rPr lang="en-GB" sz="1600" dirty="0" err="1" smtClean="0">
                <a:solidFill>
                  <a:schemeClr val="accent3">
                    <a:lumMod val="75000"/>
                  </a:schemeClr>
                </a:solidFill>
              </a:rPr>
              <a:t>Lichthein</a:t>
            </a:r>
            <a:r>
              <a:rPr lang="en-GB" sz="1600" dirty="0" smtClean="0">
                <a:solidFill>
                  <a:schemeClr val="accent3">
                    <a:lumMod val="75000"/>
                  </a:schemeClr>
                </a:solidFill>
              </a:rPr>
              <a:t>, </a:t>
            </a:r>
            <a:r>
              <a:rPr lang="en-GB" sz="1600" i="1" dirty="0" smtClean="0">
                <a:solidFill>
                  <a:schemeClr val="accent3">
                    <a:lumMod val="75000"/>
                  </a:schemeClr>
                </a:solidFill>
              </a:rPr>
              <a:t>Ancient Egyptian Literature</a:t>
            </a:r>
            <a:r>
              <a:rPr lang="en-GB" sz="1600" dirty="0" smtClean="0">
                <a:solidFill>
                  <a:schemeClr val="accent3">
                    <a:lumMod val="75000"/>
                  </a:schemeClr>
                </a:solidFill>
              </a:rPr>
              <a:t>, University of California, Berkeley, 1975, p. 119.</a:t>
            </a:r>
            <a:endParaRPr lang="es-ES" sz="1600" dirty="0" smtClean="0">
              <a:solidFill>
                <a:schemeClr val="accent3">
                  <a:lumMod val="75000"/>
                </a:schemeClr>
              </a:solidFill>
            </a:endParaRPr>
          </a:p>
        </p:txBody>
      </p:sp>
      <p:sp>
        <p:nvSpPr>
          <p:cNvPr id="6" name="5 Rectángulo"/>
          <p:cNvSpPr/>
          <p:nvPr/>
        </p:nvSpPr>
        <p:spPr>
          <a:xfrm>
            <a:off x="0" y="3900679"/>
            <a:ext cx="9144000" cy="2957321"/>
          </a:xfrm>
          <a:prstGeom prst="rect">
            <a:avLst/>
          </a:prstGeom>
          <a:solidFill>
            <a:schemeClr val="bg2">
              <a:lumMod val="50000"/>
            </a:schemeClr>
          </a:solidFill>
        </p:spPr>
        <p:txBody>
          <a:bodyPr wrap="square" lIns="360000" tIns="108000" rIns="108000" bIns="108000">
            <a:spAutoFit/>
          </a:bodyPr>
          <a:lstStyle/>
          <a:p>
            <a:pPr indent="252000"/>
            <a:r>
              <a:rPr lang="es-ES" dirty="0" smtClean="0">
                <a:cs typeface="Arial"/>
              </a:rPr>
              <a:t>En cambio, para los judíos y demás culturas semitas la vida en el más allá no era tan esencial. Según Young </a:t>
            </a:r>
            <a:r>
              <a:rPr lang="es-ES" dirty="0" err="1" smtClean="0">
                <a:cs typeface="Arial"/>
              </a:rPr>
              <a:t>Oon</a:t>
            </a:r>
            <a:r>
              <a:rPr lang="es-ES" dirty="0" smtClean="0">
                <a:cs typeface="Arial"/>
              </a:rPr>
              <a:t> Kim, </a:t>
            </a:r>
            <a:r>
              <a:rPr lang="es-ES" dirty="0" smtClean="0">
                <a:solidFill>
                  <a:schemeClr val="accent6">
                    <a:lumMod val="60000"/>
                    <a:lumOff val="40000"/>
                  </a:schemeClr>
                </a:solidFill>
                <a:cs typeface="Arial"/>
              </a:rPr>
              <a:t>«generalmente hablando, es justo decir que la realidad y la naturaleza de la otra vida no es un tema de gran importancia para los judíos. Por tradición y preferencias, han estado consistentemente apegados a este mundo. (...) Han avanzado todo tipo de hipótesis: la resurrección del cuerpo físico en el Juicio Final, la inmortalidad del alma, reencarnación, trasmigración de las almas, absorción mística en el Espíritu, inmortalidad biológica (un hombre pervive a través de sus hijos), inmortalidad colectiva (los judíos viven a través del organismo social), inmortalidad ideológica (una persona sigue viviendo a través de sus ideales), así como la negación de algunos o todos los supuestos anteriores».</a:t>
            </a:r>
          </a:p>
          <a:p>
            <a:pPr indent="252000" algn="r"/>
            <a:r>
              <a:rPr lang="es-ES" sz="1600" dirty="0" smtClean="0">
                <a:solidFill>
                  <a:schemeClr val="accent3">
                    <a:lumMod val="75000"/>
                  </a:schemeClr>
                </a:solidFill>
                <a:cs typeface="Arial"/>
              </a:rPr>
              <a:t>Y.O. Kim, </a:t>
            </a:r>
            <a:r>
              <a:rPr lang="es-ES" sz="1600" dirty="0" err="1" smtClean="0">
                <a:solidFill>
                  <a:schemeClr val="accent3">
                    <a:lumMod val="75000"/>
                  </a:schemeClr>
                </a:solidFill>
                <a:cs typeface="Arial"/>
              </a:rPr>
              <a:t>World</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Religions</a:t>
            </a:r>
            <a:r>
              <a:rPr lang="es-ES" sz="1600" dirty="0" smtClean="0">
                <a:solidFill>
                  <a:schemeClr val="accent3">
                    <a:lumMod val="75000"/>
                  </a:schemeClr>
                </a:solidFill>
                <a:cs typeface="Arial"/>
              </a:rPr>
              <a:t>, vol. 1, </a:t>
            </a:r>
            <a:r>
              <a:rPr lang="es-ES" sz="1600" dirty="0" err="1" smtClean="0">
                <a:solidFill>
                  <a:schemeClr val="accent3">
                    <a:lumMod val="75000"/>
                  </a:schemeClr>
                </a:solidFill>
                <a:cs typeface="Arial"/>
              </a:rPr>
              <a:t>Golden</a:t>
            </a:r>
            <a:r>
              <a:rPr lang="es-ES" sz="1600" dirty="0" smtClean="0">
                <a:solidFill>
                  <a:schemeClr val="accent3">
                    <a:lumMod val="75000"/>
                  </a:schemeClr>
                </a:solidFill>
                <a:cs typeface="Arial"/>
              </a:rPr>
              <a:t> </a:t>
            </a:r>
            <a:r>
              <a:rPr lang="es-ES" sz="1600" dirty="0" err="1" smtClean="0">
                <a:solidFill>
                  <a:schemeClr val="accent3">
                    <a:lumMod val="75000"/>
                  </a:schemeClr>
                </a:solidFill>
                <a:cs typeface="Arial"/>
              </a:rPr>
              <a:t>Gate</a:t>
            </a:r>
            <a:r>
              <a:rPr lang="es-ES" sz="1600" dirty="0" smtClean="0">
                <a:solidFill>
                  <a:schemeClr val="accent3">
                    <a:lumMod val="75000"/>
                  </a:schemeClr>
                </a:solidFill>
                <a:cs typeface="Arial"/>
              </a:rPr>
              <a:t>, New York, 1976, p. 41.</a:t>
            </a:r>
          </a:p>
        </p:txBody>
      </p:sp>
    </p:spTree>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1052736"/>
            <a:ext cx="9036496" cy="3382634"/>
          </a:xfrm>
          <a:prstGeom prst="rect">
            <a:avLst/>
          </a:prstGeom>
          <a:noFill/>
        </p:spPr>
        <p:txBody>
          <a:bodyPr wrap="square" lIns="288000" tIns="108000" rIns="144000" bIns="72000">
            <a:spAutoFit/>
          </a:bodyPr>
          <a:lstStyle/>
          <a:p>
            <a:pPr indent="252000">
              <a:spcAft>
                <a:spcPts val="1200"/>
              </a:spcAft>
            </a:pPr>
            <a:r>
              <a:rPr lang="es-ES" sz="2200" dirty="0" smtClean="0"/>
              <a:t>Aparte del ancestral culto a los muertos presente en todas las culturas, las primeras ideas más elaboradas acerca de la inmortalidad del alma aparecieron casi simultáneamente en varias culturas alrededor de los Siglos V y VI a. C. a comienzos del llamado periodo axial. </a:t>
            </a:r>
          </a:p>
          <a:p>
            <a:pPr indent="252000">
              <a:spcAft>
                <a:spcPts val="1200"/>
              </a:spcAft>
            </a:pPr>
            <a:r>
              <a:rPr lang="es-ES" sz="2200" dirty="0" smtClean="0"/>
              <a:t>En la India de los </a:t>
            </a:r>
            <a:r>
              <a:rPr lang="es-ES" sz="2200" dirty="0" err="1" smtClean="0"/>
              <a:t>Upanisads</a:t>
            </a:r>
            <a:r>
              <a:rPr lang="es-ES" sz="2200" dirty="0" smtClean="0"/>
              <a:t> y en los círculos órficos y pitagóricos griegos surgió una teoría de la inmortalidad del alma asociada a la idea de la trasmigración de las almas, que dieron origen a las creencias hinduistas y budistas posteriores en la teoría de la reencarnación, así como las teorías platónicas acerca de la inmortalidad del alma. </a:t>
            </a:r>
          </a:p>
        </p:txBody>
      </p:sp>
      <p:sp>
        <p:nvSpPr>
          <p:cNvPr id="5" name="4 Rectángulo"/>
          <p:cNvSpPr/>
          <p:nvPr/>
        </p:nvSpPr>
        <p:spPr>
          <a:xfrm>
            <a:off x="0" y="4463159"/>
            <a:ext cx="9144000" cy="2394841"/>
          </a:xfrm>
          <a:prstGeom prst="rect">
            <a:avLst/>
          </a:prstGeom>
          <a:solidFill>
            <a:schemeClr val="bg2">
              <a:lumMod val="50000"/>
            </a:schemeClr>
          </a:solidFill>
        </p:spPr>
        <p:txBody>
          <a:bodyPr wrap="square" lIns="360000" tIns="180000" rIns="216000" bIns="180000">
            <a:spAutoFit/>
          </a:bodyPr>
          <a:lstStyle/>
          <a:p>
            <a:pPr indent="252000"/>
            <a:r>
              <a:rPr lang="es-ES" sz="2200" dirty="0" smtClean="0"/>
              <a:t>Por otro lado, las enseñanzas de Zoroastro en Persia fueron el punto de arranque de otra teoría de la inmortalidad del alma no asociada a la trasmigración de las almas sino a la idea de que después de la muerte el hombre resucita de nuevo y va a vivir al cielo o al infierno. Esta última idea de la inmortalidad del alma es la que heredaron los judíos, cristianos y musulmanes.</a:t>
            </a:r>
            <a:endParaRPr lang="es-ES" sz="2200" dirty="0"/>
          </a:p>
        </p:txBody>
      </p:sp>
      <p:sp>
        <p:nvSpPr>
          <p:cNvPr id="8" name="7 CuadroTexto"/>
          <p:cNvSpPr txBox="1"/>
          <p:nvPr/>
        </p:nvSpPr>
        <p:spPr>
          <a:xfrm>
            <a:off x="0" y="0"/>
            <a:ext cx="9144000" cy="884070"/>
          </a:xfrm>
          <a:prstGeom prst="rect">
            <a:avLst/>
          </a:prstGeom>
          <a:solidFill>
            <a:schemeClr val="accent3">
              <a:lumMod val="50000"/>
            </a:schemeClr>
          </a:solidFill>
        </p:spPr>
        <p:txBody>
          <a:bodyPr wrap="square" lIns="432000" tIns="72000" rIns="720000" bIns="72000" rtlCol="0">
            <a:spAutoFit/>
          </a:bodyPr>
          <a:lstStyle/>
          <a:p>
            <a:pPr hangingPunct="0"/>
            <a:r>
              <a:rPr lang="es-ES" sz="2400" b="1" dirty="0" smtClean="0">
                <a:solidFill>
                  <a:srgbClr val="FFFF00"/>
                </a:solidFill>
              </a:rPr>
              <a:t>Orígenes de las primeras teorías acerca de la inmortalidad del alma</a:t>
            </a:r>
          </a:p>
        </p:txBody>
      </p:sp>
    </p:spTree>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620688"/>
            <a:ext cx="9036496" cy="3659633"/>
          </a:xfrm>
          <a:prstGeom prst="rect">
            <a:avLst/>
          </a:prstGeom>
          <a:noFill/>
        </p:spPr>
        <p:txBody>
          <a:bodyPr wrap="square" lIns="288000" tIns="108000" rIns="144000" bIns="72000">
            <a:spAutoFit/>
          </a:bodyPr>
          <a:lstStyle/>
          <a:p>
            <a:pPr indent="252000">
              <a:spcAft>
                <a:spcPts val="1200"/>
              </a:spcAft>
            </a:pPr>
            <a:r>
              <a:rPr lang="es-ES" dirty="0" smtClean="0"/>
              <a:t>En Grecia, Demócrito y Epicuro y más tarde el poeta latino </a:t>
            </a:r>
            <a:r>
              <a:rPr lang="es-ES" dirty="0" err="1" smtClean="0"/>
              <a:t>Lucrecio</a:t>
            </a:r>
            <a:r>
              <a:rPr lang="es-ES" dirty="0" smtClean="0"/>
              <a:t> fueron los primeros en aventurar la hipótesis de que el alma humana es como un aliento sutil compuesto de finísimos átomos que se disuelven o descomponen después de la muerte dejando así de existir, creencia que heredaron los pensadores atomistas y materialistas modernos que piensan que cuando el ser humano muere simplemente se extingue o desaparece descomponiéndose en átomos y partículas. </a:t>
            </a:r>
          </a:p>
          <a:p>
            <a:pPr indent="252000">
              <a:spcAft>
                <a:spcPts val="1200"/>
              </a:spcAft>
            </a:pPr>
            <a:r>
              <a:rPr lang="es-ES" dirty="0" smtClean="0"/>
              <a:t> Estas ideas no son muy distintas en esencia de las antiquísimas creencias védicas de que las almas humanas son como chispas o gotas del Espíritu que se encarnan en los hombres y que cuando éstos mueren vuelven a fundirse o disolverse en el Espíritu. El </a:t>
            </a:r>
            <a:r>
              <a:rPr lang="es-ES" dirty="0" err="1" smtClean="0"/>
              <a:t>Vedanta</a:t>
            </a:r>
            <a:r>
              <a:rPr lang="es-ES" dirty="0" smtClean="0"/>
              <a:t> hindú aunque mantiene que cada ser humano tiene un </a:t>
            </a:r>
            <a:r>
              <a:rPr lang="es-ES" dirty="0" err="1" smtClean="0"/>
              <a:t>Atman</a:t>
            </a:r>
            <a:r>
              <a:rPr lang="es-ES" dirty="0" smtClean="0"/>
              <a:t> o alma individual, también afirma que este </a:t>
            </a:r>
            <a:r>
              <a:rPr lang="es-ES" dirty="0" err="1" smtClean="0"/>
              <a:t>Atman</a:t>
            </a:r>
            <a:r>
              <a:rPr lang="es-ES" dirty="0" smtClean="0"/>
              <a:t> al final se funde con </a:t>
            </a:r>
            <a:r>
              <a:rPr lang="es-ES" dirty="0" err="1" smtClean="0"/>
              <a:t>Brahman</a:t>
            </a:r>
            <a:r>
              <a:rPr lang="es-ES" dirty="0" smtClean="0"/>
              <a:t> o el Espíritu Absoluto perdiendo así su personalidad individual, que es otra forma de desaparecer o extinguirse.</a:t>
            </a:r>
          </a:p>
        </p:txBody>
      </p:sp>
      <p:sp>
        <p:nvSpPr>
          <p:cNvPr id="5" name="4 Rectángulo"/>
          <p:cNvSpPr/>
          <p:nvPr/>
        </p:nvSpPr>
        <p:spPr>
          <a:xfrm>
            <a:off x="0" y="4278493"/>
            <a:ext cx="9144000" cy="2579507"/>
          </a:xfrm>
          <a:prstGeom prst="rect">
            <a:avLst/>
          </a:prstGeom>
          <a:solidFill>
            <a:schemeClr val="bg2">
              <a:lumMod val="50000"/>
            </a:schemeClr>
          </a:solidFill>
        </p:spPr>
        <p:txBody>
          <a:bodyPr wrap="square" lIns="360000" tIns="180000" rIns="216000" bIns="180000">
            <a:spAutoFit/>
          </a:bodyPr>
          <a:lstStyle/>
          <a:p>
            <a:pPr indent="252000"/>
            <a:r>
              <a:rPr lang="es-ES" dirty="0" smtClean="0"/>
              <a:t>Buda, en su afán de eliminar todos los deseos que pudieran alimentar el egoísmo humano incluido el deseo de inmortalidad e incluso el deseo de poseer una identidad individual separada del resto de los seres, llegó a negar la existencia del </a:t>
            </a:r>
            <a:r>
              <a:rPr lang="es-ES" dirty="0" err="1" smtClean="0"/>
              <a:t>Atman</a:t>
            </a:r>
            <a:r>
              <a:rPr lang="es-ES" dirty="0" smtClean="0"/>
              <a:t>. Negó así que existiera un yo individual que perviva después de la muerte. Estas doctrinas llevaron a los budistas a reinterpretar la teoría hindú de la reencarnación sosteniendo que lo que viaja de un cuerpo a otro no es nuestra alma individual sino unas formaciones </a:t>
            </a:r>
            <a:r>
              <a:rPr lang="es-ES" dirty="0" err="1" smtClean="0"/>
              <a:t>kármicas</a:t>
            </a:r>
            <a:r>
              <a:rPr lang="es-ES" dirty="0" smtClean="0"/>
              <a:t> impersonales —los efectos de nuestras acciones—, y que el Nirvana no significa nada más que la extinción definitiva, como afirman los budistas de la escuela </a:t>
            </a:r>
            <a:r>
              <a:rPr lang="es-ES" dirty="0" err="1" smtClean="0"/>
              <a:t>Theravada</a:t>
            </a:r>
            <a:r>
              <a:rPr lang="es-ES" dirty="0" smtClean="0"/>
              <a:t>.</a:t>
            </a:r>
          </a:p>
        </p:txBody>
      </p:sp>
      <p:sp>
        <p:nvSpPr>
          <p:cNvPr id="8" name="7 CuadroTexto"/>
          <p:cNvSpPr txBox="1"/>
          <p:nvPr/>
        </p:nvSpPr>
        <p:spPr>
          <a:xfrm>
            <a:off x="0" y="0"/>
            <a:ext cx="9144000" cy="514738"/>
          </a:xfrm>
          <a:prstGeom prst="rect">
            <a:avLst/>
          </a:prstGeom>
          <a:solidFill>
            <a:schemeClr val="accent3">
              <a:lumMod val="50000"/>
            </a:schemeClr>
          </a:solidFill>
        </p:spPr>
        <p:txBody>
          <a:bodyPr wrap="square" lIns="432000" tIns="72000" rIns="720000" bIns="72000" rtlCol="0">
            <a:spAutoFit/>
          </a:bodyPr>
          <a:lstStyle/>
          <a:p>
            <a:pPr hangingPunct="0"/>
            <a:r>
              <a:rPr lang="es-ES" sz="2400" b="1" dirty="0" smtClean="0">
                <a:solidFill>
                  <a:srgbClr val="FFFF00"/>
                </a:solidFill>
              </a:rPr>
              <a:t>Orígenes de las teorías de la extinción</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56691"/>
            <a:ext cx="9144000" cy="954107"/>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Necesidad de un consenso ético entre religiones para lograr la paz mundial</a:t>
            </a:r>
          </a:p>
        </p:txBody>
      </p:sp>
      <p:sp>
        <p:nvSpPr>
          <p:cNvPr id="6" name="5 Rectángulo"/>
          <p:cNvSpPr/>
          <p:nvPr/>
        </p:nvSpPr>
        <p:spPr>
          <a:xfrm>
            <a:off x="683568" y="1844824"/>
            <a:ext cx="7810447" cy="1508105"/>
          </a:xfrm>
          <a:prstGeom prst="rect">
            <a:avLst/>
          </a:prstGeom>
        </p:spPr>
        <p:txBody>
          <a:bodyPr wrap="square">
            <a:spAutoFit/>
          </a:bodyPr>
          <a:lstStyle/>
          <a:p>
            <a:pPr marL="457200" indent="-360000">
              <a:spcAft>
                <a:spcPts val="1200"/>
              </a:spcAft>
              <a:buFont typeface="Wingdings" pitchFamily="2" charset="2"/>
              <a:buChar char="ü"/>
            </a:pPr>
            <a:r>
              <a:rPr lang="es-ES" sz="2400" dirty="0" smtClean="0"/>
              <a:t>La era de “Una Familia Global” </a:t>
            </a:r>
          </a:p>
          <a:p>
            <a:pPr marL="457200" indent="-360000">
              <a:spcAft>
                <a:spcPts val="1200"/>
              </a:spcAft>
              <a:buFont typeface="Wingdings" pitchFamily="2" charset="2"/>
              <a:buChar char="ü"/>
            </a:pPr>
            <a:r>
              <a:rPr lang="es-ES" sz="2400" dirty="0" smtClean="0"/>
              <a:t> ¡Imposible la paz mundial sin paz religiosa!</a:t>
            </a:r>
          </a:p>
          <a:p>
            <a:pPr marL="457200" indent="-360000">
              <a:spcAft>
                <a:spcPts val="1200"/>
              </a:spcAft>
              <a:buFont typeface="Wingdings" pitchFamily="2" charset="2"/>
              <a:buChar char="ü"/>
            </a:pPr>
            <a:r>
              <a:rPr lang="es-ES" sz="2400" dirty="0" smtClean="0"/>
              <a:t>Somos como hermanos y hermanas de una gran familia</a:t>
            </a:r>
          </a:p>
        </p:txBody>
      </p:sp>
    </p:spTree>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908720"/>
            <a:ext cx="9036496" cy="2674748"/>
          </a:xfrm>
          <a:prstGeom prst="rect">
            <a:avLst/>
          </a:prstGeom>
          <a:noFill/>
        </p:spPr>
        <p:txBody>
          <a:bodyPr wrap="square" lIns="288000" tIns="108000" rIns="144000" bIns="72000">
            <a:spAutoFit/>
          </a:bodyPr>
          <a:lstStyle/>
          <a:p>
            <a:pPr indent="252000">
              <a:spcAft>
                <a:spcPts val="1200"/>
              </a:spcAft>
            </a:pPr>
            <a:r>
              <a:rPr lang="es-ES" dirty="0" smtClean="0"/>
              <a:t>Es evidente que si, además de afirmar que cada individuo humano tiene una personalidad única e irrepetible, creemos también que tiene una identidad eterna e indestructible, ello incrementará sensiblemente el valor y la dignidad de cada individuo humano. Así que esta creencia fomentará un mayor respeto a la persona humana como un fin en sí misma, protegiéndola de quienes pretendan violar sus derechos o denigrarla. Sin embargo, si creemos que el individuo humano, incluida su personalidad y carácter único, se extingue y desaparece con la muerte, entonces disminuirá sensiblemente el valor y dignidad individual del ser humano, haciendo que sea más fácil equiparar al hombre con un animal o una máquina.</a:t>
            </a:r>
          </a:p>
        </p:txBody>
      </p:sp>
      <p:sp>
        <p:nvSpPr>
          <p:cNvPr id="5" name="4 Rectángulo"/>
          <p:cNvSpPr/>
          <p:nvPr/>
        </p:nvSpPr>
        <p:spPr>
          <a:xfrm>
            <a:off x="0" y="3597144"/>
            <a:ext cx="9144000" cy="3260856"/>
          </a:xfrm>
          <a:prstGeom prst="rect">
            <a:avLst/>
          </a:prstGeom>
          <a:solidFill>
            <a:srgbClr val="0B4942"/>
          </a:solidFill>
        </p:spPr>
        <p:txBody>
          <a:bodyPr wrap="square" lIns="360000" tIns="144000" rIns="216000" bIns="144000">
            <a:spAutoFit/>
          </a:bodyPr>
          <a:lstStyle/>
          <a:p>
            <a:pPr indent="252000">
              <a:spcAft>
                <a:spcPts val="1200"/>
              </a:spcAft>
            </a:pPr>
            <a:r>
              <a:rPr lang="es-ES" dirty="0" smtClean="0"/>
              <a:t>De hecho, sería muy difícil defender que los seres humanos tienen una dignidad y valor especial que les hace ser diferentes a los animales, si no fueran poseedores de un espíritu eterno. Esto es debido al que el valor especial del ser humano radica precisamente en su espíritu, como dice </a:t>
            </a:r>
            <a:r>
              <a:rPr lang="es-ES" dirty="0" err="1" smtClean="0"/>
              <a:t>Sun</a:t>
            </a:r>
            <a:r>
              <a:rPr lang="es-ES" dirty="0" smtClean="0"/>
              <a:t> </a:t>
            </a:r>
            <a:r>
              <a:rPr lang="es-ES" dirty="0" err="1" smtClean="0"/>
              <a:t>Myung</a:t>
            </a:r>
            <a:r>
              <a:rPr lang="es-ES" dirty="0" smtClean="0"/>
              <a:t> </a:t>
            </a:r>
            <a:r>
              <a:rPr lang="es-ES" dirty="0" err="1" smtClean="0"/>
              <a:t>Moon</a:t>
            </a:r>
            <a:r>
              <a:rPr lang="es-ES" dirty="0" smtClean="0"/>
              <a:t>:</a:t>
            </a:r>
          </a:p>
          <a:p>
            <a:pPr marL="180000" indent="252000">
              <a:spcAft>
                <a:spcPts val="600"/>
              </a:spcAft>
            </a:pPr>
            <a:r>
              <a:rPr lang="es-ES" dirty="0" smtClean="0"/>
              <a:t> </a:t>
            </a: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rPr>
              <a:t>¿Cuál es la diferencia entre los seres humanos y los animales? El ser humano es especial porque poseen un espíritu [eterno], no por cualquier otra característica de su cuerpo físico. Como seres espirituales, los humanos somos distintos de todas las demás criaturas que solamente son seres físicos. El espíritu es lo que hace que los seres humanos tengan un valor tan grande.</a:t>
            </a:r>
            <a:r>
              <a:rPr lang="es-ES" dirty="0" smtClean="0">
                <a:solidFill>
                  <a:schemeClr val="accent4">
                    <a:lumMod val="60000"/>
                    <a:lumOff val="40000"/>
                  </a:schemeClr>
                </a:solidFill>
                <a:latin typeface="Arial"/>
                <a:cs typeface="Arial"/>
              </a:rPr>
              <a:t>»</a:t>
            </a:r>
            <a:endParaRPr lang="es-ES" dirty="0" smtClean="0">
              <a:solidFill>
                <a:schemeClr val="accent4">
                  <a:lumMod val="60000"/>
                  <a:lumOff val="40000"/>
                </a:schemeClr>
              </a:solidFill>
            </a:endParaRPr>
          </a:p>
          <a:p>
            <a:pPr indent="252000" algn="r">
              <a:spcAft>
                <a:spcPts val="1200"/>
              </a:spcAft>
            </a:pPr>
            <a:r>
              <a:rPr lang="es-ES" sz="1600" dirty="0" err="1" smtClean="0">
                <a:solidFill>
                  <a:schemeClr val="accent3">
                    <a:lumMod val="75000"/>
                  </a:schemeClr>
                </a:solidFill>
              </a:rPr>
              <a:t>Sun</a:t>
            </a:r>
            <a:r>
              <a:rPr lang="es-ES" sz="1600" dirty="0" smtClean="0">
                <a:solidFill>
                  <a:schemeClr val="accent3">
                    <a:lumMod val="75000"/>
                  </a:schemeClr>
                </a:solidFill>
              </a:rPr>
              <a:t> </a:t>
            </a:r>
            <a:r>
              <a:rPr lang="es-ES" sz="1600" dirty="0" err="1" smtClean="0">
                <a:solidFill>
                  <a:schemeClr val="accent3">
                    <a:lumMod val="75000"/>
                  </a:schemeClr>
                </a:solidFill>
              </a:rPr>
              <a:t>Myung</a:t>
            </a:r>
            <a:r>
              <a:rPr lang="es-ES" sz="1600" dirty="0" smtClean="0">
                <a:solidFill>
                  <a:schemeClr val="accent3">
                    <a:lumMod val="75000"/>
                  </a:schemeClr>
                </a:solidFill>
              </a:rPr>
              <a:t> </a:t>
            </a:r>
            <a:r>
              <a:rPr lang="es-ES" sz="1600" dirty="0" err="1" smtClean="0">
                <a:solidFill>
                  <a:schemeClr val="accent3">
                    <a:lumMod val="75000"/>
                  </a:schemeClr>
                </a:solidFill>
              </a:rPr>
              <a:t>Moon</a:t>
            </a:r>
            <a:r>
              <a:rPr lang="es-ES" sz="1600" dirty="0" smtClean="0">
                <a:solidFill>
                  <a:schemeClr val="accent3">
                    <a:lumMod val="75000"/>
                  </a:schemeClr>
                </a:solidFill>
              </a:rPr>
              <a:t>, Selecciones de charlas, Seúl, </a:t>
            </a:r>
            <a:r>
              <a:rPr lang="es-ES" sz="1600" dirty="0" err="1" smtClean="0">
                <a:solidFill>
                  <a:schemeClr val="accent3">
                    <a:lumMod val="75000"/>
                  </a:schemeClr>
                </a:solidFill>
              </a:rPr>
              <a:t>HSA-UWC</a:t>
            </a:r>
            <a:r>
              <a:rPr lang="es-ES" sz="1600" dirty="0" smtClean="0">
                <a:solidFill>
                  <a:schemeClr val="accent3">
                    <a:lumMod val="75000"/>
                  </a:schemeClr>
                </a:solidFill>
              </a:rPr>
              <a:t>, 39:333, (16 de enero de 1971).</a:t>
            </a:r>
          </a:p>
        </p:txBody>
      </p:sp>
      <p:sp>
        <p:nvSpPr>
          <p:cNvPr id="8" name="7 CuadroTexto"/>
          <p:cNvSpPr txBox="1"/>
          <p:nvPr/>
        </p:nvSpPr>
        <p:spPr>
          <a:xfrm>
            <a:off x="0" y="0"/>
            <a:ext cx="9144000" cy="884070"/>
          </a:xfrm>
          <a:prstGeom prst="rect">
            <a:avLst/>
          </a:prstGeom>
          <a:solidFill>
            <a:schemeClr val="accent3">
              <a:lumMod val="50000"/>
            </a:schemeClr>
          </a:solidFill>
        </p:spPr>
        <p:txBody>
          <a:bodyPr wrap="square" lIns="432000" tIns="72000" rIns="720000" bIns="72000" rtlCol="0">
            <a:spAutoFit/>
          </a:bodyPr>
          <a:lstStyle/>
          <a:p>
            <a:pPr hangingPunct="0"/>
            <a:r>
              <a:rPr lang="es-ES" sz="2400" b="1" dirty="0" smtClean="0">
                <a:solidFill>
                  <a:srgbClr val="FFFF00"/>
                </a:solidFill>
              </a:rPr>
              <a:t>Ventajas e inconvenientes de las distintas teorías en relación con la dignidad e individualidad única de los seres humanos</a:t>
            </a:r>
          </a:p>
        </p:txBody>
      </p:sp>
    </p:spTree>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0"/>
            <a:ext cx="9036496" cy="3659633"/>
          </a:xfrm>
          <a:prstGeom prst="rect">
            <a:avLst/>
          </a:prstGeom>
          <a:noFill/>
        </p:spPr>
        <p:txBody>
          <a:bodyPr wrap="square" lIns="288000" tIns="108000" rIns="144000" bIns="72000">
            <a:spAutoFit/>
          </a:bodyPr>
          <a:lstStyle/>
          <a:p>
            <a:pPr indent="252000">
              <a:spcAft>
                <a:spcPts val="600"/>
              </a:spcAft>
            </a:pPr>
            <a:r>
              <a:rPr lang="es-ES" dirty="0" smtClean="0"/>
              <a:t>En lo que respecta a la unicidad de la identidad individual de los seres humanos, la idea de que somos almas que existimos previamente a nuestro nacimiento y que estamos peregrinando de un cuerpo a otro hasta que al final lleguemos a fundirnos en el Espíritu Absoluto, está claramente en desventaja con la idea de que nacemos con un espíritu propio, único e irrepetible, que después de la muerte va al cielo, donde continuamos viviendo con nuestra misma identidad, amando a Dios y a nuestros seres queridos por la eternidad.</a:t>
            </a:r>
          </a:p>
          <a:p>
            <a:pPr indent="252000">
              <a:spcAft>
                <a:spcPts val="600"/>
              </a:spcAft>
            </a:pPr>
            <a:r>
              <a:rPr lang="es-ES" dirty="0" smtClean="0"/>
              <a:t> Si la teoría de la trasmigración de las almas fuera cierta resultaría que cada vez que un alma se reencarnase adoptaría una identidad o personalidad distinta, ora hombre ora mujer, formaría una familia diferente y tendría distintos padres e hijos. De esta forma, sería bastante difícil que semejante alma una vez descarnada pudiera tener una identidad única e irrepetible y mantener una relación normal con sus seres queridos. </a:t>
            </a:r>
          </a:p>
        </p:txBody>
      </p:sp>
      <p:sp>
        <p:nvSpPr>
          <p:cNvPr id="5" name="4 Rectángulo"/>
          <p:cNvSpPr/>
          <p:nvPr/>
        </p:nvSpPr>
        <p:spPr>
          <a:xfrm>
            <a:off x="0" y="3515959"/>
            <a:ext cx="9144000" cy="3342041"/>
          </a:xfrm>
          <a:prstGeom prst="rect">
            <a:avLst/>
          </a:prstGeom>
          <a:solidFill>
            <a:schemeClr val="bg2">
              <a:lumMod val="50000"/>
            </a:schemeClr>
          </a:solidFill>
        </p:spPr>
        <p:txBody>
          <a:bodyPr wrap="square" lIns="360000" tIns="108000" rIns="216000" bIns="108000">
            <a:spAutoFit/>
          </a:bodyPr>
          <a:lstStyle/>
          <a:p>
            <a:pPr indent="252000">
              <a:spcAft>
                <a:spcPts val="600"/>
              </a:spcAft>
            </a:pPr>
            <a:r>
              <a:rPr lang="es-ES" dirty="0" smtClean="0"/>
              <a:t>Si el destino final de esa alma es la fusión con el Espíritu Absoluto, perdiendo así su propia individualidad, por mucho que se diga que en ese estado se experimentará la máxima dicha, parece que va en contra del deseo que tiene cada ser humano de poseer una propia identidad o personalidad única e irrepetible, y que también sus padres sean siempre sus padres, y que su marido y esposa sean siempre su marido y esposa, y que sus hijos sean siempre sus hijos. </a:t>
            </a:r>
          </a:p>
          <a:p>
            <a:pPr indent="252000">
              <a:spcAft>
                <a:spcPts val="600"/>
              </a:spcAft>
            </a:pPr>
            <a:r>
              <a:rPr lang="es-ES" dirty="0" smtClean="0"/>
              <a:t>Parece más natural y sencilla la creencia </a:t>
            </a:r>
            <a:r>
              <a:rPr lang="es-ES" dirty="0" err="1" smtClean="0"/>
              <a:t>judeo</a:t>
            </a:r>
            <a:r>
              <a:rPr lang="es-ES" dirty="0" smtClean="0"/>
              <a:t>-cristiana y china de que cada ser humano nace con una personalidad única e indestructible, y que forma parte de un linaje, y que cuando los abuelos, padres o uno de los esposos mueren, simplemente van al cielo a reunirse con sus antepasados y allí esperan volver a encontrarse de nuevo con sus amados cónyuges e hijos.</a:t>
            </a:r>
          </a:p>
        </p:txBody>
      </p:sp>
    </p:spTree>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0648"/>
            <a:ext cx="9036496" cy="858866"/>
          </a:xfrm>
          <a:prstGeom prst="rect">
            <a:avLst/>
          </a:prstGeom>
          <a:noFill/>
        </p:spPr>
        <p:txBody>
          <a:bodyPr wrap="square" lIns="288000" tIns="108000" rIns="144000" bIns="72000">
            <a:spAutoFit/>
          </a:bodyPr>
          <a:lstStyle/>
          <a:p>
            <a:pPr indent="252000"/>
            <a:r>
              <a:rPr lang="es-ES" sz="2200" dirty="0" smtClean="0"/>
              <a:t>En las siguientes citas, </a:t>
            </a:r>
            <a:r>
              <a:rPr lang="es-ES" sz="2200" dirty="0" err="1" smtClean="0"/>
              <a:t>Sun</a:t>
            </a:r>
            <a:r>
              <a:rPr lang="es-ES" sz="2200" dirty="0" smtClean="0"/>
              <a:t> </a:t>
            </a:r>
            <a:r>
              <a:rPr lang="es-ES" sz="2200" dirty="0" err="1" smtClean="0"/>
              <a:t>Myung</a:t>
            </a:r>
            <a:r>
              <a:rPr lang="es-ES" sz="2200" dirty="0" smtClean="0"/>
              <a:t> </a:t>
            </a:r>
            <a:r>
              <a:rPr lang="es-ES" sz="2200" dirty="0" err="1" smtClean="0"/>
              <a:t>Moon</a:t>
            </a:r>
            <a:r>
              <a:rPr lang="es-ES" sz="2200" dirty="0" smtClean="0"/>
              <a:t> se basa en esta misma lógica del amor para defender la creencia en la vida eterna.</a:t>
            </a:r>
          </a:p>
        </p:txBody>
      </p:sp>
      <p:sp>
        <p:nvSpPr>
          <p:cNvPr id="5" name="4 Rectángulo redondeado"/>
          <p:cNvSpPr/>
          <p:nvPr/>
        </p:nvSpPr>
        <p:spPr>
          <a:xfrm>
            <a:off x="323528" y="1412776"/>
            <a:ext cx="8424936" cy="5190441"/>
          </a:xfrm>
          <a:prstGeom prst="roundRect">
            <a:avLst>
              <a:gd name="adj" fmla="val 7193"/>
            </a:avLst>
          </a:prstGeom>
          <a:solidFill>
            <a:srgbClr val="0B4942"/>
          </a:solidFill>
          <a:ln w="19050">
            <a:solidFill>
              <a:schemeClr val="tx1"/>
            </a:solidFill>
          </a:ln>
          <a:effectLst>
            <a:outerShdw blurRad="50800" dist="38100" dir="2700000" sx="102000" sy="102000" algn="tl" rotWithShape="0">
              <a:schemeClr val="accent1">
                <a:lumMod val="60000"/>
                <a:lumOff val="40000"/>
                <a:alpha val="49000"/>
              </a:schemeClr>
            </a:outerShdw>
          </a:effectLst>
        </p:spPr>
        <p:txBody>
          <a:bodyPr wrap="square" lIns="180000" tIns="36000" rIns="216000" bIns="36000">
            <a:spAutoFit/>
          </a:bodyPr>
          <a:lstStyle/>
          <a:p>
            <a:pPr indent="252000">
              <a:spcAft>
                <a:spcPts val="1200"/>
              </a:spcAft>
            </a:pPr>
            <a:r>
              <a:rPr lang="es-ES" sz="2200" dirty="0" smtClean="0">
                <a:latin typeface="Arial"/>
                <a:cs typeface="Arial"/>
              </a:rPr>
              <a:t>«</a:t>
            </a:r>
            <a:r>
              <a:rPr lang="es-ES" sz="2200" dirty="0" smtClean="0"/>
              <a:t>El amor posee el atributo de la eternidad. Los amantes no desean separarse nunca. El verdadero amor es eterno. Cuando dos seres se aman, siempre se resisten a ser separados. Por esta razón, la vida eterna se halla en el verdadero amor. Es por esto que el amor es grande. El amor es inmutable y eterno. Cuando establecemos una relación de sangre centrada en el verdadero amor, de una forma natural viviremos juntos por toda la eternidad.</a:t>
            </a:r>
            <a:r>
              <a:rPr lang="es-ES" sz="2200" dirty="0" smtClean="0">
                <a:latin typeface="Arial"/>
                <a:cs typeface="Arial"/>
              </a:rPr>
              <a:t>»</a:t>
            </a:r>
            <a:r>
              <a:rPr lang="es-ES" sz="2200" dirty="0" smtClean="0"/>
              <a:t> </a:t>
            </a:r>
          </a:p>
          <a:p>
            <a:pPr indent="252000">
              <a:spcAft>
                <a:spcPts val="1200"/>
              </a:spcAft>
            </a:pPr>
            <a:r>
              <a:rPr lang="es-ES" sz="2200" dirty="0" smtClean="0">
                <a:latin typeface="Arial"/>
                <a:cs typeface="Arial"/>
              </a:rPr>
              <a:t>«</a:t>
            </a:r>
            <a:r>
              <a:rPr lang="es-ES" sz="2200" dirty="0" smtClean="0"/>
              <a:t>Si Dios es un ser absoluto y eterno, entonces el ser al que Él pueda amar debería también vivir eternamente. Por esta razón, todos los seres humanos han anhelado la vida eterna desde tiempos inmemoriales. Dios, el ser absoluto, no tuvo más remedio que crear a sus amados hijos e hijas con el valor de la vida eterna.</a:t>
            </a:r>
            <a:r>
              <a:rPr lang="es-ES" sz="2200" dirty="0" smtClean="0">
                <a:latin typeface="Arial"/>
                <a:cs typeface="Arial"/>
              </a:rPr>
              <a:t>»</a:t>
            </a:r>
            <a:r>
              <a:rPr lang="es-ES" sz="2200" dirty="0" smtClean="0"/>
              <a:t> </a:t>
            </a:r>
          </a:p>
          <a:p>
            <a:pPr indent="252000" algn="r"/>
            <a:r>
              <a:rPr lang="es-ES" dirty="0" smtClean="0">
                <a:solidFill>
                  <a:schemeClr val="accent3">
                    <a:lumMod val="75000"/>
                  </a:schemeClr>
                </a:solidFill>
              </a:rPr>
              <a:t>                                   </a:t>
            </a:r>
            <a:r>
              <a:rPr lang="es-ES" dirty="0" err="1" smtClean="0">
                <a:solidFill>
                  <a:schemeClr val="accent3">
                    <a:lumMod val="75000"/>
                  </a:schemeClr>
                </a:solidFill>
              </a:rPr>
              <a:t>Sun</a:t>
            </a:r>
            <a:r>
              <a:rPr lang="es-ES" dirty="0" smtClean="0">
                <a:solidFill>
                  <a:schemeClr val="accent3">
                    <a:lumMod val="75000"/>
                  </a:schemeClr>
                </a:solidFill>
              </a:rPr>
              <a:t> </a:t>
            </a:r>
            <a:r>
              <a:rPr lang="es-ES" dirty="0" err="1" smtClean="0">
                <a:solidFill>
                  <a:schemeClr val="accent3">
                    <a:lumMod val="75000"/>
                  </a:schemeClr>
                </a:solidFill>
              </a:rPr>
              <a:t>Myung</a:t>
            </a:r>
            <a:r>
              <a:rPr lang="es-ES" dirty="0" smtClean="0">
                <a:solidFill>
                  <a:schemeClr val="accent3">
                    <a:lumMod val="75000"/>
                  </a:schemeClr>
                </a:solidFill>
              </a:rPr>
              <a:t> </a:t>
            </a:r>
            <a:r>
              <a:rPr lang="es-ES" dirty="0" err="1" smtClean="0">
                <a:solidFill>
                  <a:schemeClr val="accent3">
                    <a:lumMod val="75000"/>
                  </a:schemeClr>
                </a:solidFill>
              </a:rPr>
              <a:t>Moon</a:t>
            </a:r>
            <a:r>
              <a:rPr lang="es-ES" dirty="0" smtClean="0">
                <a:solidFill>
                  <a:schemeClr val="accent3">
                    <a:lumMod val="75000"/>
                  </a:schemeClr>
                </a:solidFill>
              </a:rPr>
              <a:t>, Selecciones de charlas, Seúl, </a:t>
            </a:r>
            <a:r>
              <a:rPr lang="es-ES" dirty="0" err="1" smtClean="0">
                <a:solidFill>
                  <a:schemeClr val="accent3">
                    <a:lumMod val="75000"/>
                  </a:schemeClr>
                </a:solidFill>
              </a:rPr>
              <a:t>HSA-UWC</a:t>
            </a:r>
            <a:r>
              <a:rPr lang="es-ES" dirty="0" smtClean="0">
                <a:solidFill>
                  <a:schemeClr val="accent3">
                    <a:lumMod val="75000"/>
                  </a:schemeClr>
                </a:solidFill>
              </a:rPr>
              <a:t>, 289:133, (1 de enero de 1998)., 39:342, (16 de enero de 1971).</a:t>
            </a:r>
            <a:r>
              <a:rPr lang="es-ES" dirty="0" smtClean="0"/>
              <a:t> </a:t>
            </a:r>
          </a:p>
        </p:txBody>
      </p:sp>
    </p:spTree>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548680"/>
            <a:ext cx="9036496" cy="4213631"/>
          </a:xfrm>
          <a:prstGeom prst="rect">
            <a:avLst/>
          </a:prstGeom>
          <a:noFill/>
        </p:spPr>
        <p:txBody>
          <a:bodyPr wrap="square" lIns="288000" tIns="108000" rIns="144000" bIns="72000">
            <a:spAutoFit/>
          </a:bodyPr>
          <a:lstStyle/>
          <a:p>
            <a:pPr indent="252000">
              <a:spcAft>
                <a:spcPts val="1200"/>
              </a:spcAft>
            </a:pPr>
            <a:r>
              <a:rPr lang="es-ES" dirty="0" smtClean="0"/>
              <a:t>Podemos concluir este estudio sobre las religiones diciendo que, a pesar de las divergencias en doctrinas y en creencias entre las distintas tradiciones religiosas, todas ellas comparten en común un núcleo bastante amplio de máximas y normas éticas extraordinariamente semejantes, como ya vimos en el capítulo anterior, que pueden ser muy útiles a la hora de formular unos principios éticos universales que ayuden a solucionar los problemas de corrupción y deterioro moral que afectan a todas las naciones y culturas, y que sirvan de base común para una cooperación y entendimiento entre todas ellas que garantice una paz mundial duradera. </a:t>
            </a:r>
          </a:p>
          <a:p>
            <a:pPr indent="252000">
              <a:spcAft>
                <a:spcPts val="1200"/>
              </a:spcAft>
            </a:pPr>
            <a:r>
              <a:rPr lang="es-ES" dirty="0" smtClean="0"/>
              <a:t> En este capítulo hemos comentado algunas de las cuestiones conflictivas más esenciales, señalando la posibilidad de conciliar las distintas opiniones en conflicto. No hemos tratado sobre otras cuestiones de difícil solución como son las discusiones acerca de la misión de sus fundadores, la autoridad y veracidad de las revelaciones y escrituras, y los argumentos acerca de la validez de los distintos ritos, sacramentos, y prácticas religiosas particulares de cada tradición religiosa.</a:t>
            </a:r>
          </a:p>
        </p:txBody>
      </p:sp>
      <p:sp>
        <p:nvSpPr>
          <p:cNvPr id="5" name="4 Rectángulo"/>
          <p:cNvSpPr/>
          <p:nvPr/>
        </p:nvSpPr>
        <p:spPr>
          <a:xfrm>
            <a:off x="0" y="4832491"/>
            <a:ext cx="9144000" cy="2025509"/>
          </a:xfrm>
          <a:prstGeom prst="rect">
            <a:avLst/>
          </a:prstGeom>
          <a:solidFill>
            <a:schemeClr val="bg2">
              <a:lumMod val="50000"/>
            </a:schemeClr>
          </a:solidFill>
        </p:spPr>
        <p:txBody>
          <a:bodyPr wrap="square" lIns="360000" tIns="180000" rIns="216000" bIns="180000">
            <a:spAutoFit/>
          </a:bodyPr>
          <a:lstStyle/>
          <a:p>
            <a:pPr indent="252000"/>
            <a:r>
              <a:rPr lang="es-ES" dirty="0" smtClean="0"/>
              <a:t>Creo que las religiones deberían dejar de lado todos esos temas que las dividen y tratar de colaborar juntas —apoyándose en lo mucho que tienen en común en valores y principios éticos— con el fin de solucionar los problemas actuales que afectan a todo el mundo, e intentar ayudar a las personas y a las familias a cambiar sus actitudes y motivaciones egoístas, y estimularles para que se esfuercen en alcanzar una madurez moral y una armonía familiar.</a:t>
            </a:r>
          </a:p>
        </p:txBody>
      </p:sp>
      <p:sp>
        <p:nvSpPr>
          <p:cNvPr id="8" name="7 CuadroTexto"/>
          <p:cNvSpPr txBox="1"/>
          <p:nvPr/>
        </p:nvSpPr>
        <p:spPr>
          <a:xfrm>
            <a:off x="0" y="0"/>
            <a:ext cx="9144000" cy="514738"/>
          </a:xfrm>
          <a:prstGeom prst="rect">
            <a:avLst/>
          </a:prstGeom>
          <a:solidFill>
            <a:schemeClr val="accent3">
              <a:lumMod val="50000"/>
            </a:schemeClr>
          </a:solidFill>
        </p:spPr>
        <p:txBody>
          <a:bodyPr wrap="square" lIns="432000" tIns="72000" rIns="720000" bIns="72000" rtlCol="0">
            <a:spAutoFit/>
          </a:bodyPr>
          <a:lstStyle/>
          <a:p>
            <a:pPr hangingPunct="0"/>
            <a:r>
              <a:rPr lang="es-ES" sz="2400" b="1" dirty="0" smtClean="0">
                <a:solidFill>
                  <a:srgbClr val="FFFF00"/>
                </a:solidFill>
              </a:rPr>
              <a:t>Conclusiones generales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88640"/>
            <a:ext cx="9144000" cy="523220"/>
          </a:xfrm>
          <a:prstGeom prst="rect">
            <a:avLst/>
          </a:prstGeom>
          <a:solidFill>
            <a:schemeClr val="accent3">
              <a:lumMod val="50000"/>
            </a:schemeClr>
          </a:solidFill>
        </p:spPr>
        <p:txBody>
          <a:bodyPr wrap="square" rtlCol="0">
            <a:spAutoFit/>
          </a:bodyPr>
          <a:lstStyle/>
          <a:p>
            <a:pPr marL="360000" hangingPunct="0"/>
            <a:r>
              <a:rPr lang="es-ES" sz="2800" b="1" dirty="0" smtClean="0">
                <a:solidFill>
                  <a:srgbClr val="FFFF00"/>
                </a:solidFill>
              </a:rPr>
              <a:t>La era de “Una Familia Global” </a:t>
            </a:r>
          </a:p>
        </p:txBody>
      </p:sp>
      <p:sp>
        <p:nvSpPr>
          <p:cNvPr id="6" name="5 Rectángulo"/>
          <p:cNvSpPr/>
          <p:nvPr/>
        </p:nvSpPr>
        <p:spPr>
          <a:xfrm>
            <a:off x="323528" y="908720"/>
            <a:ext cx="8712968" cy="1785104"/>
          </a:xfrm>
          <a:prstGeom prst="rect">
            <a:avLst/>
          </a:prstGeom>
        </p:spPr>
        <p:txBody>
          <a:bodyPr wrap="square">
            <a:spAutoFit/>
          </a:bodyPr>
          <a:lstStyle/>
          <a:p>
            <a:pPr indent="252000"/>
            <a:r>
              <a:rPr lang="es-ES" sz="2200" dirty="0" smtClean="0"/>
              <a:t>Como explica </a:t>
            </a:r>
            <a:r>
              <a:rPr lang="es-ES" sz="2200" dirty="0" err="1" smtClean="0"/>
              <a:t>Sun</a:t>
            </a:r>
            <a:r>
              <a:rPr lang="es-ES" sz="2200" dirty="0" smtClean="0"/>
              <a:t> </a:t>
            </a:r>
            <a:r>
              <a:rPr lang="es-ES" sz="2200" dirty="0" err="1" smtClean="0"/>
              <a:t>Myung</a:t>
            </a:r>
            <a:r>
              <a:rPr lang="es-ES" sz="2200" dirty="0" smtClean="0"/>
              <a:t> </a:t>
            </a:r>
            <a:r>
              <a:rPr lang="es-ES" sz="2200" dirty="0" err="1" smtClean="0"/>
              <a:t>Moon</a:t>
            </a:r>
            <a:r>
              <a:rPr lang="es-ES" sz="2200" dirty="0" smtClean="0"/>
              <a:t> en esta cita, la humanidad está entrando ahora en la era de “Una Familia Global”. El mundo está compuesto por un mosaico de naciones con etnias, cultural y religiones distintas que en el pasado vivían aisladas unas de otras, pero que hoy están obligadas a entenderse, convivir en paz y cooperar entre sí. </a:t>
            </a:r>
            <a:endParaRPr lang="es-ES" sz="2200" dirty="0"/>
          </a:p>
        </p:txBody>
      </p:sp>
      <p:sp>
        <p:nvSpPr>
          <p:cNvPr id="7" name="6 Rectángulo redondeado"/>
          <p:cNvSpPr/>
          <p:nvPr/>
        </p:nvSpPr>
        <p:spPr>
          <a:xfrm>
            <a:off x="323528" y="2924944"/>
            <a:ext cx="8496944" cy="3588760"/>
          </a:xfrm>
          <a:prstGeom prst="roundRect">
            <a:avLst>
              <a:gd name="adj" fmla="val 8726"/>
            </a:avLst>
          </a:prstGeom>
          <a:solidFill>
            <a:srgbClr val="0B4942"/>
          </a:solidFill>
          <a:ln w="19050">
            <a:solidFill>
              <a:schemeClr val="tx1"/>
            </a:solidFill>
          </a:ln>
          <a:effectLst>
            <a:outerShdw blurRad="50800" dist="38100" dir="2700000" sx="101000" sy="101000" algn="tl" rotWithShape="0">
              <a:schemeClr val="accent1">
                <a:lumMod val="60000"/>
                <a:lumOff val="40000"/>
                <a:alpha val="56000"/>
              </a:schemeClr>
            </a:outerShdw>
          </a:effectLst>
        </p:spPr>
        <p:txBody>
          <a:bodyPr wrap="square" lIns="252000" tIns="72000" rIns="144000" bIns="72000">
            <a:spAutoFit/>
          </a:bodyPr>
          <a:lstStyle/>
          <a:p>
            <a:pPr indent="252000" fontAlgn="base" hangingPunct="0">
              <a:spcAft>
                <a:spcPts val="600"/>
              </a:spcAft>
            </a:pPr>
            <a:r>
              <a:rPr lang="es-ES" sz="2200" dirty="0" smtClean="0"/>
              <a:t>«Estamos entrando en la era de “Una Familia Global,” en la cual no tendremos más remedio que vivir en una cercana proximidad con aquellos cuya religión, nacionalidad y color de piel son diferentes de la nuestra. En semejante mundo, necesitaremos desarrollar una genuina aceptación  —no una simple apreciación— de una amplia variedad de religiones, tradiciones culturales y estilos de vida a nuestro alrededor. Será imposible que cualquier individuo o grupo escoja vivir egoístamente aislado en su propio “refugio.”»</a:t>
            </a:r>
          </a:p>
          <a:p>
            <a:pPr algn="r"/>
            <a:r>
              <a:rPr lang="en-US" sz="1600" dirty="0" smtClean="0">
                <a:solidFill>
                  <a:schemeClr val="accent3">
                    <a:lumMod val="75000"/>
                  </a:schemeClr>
                </a:solidFill>
              </a:rPr>
              <a:t>Sun </a:t>
            </a:r>
            <a:r>
              <a:rPr lang="en-US" sz="1600" dirty="0" err="1" smtClean="0">
                <a:solidFill>
                  <a:schemeClr val="accent3">
                    <a:lumMod val="75000"/>
                  </a:schemeClr>
                </a:solidFill>
              </a:rPr>
              <a:t>Myung</a:t>
            </a:r>
            <a:r>
              <a:rPr lang="en-US" sz="1600" dirty="0" smtClean="0">
                <a:solidFill>
                  <a:schemeClr val="accent3">
                    <a:lumMod val="75000"/>
                  </a:schemeClr>
                </a:solidFill>
              </a:rPr>
              <a:t> Moon, Absolute Values and the Reassessment of the Contemporary World, International Conference on the Unity of the Sciences, Founder's Address, August 24, 1991. </a:t>
            </a:r>
            <a:endParaRPr lang="es-ES" sz="1600" dirty="0" smtClean="0">
              <a:solidFill>
                <a:schemeClr val="accent3">
                  <a:lumMod val="75000"/>
                </a:schemeClr>
              </a:solidFil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60648"/>
            <a:ext cx="9144000" cy="523220"/>
          </a:xfrm>
          <a:prstGeom prst="rect">
            <a:avLst/>
          </a:prstGeom>
          <a:solidFill>
            <a:schemeClr val="accent3">
              <a:lumMod val="50000"/>
            </a:schemeClr>
          </a:solidFill>
        </p:spPr>
        <p:txBody>
          <a:bodyPr wrap="square" rtlCol="0">
            <a:spAutoFit/>
          </a:bodyPr>
          <a:lstStyle/>
          <a:p>
            <a:pPr marL="360000" hangingPunct="0"/>
            <a:r>
              <a:rPr lang="es-ES" sz="2800" b="1" dirty="0" smtClean="0">
                <a:solidFill>
                  <a:srgbClr val="FFFF00"/>
                </a:solidFill>
              </a:rPr>
              <a:t>¡Imposible la paz mundial sin paz religiosa!</a:t>
            </a:r>
          </a:p>
        </p:txBody>
      </p:sp>
      <p:sp>
        <p:nvSpPr>
          <p:cNvPr id="6" name="5 Rectángulo"/>
          <p:cNvSpPr/>
          <p:nvPr/>
        </p:nvSpPr>
        <p:spPr>
          <a:xfrm>
            <a:off x="179512" y="1124744"/>
            <a:ext cx="8712968" cy="2123658"/>
          </a:xfrm>
          <a:prstGeom prst="rect">
            <a:avLst/>
          </a:prstGeom>
        </p:spPr>
        <p:txBody>
          <a:bodyPr wrap="square">
            <a:spAutoFit/>
          </a:bodyPr>
          <a:lstStyle/>
          <a:p>
            <a:pPr indent="252000"/>
            <a:r>
              <a:rPr lang="es-ES" sz="2200" dirty="0" smtClean="0"/>
              <a:t>Después del fin de los conflictos de carácter ideológico entre la democracia y el comunismo han resurgido y proliferado a nivel mundial nuevos conflictos y tensiones de carácter étnico y religioso, y en especial el grave problema del terrorismo islámico. Por esta razón, el entendimiento y paz entre las religiones es vital para la paz mundial, como afirma con entusiasmo Hans </a:t>
            </a:r>
            <a:r>
              <a:rPr lang="es-ES" sz="2200" dirty="0" err="1" smtClean="0"/>
              <a:t>Küng</a:t>
            </a:r>
            <a:r>
              <a:rPr lang="es-ES" sz="2200" dirty="0" smtClean="0"/>
              <a:t>.</a:t>
            </a:r>
            <a:endParaRPr lang="es-ES" sz="2200" dirty="0"/>
          </a:p>
        </p:txBody>
      </p:sp>
      <p:sp>
        <p:nvSpPr>
          <p:cNvPr id="7" name="6 Rectángulo redondeado"/>
          <p:cNvSpPr/>
          <p:nvPr/>
        </p:nvSpPr>
        <p:spPr>
          <a:xfrm>
            <a:off x="323528" y="3566609"/>
            <a:ext cx="8280920" cy="2867999"/>
          </a:xfrm>
          <a:prstGeom prst="roundRect">
            <a:avLst/>
          </a:prstGeom>
          <a:solidFill>
            <a:srgbClr val="0B4942"/>
          </a:solidFill>
          <a:ln w="19050">
            <a:solidFill>
              <a:schemeClr val="tx1"/>
            </a:solidFill>
          </a:ln>
          <a:effectLst>
            <a:outerShdw blurRad="50800" dist="38100" dir="2700000" sx="101000" sy="101000" algn="tl" rotWithShape="0">
              <a:schemeClr val="accent1">
                <a:lumMod val="60000"/>
                <a:lumOff val="40000"/>
                <a:alpha val="55000"/>
              </a:schemeClr>
            </a:outerShdw>
          </a:effectLst>
        </p:spPr>
        <p:txBody>
          <a:bodyPr wrap="square" lIns="252000" tIns="72000" rIns="180000" bIns="72000">
            <a:spAutoFit/>
          </a:bodyPr>
          <a:lstStyle/>
          <a:p>
            <a:pPr indent="252000" fontAlgn="base" hangingPunct="0">
              <a:spcAft>
                <a:spcPts val="600"/>
              </a:spcAft>
            </a:pPr>
            <a:r>
              <a:rPr lang="es-ES" sz="2200" dirty="0" smtClean="0"/>
              <a:t>«Todas las religiones del mundo han de reconocer la responsabilidad que les compete con respecto a la paz mundial. Por eso no me cansaré de reiterar una tesis por la que he comprobado una creciente simpatía en todo el mundo: No puede haber paz entre las naciones sin paz entre las religiones o, dicho más brevemente: ¡Imposible la paz mundial sin paz religiosa!»</a:t>
            </a:r>
          </a:p>
          <a:p>
            <a:pPr indent="252000" algn="r" fontAlgn="base" hangingPunct="0"/>
            <a:r>
              <a:rPr lang="es-ES" sz="2200" dirty="0" smtClean="0"/>
              <a:t>   </a:t>
            </a:r>
            <a:r>
              <a:rPr lang="es-ES" dirty="0" smtClean="0">
                <a:solidFill>
                  <a:schemeClr val="accent3">
                    <a:lumMod val="75000"/>
                  </a:schemeClr>
                </a:solidFill>
              </a:rPr>
              <a:t>H. </a:t>
            </a:r>
            <a:r>
              <a:rPr lang="es-ES" dirty="0" err="1" smtClean="0">
                <a:solidFill>
                  <a:schemeClr val="accent3">
                    <a:lumMod val="75000"/>
                  </a:schemeClr>
                </a:solidFill>
              </a:rPr>
              <a:t>Küng</a:t>
            </a:r>
            <a:r>
              <a:rPr lang="es-ES" dirty="0" smtClean="0">
                <a:solidFill>
                  <a:schemeClr val="accent3">
                    <a:lumMod val="75000"/>
                  </a:schemeClr>
                </a:solidFill>
              </a:rPr>
              <a:t>, Proyecto de una ética mundial, </a:t>
            </a:r>
            <a:r>
              <a:rPr lang="es-ES" dirty="0" err="1" smtClean="0">
                <a:solidFill>
                  <a:schemeClr val="accent3">
                    <a:lumMod val="75000"/>
                  </a:schemeClr>
                </a:solidFill>
              </a:rPr>
              <a:t>Trotta</a:t>
            </a:r>
            <a:r>
              <a:rPr lang="es-ES" dirty="0" smtClean="0">
                <a:solidFill>
                  <a:schemeClr val="accent3">
                    <a:lumMod val="75000"/>
                  </a:schemeClr>
                </a:solidFill>
              </a:rPr>
              <a:t>, Madrid, 1991, p. 98.</a:t>
            </a:r>
            <a:r>
              <a:rPr lang="en-US" sz="1600" dirty="0" smtClean="0">
                <a:solidFill>
                  <a:schemeClr val="accent3">
                    <a:lumMod val="75000"/>
                  </a:schemeClr>
                </a:solidFill>
              </a:rPr>
              <a:t> </a:t>
            </a:r>
            <a:endParaRPr lang="es-ES" sz="1600" dirty="0" smtClean="0">
              <a:solidFill>
                <a:schemeClr val="accent3">
                  <a:lumMod val="75000"/>
                </a:schemeClr>
              </a:solidFil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404664"/>
            <a:ext cx="9144000" cy="923330"/>
          </a:xfrm>
          <a:prstGeom prst="rect">
            <a:avLst/>
          </a:prstGeom>
        </p:spPr>
        <p:txBody>
          <a:bodyPr wrap="square" lIns="648000">
            <a:spAutoFit/>
          </a:bodyPr>
          <a:lstStyle/>
          <a:p>
            <a:pPr lvl="0">
              <a:buClr>
                <a:schemeClr val="tx2"/>
              </a:buClr>
              <a:buSzPct val="95000"/>
              <a:defRPr/>
            </a:pP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Religión y Ética</a:t>
            </a:r>
          </a:p>
        </p:txBody>
      </p:sp>
      <p:sp>
        <p:nvSpPr>
          <p:cNvPr id="6" name="5 Rectángulo"/>
          <p:cNvSpPr/>
          <p:nvPr/>
        </p:nvSpPr>
        <p:spPr>
          <a:xfrm>
            <a:off x="683568" y="2060848"/>
            <a:ext cx="4762266" cy="892552"/>
          </a:xfrm>
          <a:prstGeom prst="rect">
            <a:avLst/>
          </a:prstGeom>
        </p:spPr>
        <p:txBody>
          <a:bodyPr wrap="none">
            <a:spAutoFit/>
          </a:bodyPr>
          <a:lstStyle/>
          <a:p>
            <a:pPr lvl="0"/>
            <a:r>
              <a:rPr lang="es-ES" sz="2400" dirty="0" smtClean="0">
                <a:solidFill>
                  <a:schemeClr val="accent3">
                    <a:lumMod val="75000"/>
                  </a:schemeClr>
                </a:solidFill>
                <a:cs typeface="Arial" pitchFamily="34" charset="0"/>
              </a:rPr>
              <a:t>Capítulo 1</a:t>
            </a:r>
          </a:p>
          <a:p>
            <a:pPr lvl="0"/>
            <a:r>
              <a:rPr lang="es-ES" sz="2800" dirty="0" smtClean="0">
                <a:solidFill>
                  <a:schemeClr val="accent1">
                    <a:lumMod val="40000"/>
                    <a:lumOff val="60000"/>
                  </a:schemeClr>
                </a:solidFill>
                <a:cs typeface="Arial" pitchFamily="34" charset="0"/>
              </a:rPr>
              <a:t>Las Religiones y la Paz Mundial</a:t>
            </a:r>
            <a:endParaRPr lang="es-ES" sz="2800" dirty="0">
              <a:solidFill>
                <a:schemeClr val="accent1">
                  <a:lumMod val="40000"/>
                  <a:lumOff val="60000"/>
                </a:schemeClr>
              </a:solidFill>
              <a:cs typeface="Arial" pitchFamily="34" charset="0"/>
            </a:endParaRPr>
          </a:p>
        </p:txBody>
      </p:sp>
      <p:sp>
        <p:nvSpPr>
          <p:cNvPr id="7" name="6 Rectángulo"/>
          <p:cNvSpPr/>
          <p:nvPr/>
        </p:nvSpPr>
        <p:spPr>
          <a:xfrm>
            <a:off x="683568" y="3140968"/>
            <a:ext cx="7560839" cy="1323439"/>
          </a:xfrm>
          <a:prstGeom prst="rect">
            <a:avLst/>
          </a:prstGeom>
        </p:spPr>
        <p:txBody>
          <a:bodyPr wrap="square">
            <a:spAutoFit/>
          </a:bodyPr>
          <a:lstStyle/>
          <a:p>
            <a:pPr lvl="0"/>
            <a:r>
              <a:rPr lang="es-ES" sz="2400" dirty="0" smtClean="0">
                <a:solidFill>
                  <a:schemeClr val="accent3">
                    <a:lumMod val="75000"/>
                  </a:schemeClr>
                </a:solidFill>
                <a:cs typeface="Arial" pitchFamily="34" charset="0"/>
              </a:rPr>
              <a:t>Capítulo 2</a:t>
            </a:r>
          </a:p>
          <a:p>
            <a:pPr lvl="0"/>
            <a:r>
              <a:rPr lang="es-ES" sz="2800" dirty="0" smtClean="0">
                <a:solidFill>
                  <a:schemeClr val="accent1">
                    <a:lumMod val="40000"/>
                    <a:lumOff val="60000"/>
                  </a:schemeClr>
                </a:solidFill>
                <a:cs typeface="Arial" pitchFamily="34" charset="0"/>
              </a:rPr>
              <a:t>Enseñanzas Éticas Compartidas por Todas las Religiones</a:t>
            </a:r>
            <a:endParaRPr lang="es-ES" dirty="0"/>
          </a:p>
        </p:txBody>
      </p:sp>
      <p:sp>
        <p:nvSpPr>
          <p:cNvPr id="8" name="7 Rectángulo"/>
          <p:cNvSpPr/>
          <p:nvPr/>
        </p:nvSpPr>
        <p:spPr>
          <a:xfrm>
            <a:off x="683568" y="4653136"/>
            <a:ext cx="8208912" cy="1323439"/>
          </a:xfrm>
          <a:prstGeom prst="rect">
            <a:avLst/>
          </a:prstGeom>
        </p:spPr>
        <p:txBody>
          <a:bodyPr wrap="square">
            <a:spAutoFit/>
          </a:bodyPr>
          <a:lstStyle/>
          <a:p>
            <a:r>
              <a:rPr lang="es-ES" sz="2400" dirty="0" smtClean="0">
                <a:solidFill>
                  <a:schemeClr val="accent3">
                    <a:lumMod val="75000"/>
                  </a:schemeClr>
                </a:solidFill>
                <a:cs typeface="Arial" pitchFamily="34" charset="0"/>
              </a:rPr>
              <a:t>Capítulo 3</a:t>
            </a:r>
          </a:p>
          <a:p>
            <a:r>
              <a:rPr lang="es-ES" sz="2800" dirty="0" smtClean="0">
                <a:solidFill>
                  <a:schemeClr val="accent1">
                    <a:lumMod val="40000"/>
                    <a:lumOff val="60000"/>
                  </a:schemeClr>
                </a:solidFill>
                <a:cs typeface="Arial" pitchFamily="34" charset="0"/>
              </a:rPr>
              <a:t>Desacuerdos y Posible Consenso entre las Doctrinas de las Distintas Religiones</a:t>
            </a:r>
            <a:endParaRPr lang="es-ES" dirty="0"/>
          </a:p>
        </p:txBody>
      </p:sp>
      <p:sp>
        <p:nvSpPr>
          <p:cNvPr id="9" name="8 Rectángulo"/>
          <p:cNvSpPr/>
          <p:nvPr/>
        </p:nvSpPr>
        <p:spPr>
          <a:xfrm>
            <a:off x="611560" y="1268760"/>
            <a:ext cx="6336704" cy="584775"/>
          </a:xfrm>
          <a:prstGeom prst="rect">
            <a:avLst/>
          </a:prstGeom>
        </p:spPr>
        <p:txBody>
          <a:bodyPr wrap="square">
            <a:spAutoFit/>
          </a:bodyPr>
          <a:lstStyle/>
          <a:p>
            <a:pPr lvl="0">
              <a:spcBef>
                <a:spcPct val="0"/>
              </a:spcBef>
              <a:defRPr/>
            </a:pPr>
            <a:r>
              <a:rPr lang="es-ES" sz="3200" dirty="0" smtClean="0">
                <a:solidFill>
                  <a:schemeClr val="accent4">
                    <a:lumMod val="60000"/>
                    <a:lumOff val="40000"/>
                  </a:schemeClr>
                </a:solidFill>
              </a:rPr>
              <a:t>La Búsqueda de Valores Absolutos</a:t>
            </a:r>
            <a:endParaRPr lang="es-ES" sz="3200" dirty="0">
              <a:solidFill>
                <a:schemeClr val="accent4">
                  <a:lumMod val="60000"/>
                  <a:lumOff val="4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332656"/>
            <a:ext cx="9144000" cy="523220"/>
          </a:xfrm>
          <a:prstGeom prst="rect">
            <a:avLst/>
          </a:prstGeom>
          <a:solidFill>
            <a:schemeClr val="accent3">
              <a:lumMod val="50000"/>
            </a:schemeClr>
          </a:solidFill>
        </p:spPr>
        <p:txBody>
          <a:bodyPr wrap="square" rtlCol="0">
            <a:spAutoFit/>
          </a:bodyPr>
          <a:lstStyle/>
          <a:p>
            <a:pPr marL="252000" hangingPunct="0"/>
            <a:r>
              <a:rPr lang="es-ES" sz="2800" b="1" dirty="0" smtClean="0">
                <a:solidFill>
                  <a:srgbClr val="FFFF00"/>
                </a:solidFill>
              </a:rPr>
              <a:t>Somos como hermanos y hermanas de una gran familia</a:t>
            </a:r>
          </a:p>
        </p:txBody>
      </p:sp>
      <p:sp>
        <p:nvSpPr>
          <p:cNvPr id="6" name="5 Rectángulo"/>
          <p:cNvSpPr/>
          <p:nvPr/>
        </p:nvSpPr>
        <p:spPr>
          <a:xfrm>
            <a:off x="251520" y="980728"/>
            <a:ext cx="8136904" cy="1107996"/>
          </a:xfrm>
          <a:prstGeom prst="rect">
            <a:avLst/>
          </a:prstGeom>
        </p:spPr>
        <p:txBody>
          <a:bodyPr wrap="square">
            <a:spAutoFit/>
          </a:bodyPr>
          <a:lstStyle/>
          <a:p>
            <a:pPr indent="252000"/>
            <a:r>
              <a:rPr lang="es-ES" sz="2200" dirty="0" err="1" smtClean="0"/>
              <a:t>Sun</a:t>
            </a:r>
            <a:r>
              <a:rPr lang="es-ES" sz="2200" dirty="0" smtClean="0"/>
              <a:t> </a:t>
            </a:r>
            <a:r>
              <a:rPr lang="es-ES" sz="2200" dirty="0" err="1" smtClean="0"/>
              <a:t>Myung</a:t>
            </a:r>
            <a:r>
              <a:rPr lang="es-ES" sz="2200" dirty="0" smtClean="0"/>
              <a:t> </a:t>
            </a:r>
            <a:r>
              <a:rPr lang="es-ES" sz="2200" dirty="0" err="1" smtClean="0"/>
              <a:t>Moon</a:t>
            </a:r>
            <a:r>
              <a:rPr lang="es-ES" sz="2200" dirty="0" smtClean="0"/>
              <a:t> abunda en esta afirmación enfatizando la imperiosa necesidad de lograr una armonía interreligiosa para lograr la paz mundial. </a:t>
            </a:r>
          </a:p>
        </p:txBody>
      </p:sp>
      <p:sp>
        <p:nvSpPr>
          <p:cNvPr id="7" name="6 Rectángulo redondeado"/>
          <p:cNvSpPr/>
          <p:nvPr/>
        </p:nvSpPr>
        <p:spPr>
          <a:xfrm>
            <a:off x="323528" y="2348880"/>
            <a:ext cx="8352928" cy="4163051"/>
          </a:xfrm>
          <a:prstGeom prst="roundRect">
            <a:avLst>
              <a:gd name="adj" fmla="val 7413"/>
            </a:avLst>
          </a:prstGeom>
          <a:solidFill>
            <a:srgbClr val="0B4942"/>
          </a:solidFill>
          <a:ln w="19050">
            <a:solidFill>
              <a:schemeClr val="tx1"/>
            </a:solidFill>
          </a:ln>
          <a:effectLst>
            <a:outerShdw blurRad="50800" dist="38100" dir="2700000" sx="101000" sy="101000" algn="tl" rotWithShape="0">
              <a:schemeClr val="accent1">
                <a:lumMod val="60000"/>
                <a:lumOff val="40000"/>
                <a:alpha val="40000"/>
              </a:schemeClr>
            </a:outerShdw>
          </a:effectLst>
        </p:spPr>
        <p:txBody>
          <a:bodyPr wrap="square" lIns="252000" tIns="72000" rIns="144000" bIns="72000">
            <a:spAutoFit/>
          </a:bodyPr>
          <a:lstStyle/>
          <a:p>
            <a:pPr indent="252000" fontAlgn="base" hangingPunct="0">
              <a:spcAft>
                <a:spcPts val="600"/>
              </a:spcAft>
            </a:pPr>
            <a:r>
              <a:rPr lang="es-ES" sz="2200" dirty="0" smtClean="0"/>
              <a:t>«La esencia de mi enseñanza es que la armonía interreligiosa es una condición necesaria para la paz mundial. Ninguna religión por separado ha manifestado a Dios de una forma completa. Por ello, la diversidad y las diferencias entre religiones han sido inevitables. Sin embargo, como muchos grandes líderes religiosos han enseñado, somos todos como hermanos y hermanas de una gran familia, porque todos somos hijos del mismo Padre Celestial. Por consiguiente, los conflictos y divisiones interreligiosas son absolutamente innecesarios.»</a:t>
            </a:r>
          </a:p>
          <a:p>
            <a:pPr algn="r" fontAlgn="base" hangingPunct="0">
              <a:spcAft>
                <a:spcPts val="1800"/>
              </a:spcAft>
            </a:pPr>
            <a:r>
              <a:rPr lang="es-ES" sz="1600" dirty="0" err="1" smtClean="0">
                <a:solidFill>
                  <a:schemeClr val="accent3">
                    <a:lumMod val="75000"/>
                  </a:schemeClr>
                </a:solidFill>
              </a:rPr>
              <a:t>Sun</a:t>
            </a:r>
            <a:r>
              <a:rPr lang="es-ES" sz="1600" dirty="0" smtClean="0">
                <a:solidFill>
                  <a:schemeClr val="accent3">
                    <a:lumMod val="75000"/>
                  </a:schemeClr>
                </a:solidFill>
              </a:rPr>
              <a:t> </a:t>
            </a:r>
            <a:r>
              <a:rPr lang="es-ES" sz="1600" dirty="0" err="1" smtClean="0">
                <a:solidFill>
                  <a:schemeClr val="accent3">
                    <a:lumMod val="75000"/>
                  </a:schemeClr>
                </a:solidFill>
              </a:rPr>
              <a:t>Myung</a:t>
            </a:r>
            <a:r>
              <a:rPr lang="es-ES" sz="1600" dirty="0" smtClean="0">
                <a:solidFill>
                  <a:schemeClr val="accent3">
                    <a:lumMod val="75000"/>
                  </a:schemeClr>
                </a:solidFill>
              </a:rPr>
              <a:t> </a:t>
            </a:r>
            <a:r>
              <a:rPr lang="es-ES" sz="1600" dirty="0" err="1" smtClean="0">
                <a:solidFill>
                  <a:schemeClr val="accent3">
                    <a:lumMod val="75000"/>
                  </a:schemeClr>
                </a:solidFill>
              </a:rPr>
              <a:t>Moon</a:t>
            </a:r>
            <a:r>
              <a:rPr lang="es-ES" sz="1600" dirty="0" smtClean="0">
                <a:solidFill>
                  <a:schemeClr val="accent3">
                    <a:lumMod val="75000"/>
                  </a:schemeClr>
                </a:solidFill>
              </a:rPr>
              <a:t>, </a:t>
            </a:r>
            <a:r>
              <a:rPr lang="es-ES" sz="1600" dirty="0" err="1" smtClean="0">
                <a:solidFill>
                  <a:schemeClr val="accent3">
                    <a:lumMod val="75000"/>
                  </a:schemeClr>
                </a:solidFill>
              </a:rPr>
              <a:t>Let</a:t>
            </a:r>
            <a:r>
              <a:rPr lang="es-ES" sz="1600" dirty="0" smtClean="0">
                <a:solidFill>
                  <a:schemeClr val="accent3">
                    <a:lumMod val="75000"/>
                  </a:schemeClr>
                </a:solidFill>
              </a:rPr>
              <a:t> </a:t>
            </a:r>
            <a:r>
              <a:rPr lang="es-ES" sz="1600" dirty="0" err="1" smtClean="0">
                <a:solidFill>
                  <a:schemeClr val="accent3">
                    <a:lumMod val="75000"/>
                  </a:schemeClr>
                </a:solidFill>
              </a:rPr>
              <a:t>Us</a:t>
            </a:r>
            <a:r>
              <a:rPr lang="es-ES" sz="1600" dirty="0" smtClean="0">
                <a:solidFill>
                  <a:schemeClr val="accent3">
                    <a:lumMod val="75000"/>
                  </a:schemeClr>
                </a:solidFill>
              </a:rPr>
              <a:t> </a:t>
            </a:r>
            <a:r>
              <a:rPr lang="es-ES" sz="1600" dirty="0" err="1" smtClean="0">
                <a:solidFill>
                  <a:schemeClr val="accent3">
                    <a:lumMod val="75000"/>
                  </a:schemeClr>
                </a:solidFill>
              </a:rPr>
              <a:t>Bring</a:t>
            </a:r>
            <a:r>
              <a:rPr lang="es-ES" sz="1600" dirty="0" smtClean="0">
                <a:solidFill>
                  <a:schemeClr val="accent3">
                    <a:lumMod val="75000"/>
                  </a:schemeClr>
                </a:solidFill>
              </a:rPr>
              <a:t> </a:t>
            </a:r>
            <a:r>
              <a:rPr lang="es-ES" sz="1600" dirty="0" err="1" smtClean="0">
                <a:solidFill>
                  <a:schemeClr val="accent3">
                    <a:lumMod val="75000"/>
                  </a:schemeClr>
                </a:solidFill>
              </a:rPr>
              <a:t>Religious</a:t>
            </a:r>
            <a:r>
              <a:rPr lang="es-ES" sz="1600" dirty="0" smtClean="0">
                <a:solidFill>
                  <a:schemeClr val="accent3">
                    <a:lumMod val="75000"/>
                  </a:schemeClr>
                </a:solidFill>
              </a:rPr>
              <a:t> </a:t>
            </a:r>
            <a:r>
              <a:rPr lang="es-ES" sz="1600" dirty="0" err="1" smtClean="0">
                <a:solidFill>
                  <a:schemeClr val="accent3">
                    <a:lumMod val="75000"/>
                  </a:schemeClr>
                </a:solidFill>
              </a:rPr>
              <a:t>Harmony</a:t>
            </a:r>
            <a:r>
              <a:rPr lang="es-ES" sz="1600" dirty="0" smtClean="0">
                <a:solidFill>
                  <a:schemeClr val="accent3">
                    <a:lumMod val="75000"/>
                  </a:schemeClr>
                </a:solidFill>
              </a:rPr>
              <a:t> </a:t>
            </a:r>
            <a:r>
              <a:rPr lang="es-ES" sz="1600" dirty="0" err="1" smtClean="0">
                <a:solidFill>
                  <a:schemeClr val="accent3">
                    <a:lumMod val="75000"/>
                  </a:schemeClr>
                </a:solidFill>
              </a:rPr>
              <a:t>for</a:t>
            </a:r>
            <a:r>
              <a:rPr lang="es-ES" sz="1600" dirty="0" smtClean="0">
                <a:solidFill>
                  <a:schemeClr val="accent3">
                    <a:lumMod val="75000"/>
                  </a:schemeClr>
                </a:solidFill>
              </a:rPr>
              <a:t> </a:t>
            </a:r>
            <a:r>
              <a:rPr lang="es-ES" sz="1600" dirty="0" err="1" smtClean="0">
                <a:solidFill>
                  <a:schemeClr val="accent3">
                    <a:lumMod val="75000"/>
                  </a:schemeClr>
                </a:solidFill>
              </a:rPr>
              <a:t>the</a:t>
            </a:r>
            <a:r>
              <a:rPr lang="es-ES" sz="1600" dirty="0" smtClean="0">
                <a:solidFill>
                  <a:schemeClr val="accent3">
                    <a:lumMod val="75000"/>
                  </a:schemeClr>
                </a:solidFill>
              </a:rPr>
              <a:t> Sake of </a:t>
            </a:r>
            <a:r>
              <a:rPr lang="es-ES" sz="1600" dirty="0" err="1" smtClean="0">
                <a:solidFill>
                  <a:schemeClr val="accent3">
                    <a:lumMod val="75000"/>
                  </a:schemeClr>
                </a:solidFill>
              </a:rPr>
              <a:t>World</a:t>
            </a:r>
            <a:r>
              <a:rPr lang="es-ES" sz="1600" dirty="0" smtClean="0">
                <a:solidFill>
                  <a:schemeClr val="accent3">
                    <a:lumMod val="75000"/>
                  </a:schemeClr>
                </a:solidFill>
              </a:rPr>
              <a:t> </a:t>
            </a:r>
            <a:r>
              <a:rPr lang="es-ES" sz="1600" dirty="0" err="1" smtClean="0">
                <a:solidFill>
                  <a:schemeClr val="accent3">
                    <a:lumMod val="75000"/>
                  </a:schemeClr>
                </a:solidFill>
              </a:rPr>
              <a:t>Peace</a:t>
            </a:r>
            <a:r>
              <a:rPr lang="es-ES" sz="1600" dirty="0" smtClean="0">
                <a:solidFill>
                  <a:schemeClr val="accent3">
                    <a:lumMod val="75000"/>
                  </a:schemeClr>
                </a:solidFill>
              </a:rPr>
              <a:t>, </a:t>
            </a:r>
            <a:r>
              <a:rPr lang="es-ES" sz="1600" dirty="0" err="1" smtClean="0">
                <a:solidFill>
                  <a:schemeClr val="accent3">
                    <a:lumMod val="75000"/>
                  </a:schemeClr>
                </a:solidFill>
              </a:rPr>
              <a:t>Lotte</a:t>
            </a:r>
            <a:r>
              <a:rPr lang="es-ES" sz="1600" dirty="0" smtClean="0">
                <a:solidFill>
                  <a:schemeClr val="accent3">
                    <a:lumMod val="75000"/>
                  </a:schemeClr>
                </a:solidFill>
              </a:rPr>
              <a:t> Hotel, </a:t>
            </a:r>
            <a:r>
              <a:rPr lang="es-ES" sz="1600" dirty="0" err="1" smtClean="0">
                <a:solidFill>
                  <a:schemeClr val="accent3">
                    <a:lumMod val="75000"/>
                  </a:schemeClr>
                </a:solidFill>
              </a:rPr>
              <a:t>Seoul</a:t>
            </a:r>
            <a:r>
              <a:rPr lang="es-ES" sz="1600" dirty="0" smtClean="0">
                <a:solidFill>
                  <a:schemeClr val="accent3">
                    <a:lumMod val="75000"/>
                  </a:schemeClr>
                </a:solidFill>
              </a:rPr>
              <a:t>, </a:t>
            </a:r>
            <a:r>
              <a:rPr lang="es-ES" sz="1600" dirty="0" err="1" smtClean="0">
                <a:solidFill>
                  <a:schemeClr val="accent3">
                    <a:lumMod val="75000"/>
                  </a:schemeClr>
                </a:solidFill>
              </a:rPr>
              <a:t>Korea</a:t>
            </a:r>
            <a:r>
              <a:rPr lang="es-ES" sz="1600" dirty="0" smtClean="0">
                <a:solidFill>
                  <a:schemeClr val="accent3">
                    <a:lumMod val="75000"/>
                  </a:schemeClr>
                </a:solidFill>
              </a:rPr>
              <a:t>, </a:t>
            </a:r>
            <a:r>
              <a:rPr lang="es-ES" sz="1600" dirty="0" err="1" smtClean="0">
                <a:solidFill>
                  <a:schemeClr val="accent3">
                    <a:lumMod val="75000"/>
                  </a:schemeClr>
                </a:solidFill>
              </a:rPr>
              <a:t>The</a:t>
            </a:r>
            <a:r>
              <a:rPr lang="es-ES" sz="1600" dirty="0" smtClean="0">
                <a:solidFill>
                  <a:schemeClr val="accent3">
                    <a:lumMod val="75000"/>
                  </a:schemeClr>
                </a:solidFill>
              </a:rPr>
              <a:t> </a:t>
            </a:r>
            <a:r>
              <a:rPr lang="es-ES" sz="1600" dirty="0" err="1" smtClean="0">
                <a:solidFill>
                  <a:schemeClr val="accent3">
                    <a:lumMod val="75000"/>
                  </a:schemeClr>
                </a:solidFill>
              </a:rPr>
              <a:t>Fourth</a:t>
            </a:r>
            <a:r>
              <a:rPr lang="es-ES" sz="1600" dirty="0" smtClean="0">
                <a:solidFill>
                  <a:schemeClr val="accent3">
                    <a:lumMod val="75000"/>
                  </a:schemeClr>
                </a:solidFill>
              </a:rPr>
              <a:t> </a:t>
            </a:r>
            <a:r>
              <a:rPr lang="es-ES" sz="1600" dirty="0" err="1" smtClean="0">
                <a:solidFill>
                  <a:schemeClr val="accent3">
                    <a:lumMod val="75000"/>
                  </a:schemeClr>
                </a:solidFill>
              </a:rPr>
              <a:t>Conference</a:t>
            </a:r>
            <a:r>
              <a:rPr lang="es-ES" sz="1600" dirty="0" smtClean="0">
                <a:solidFill>
                  <a:schemeClr val="accent3">
                    <a:lumMod val="75000"/>
                  </a:schemeClr>
                </a:solidFill>
              </a:rPr>
              <a:t> </a:t>
            </a:r>
            <a:r>
              <a:rPr lang="es-ES" sz="1600" dirty="0" err="1" smtClean="0">
                <a:solidFill>
                  <a:schemeClr val="accent3">
                    <a:lumMod val="75000"/>
                  </a:schemeClr>
                </a:solidFill>
              </a:rPr>
              <a:t>on</a:t>
            </a:r>
            <a:r>
              <a:rPr lang="es-ES" sz="1600" dirty="0" smtClean="0">
                <a:solidFill>
                  <a:schemeClr val="accent3">
                    <a:lumMod val="75000"/>
                  </a:schemeClr>
                </a:solidFill>
              </a:rPr>
              <a:t> “</a:t>
            </a:r>
            <a:r>
              <a:rPr lang="es-ES" sz="1600" dirty="0" err="1" smtClean="0">
                <a:solidFill>
                  <a:schemeClr val="accent3">
                    <a:lumMod val="75000"/>
                  </a:schemeClr>
                </a:solidFill>
              </a:rPr>
              <a:t>God</a:t>
            </a:r>
            <a:r>
              <a:rPr lang="es-ES" sz="1600" dirty="0" smtClean="0">
                <a:solidFill>
                  <a:schemeClr val="accent3">
                    <a:lumMod val="75000"/>
                  </a:schemeClr>
                </a:solidFill>
              </a:rPr>
              <a:t>: </a:t>
            </a:r>
            <a:r>
              <a:rPr lang="es-ES" sz="1600" dirty="0" err="1" smtClean="0">
                <a:solidFill>
                  <a:schemeClr val="accent3">
                    <a:lumMod val="75000"/>
                  </a:schemeClr>
                </a:solidFill>
              </a:rPr>
              <a:t>The</a:t>
            </a:r>
            <a:r>
              <a:rPr lang="es-ES" sz="1600" dirty="0" smtClean="0">
                <a:solidFill>
                  <a:schemeClr val="accent3">
                    <a:lumMod val="75000"/>
                  </a:schemeClr>
                </a:solidFill>
              </a:rPr>
              <a:t> </a:t>
            </a:r>
            <a:r>
              <a:rPr lang="es-ES" sz="1600" dirty="0" err="1" smtClean="0">
                <a:solidFill>
                  <a:schemeClr val="accent3">
                    <a:lumMod val="75000"/>
                  </a:schemeClr>
                </a:solidFill>
              </a:rPr>
              <a:t>Contemporary</a:t>
            </a:r>
            <a:r>
              <a:rPr lang="es-ES" sz="1600" dirty="0" smtClean="0">
                <a:solidFill>
                  <a:schemeClr val="accent3">
                    <a:lumMod val="75000"/>
                  </a:schemeClr>
                </a:solidFill>
              </a:rPr>
              <a:t> </a:t>
            </a:r>
            <a:r>
              <a:rPr lang="es-ES" sz="1600" dirty="0" err="1" smtClean="0">
                <a:solidFill>
                  <a:schemeClr val="accent3">
                    <a:lumMod val="75000"/>
                  </a:schemeClr>
                </a:solidFill>
              </a:rPr>
              <a:t>Discussion</a:t>
            </a:r>
            <a:r>
              <a:rPr lang="es-ES" sz="1600" dirty="0" smtClean="0">
                <a:solidFill>
                  <a:schemeClr val="accent3">
                    <a:lumMod val="75000"/>
                  </a:schemeClr>
                </a:solidFill>
              </a:rPr>
              <a:t>” and </a:t>
            </a:r>
            <a:r>
              <a:rPr lang="es-ES" sz="1600" dirty="0" err="1" smtClean="0">
                <a:solidFill>
                  <a:schemeClr val="accent3">
                    <a:lumMod val="75000"/>
                  </a:schemeClr>
                </a:solidFill>
              </a:rPr>
              <a:t>The</a:t>
            </a:r>
            <a:r>
              <a:rPr lang="es-ES" sz="1600" dirty="0" smtClean="0">
                <a:solidFill>
                  <a:schemeClr val="accent3">
                    <a:lumMod val="75000"/>
                  </a:schemeClr>
                </a:solidFill>
              </a:rPr>
              <a:t> </a:t>
            </a:r>
            <a:r>
              <a:rPr lang="es-ES" sz="1600" dirty="0" err="1" smtClean="0">
                <a:solidFill>
                  <a:schemeClr val="accent3">
                    <a:lumMod val="75000"/>
                  </a:schemeClr>
                </a:solidFill>
              </a:rPr>
              <a:t>Third</a:t>
            </a:r>
            <a:r>
              <a:rPr lang="es-ES" sz="1600" dirty="0" smtClean="0">
                <a:solidFill>
                  <a:schemeClr val="accent3">
                    <a:lumMod val="75000"/>
                  </a:schemeClr>
                </a:solidFill>
              </a:rPr>
              <a:t> </a:t>
            </a:r>
            <a:r>
              <a:rPr lang="es-ES" sz="1600" dirty="0" err="1" smtClean="0">
                <a:solidFill>
                  <a:schemeClr val="accent3">
                    <a:lumMod val="75000"/>
                  </a:schemeClr>
                </a:solidFill>
              </a:rPr>
              <a:t>Youth</a:t>
            </a:r>
            <a:r>
              <a:rPr lang="es-ES" sz="1600" dirty="0" smtClean="0">
                <a:solidFill>
                  <a:schemeClr val="accent3">
                    <a:lumMod val="75000"/>
                  </a:schemeClr>
                </a:solidFill>
              </a:rPr>
              <a:t> </a:t>
            </a:r>
            <a:r>
              <a:rPr lang="es-ES" sz="1600" dirty="0" err="1" smtClean="0">
                <a:solidFill>
                  <a:schemeClr val="accent3">
                    <a:lumMod val="75000"/>
                  </a:schemeClr>
                </a:solidFill>
              </a:rPr>
              <a:t>Seminar</a:t>
            </a:r>
            <a:r>
              <a:rPr lang="es-ES" sz="1600" dirty="0" smtClean="0">
                <a:solidFill>
                  <a:schemeClr val="accent3">
                    <a:lumMod val="75000"/>
                  </a:schemeClr>
                </a:solidFill>
              </a:rPr>
              <a:t> </a:t>
            </a:r>
            <a:r>
              <a:rPr lang="es-ES" sz="1600" dirty="0" err="1" smtClean="0">
                <a:solidFill>
                  <a:schemeClr val="accent3">
                    <a:lumMod val="75000"/>
                  </a:schemeClr>
                </a:solidFill>
              </a:rPr>
              <a:t>on</a:t>
            </a:r>
            <a:r>
              <a:rPr lang="es-ES" sz="1600" dirty="0" smtClean="0">
                <a:solidFill>
                  <a:schemeClr val="accent3">
                    <a:lumMod val="75000"/>
                  </a:schemeClr>
                </a:solidFill>
              </a:rPr>
              <a:t> </a:t>
            </a:r>
            <a:r>
              <a:rPr lang="es-ES" sz="1600" dirty="0" err="1" smtClean="0">
                <a:solidFill>
                  <a:schemeClr val="accent3">
                    <a:lumMod val="75000"/>
                  </a:schemeClr>
                </a:solidFill>
              </a:rPr>
              <a:t>World</a:t>
            </a:r>
            <a:r>
              <a:rPr lang="es-ES" sz="1600" dirty="0" smtClean="0">
                <a:solidFill>
                  <a:schemeClr val="accent3">
                    <a:lumMod val="75000"/>
                  </a:schemeClr>
                </a:solidFill>
              </a:rPr>
              <a:t> </a:t>
            </a:r>
            <a:r>
              <a:rPr lang="es-ES" sz="1600" dirty="0" err="1" smtClean="0">
                <a:solidFill>
                  <a:schemeClr val="accent3">
                    <a:lumMod val="75000"/>
                  </a:schemeClr>
                </a:solidFill>
              </a:rPr>
              <a:t>Religions</a:t>
            </a:r>
            <a:r>
              <a:rPr lang="es-ES" sz="1600" dirty="0" smtClean="0">
                <a:solidFill>
                  <a:schemeClr val="accent3">
                    <a:lumMod val="75000"/>
                  </a:schemeClr>
                </a:solidFill>
              </a:rPr>
              <a:t>, </a:t>
            </a:r>
            <a:r>
              <a:rPr lang="es-ES" sz="1600" dirty="0" err="1" smtClean="0">
                <a:solidFill>
                  <a:schemeClr val="accent3">
                    <a:lumMod val="75000"/>
                  </a:schemeClr>
                </a:solidFill>
              </a:rPr>
              <a:t>August</a:t>
            </a:r>
            <a:r>
              <a:rPr lang="es-ES" sz="1600" dirty="0" smtClean="0">
                <a:solidFill>
                  <a:schemeClr val="accent3">
                    <a:lumMod val="75000"/>
                  </a:schemeClr>
                </a:solidFill>
              </a:rPr>
              <a:t> 14, 1984. </a:t>
            </a:r>
            <a:endParaRPr lang="es-ES" sz="1600" dirty="0" smtClean="0">
              <a:solidFill>
                <a:schemeClr val="accent3">
                  <a:lumMod val="75000"/>
                </a:schemeClr>
              </a:solidFil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Reunión Profesores Madrid\Presentaciones Libros Miguel\Imagenes presentaciones PU\Rain-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Subtítulo 2"/>
          <p:cNvSpPr txBox="1">
            <a:spLocks/>
          </p:cNvSpPr>
          <p:nvPr/>
        </p:nvSpPr>
        <p:spPr>
          <a:xfrm>
            <a:off x="467544" y="332656"/>
            <a:ext cx="7200800" cy="3240360"/>
          </a:xfrm>
          <a:prstGeom prst="rect">
            <a:avLst/>
          </a:prstGeom>
        </p:spPr>
        <p:txBody>
          <a:bodyPr>
            <a:noAutofit/>
          </a:bodyPr>
          <a:lstStyle/>
          <a:p>
            <a:pPr lvl="0">
              <a:buClr>
                <a:schemeClr val="tx2"/>
              </a:buClr>
              <a:buSzPct val="95000"/>
              <a:defRPr/>
            </a:pP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Enseñanzas Éticas Compartidas por Todas las Religiones </a:t>
            </a:r>
          </a:p>
        </p:txBody>
      </p:sp>
      <p:sp>
        <p:nvSpPr>
          <p:cNvPr id="6" name="Título 1"/>
          <p:cNvSpPr txBox="1">
            <a:spLocks/>
          </p:cNvSpPr>
          <p:nvPr/>
        </p:nvSpPr>
        <p:spPr>
          <a:xfrm>
            <a:off x="498143" y="5661248"/>
            <a:ext cx="8645857" cy="1196752"/>
          </a:xfrm>
          <a:prstGeom prst="rect">
            <a:avLst/>
          </a:prstGeo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defTabSz="914400">
              <a:spcBef>
                <a:spcPct val="0"/>
              </a:spcBef>
              <a:defRPr/>
            </a:pPr>
            <a:r>
              <a:rPr kumimoji="0" lang="es-ES" sz="3200" b="1" i="0" u="none" strike="noStrike" kern="1200" normalizeH="0" baseline="0" noProof="0" dirty="0" smtClean="0">
                <a:ln/>
                <a:solidFill>
                  <a:schemeClr val="accent3"/>
                </a:solidFill>
                <a:uLnTx/>
                <a:uFillTx/>
                <a:latin typeface="Arial Narrow" pitchFamily="34" charset="0"/>
                <a:ea typeface="+mj-ea"/>
                <a:cs typeface="+mj-cs"/>
              </a:rPr>
              <a:t>Religión y Ética: La Búsqueda del Sentido</a:t>
            </a:r>
            <a:r>
              <a:rPr kumimoji="0" lang="es-ES" sz="3600" b="1" i="0" u="none" strike="noStrike" kern="1200" normalizeH="0" baseline="0" noProof="0" dirty="0" smtClean="0">
                <a:ln/>
                <a:solidFill>
                  <a:schemeClr val="accent3"/>
                </a:solidFill>
                <a:uLnTx/>
                <a:uFillTx/>
                <a:latin typeface="Arial Narrow" pitchFamily="34" charset="0"/>
                <a:ea typeface="+mj-ea"/>
                <a:cs typeface="+mj-cs"/>
              </a:rPr>
              <a:t/>
            </a:r>
            <a:br>
              <a:rPr kumimoji="0" lang="es-ES" sz="3600" b="1" i="0" u="none" strike="noStrike" kern="1200" normalizeH="0" baseline="0" noProof="0" dirty="0" smtClean="0">
                <a:ln/>
                <a:solidFill>
                  <a:schemeClr val="accent3"/>
                </a:solidFill>
                <a:uLnTx/>
                <a:uFillTx/>
                <a:latin typeface="Arial Narrow" pitchFamily="34" charset="0"/>
                <a:ea typeface="+mj-ea"/>
                <a:cs typeface="+mj-cs"/>
              </a:rPr>
            </a:br>
            <a:r>
              <a:rPr lang="es-ES" sz="2800" b="1" dirty="0" smtClean="0">
                <a:ln/>
                <a:solidFill>
                  <a:schemeClr val="accent3"/>
                </a:solidFill>
                <a:latin typeface="Arial Narrow" pitchFamily="34" charset="0"/>
              </a:rPr>
              <a:t>Capítulo</a:t>
            </a:r>
            <a:r>
              <a:rPr kumimoji="0" lang="es-ES" sz="2800" b="1" i="0" u="none" strike="noStrike" kern="1200" normalizeH="0" baseline="0" noProof="0" dirty="0" smtClean="0">
                <a:ln/>
                <a:solidFill>
                  <a:schemeClr val="accent3"/>
                </a:solidFill>
                <a:uLnTx/>
                <a:uFillTx/>
                <a:latin typeface="Arial Narrow" pitchFamily="34" charset="0"/>
                <a:ea typeface="+mj-ea"/>
                <a:cs typeface="+mj-cs"/>
              </a:rPr>
              <a:t> </a:t>
            </a:r>
            <a:r>
              <a:rPr lang="es-ES" sz="2800" b="1" dirty="0">
                <a:ln/>
                <a:solidFill>
                  <a:schemeClr val="accent3"/>
                </a:solidFill>
                <a:latin typeface="Arial Narrow" pitchFamily="34" charset="0"/>
                <a:ea typeface="+mj-ea"/>
                <a:cs typeface="+mj-cs"/>
              </a:rPr>
              <a:t>2</a:t>
            </a:r>
            <a:endParaRPr kumimoji="0" lang="es-ES" sz="2800" b="1" i="0" u="none" strike="noStrike" kern="1200" normalizeH="0" baseline="0" noProof="0" dirty="0">
              <a:ln/>
              <a:solidFill>
                <a:schemeClr val="accent3"/>
              </a:solidFill>
              <a:uLnTx/>
              <a:uFillTx/>
              <a:latin typeface="Arial Narrow"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71600" y="1340768"/>
            <a:ext cx="6696744" cy="5201424"/>
          </a:xfrm>
          <a:prstGeom prst="rect">
            <a:avLst/>
          </a:prstGeom>
        </p:spPr>
        <p:txBody>
          <a:bodyPr wrap="square">
            <a:spAutoFit/>
          </a:bodyPr>
          <a:lstStyle/>
          <a:p>
            <a:pPr marL="668700" indent="-514350">
              <a:spcAft>
                <a:spcPts val="1200"/>
              </a:spcAft>
              <a:buFont typeface="+mj-lt"/>
              <a:buAutoNum type="arabicPeriod"/>
            </a:pPr>
            <a:r>
              <a:rPr lang="es-ES" sz="2800" b="1" i="1" dirty="0" smtClean="0">
                <a:solidFill>
                  <a:srgbClr val="FFFF00"/>
                </a:solidFill>
              </a:rPr>
              <a:t>Logos, ley divina y principio cósmico</a:t>
            </a:r>
          </a:p>
          <a:p>
            <a:pPr marL="668700" lvl="0" indent="-514350">
              <a:spcAft>
                <a:spcPts val="1200"/>
              </a:spcAft>
              <a:buFont typeface="+mj-lt"/>
              <a:buAutoNum type="arabicPeriod"/>
            </a:pPr>
            <a:r>
              <a:rPr lang="es-ES" sz="2800" b="1" i="1" dirty="0" smtClean="0">
                <a:solidFill>
                  <a:srgbClr val="FFFF00"/>
                </a:solidFill>
              </a:rPr>
              <a:t>Edad dorada, paraíso y bondad innata</a:t>
            </a:r>
          </a:p>
          <a:p>
            <a:pPr marL="668700" indent="-514350">
              <a:spcAft>
                <a:spcPts val="1200"/>
              </a:spcAft>
              <a:buFont typeface="+mj-lt"/>
              <a:buAutoNum type="arabicPeriod"/>
            </a:pPr>
            <a:r>
              <a:rPr lang="es-ES" sz="2800" b="1" i="1" dirty="0" smtClean="0">
                <a:solidFill>
                  <a:srgbClr val="FFFF00"/>
                </a:solidFill>
              </a:rPr>
              <a:t>Ignorancia, error y mal</a:t>
            </a:r>
          </a:p>
          <a:p>
            <a:pPr marL="668700" lvl="0" indent="-514350">
              <a:spcAft>
                <a:spcPts val="1200"/>
              </a:spcAft>
              <a:buFont typeface="+mj-lt"/>
              <a:buAutoNum type="arabicPeriod"/>
            </a:pPr>
            <a:r>
              <a:rPr lang="es-ES" sz="2800" b="1" i="1" dirty="0" smtClean="0">
                <a:solidFill>
                  <a:srgbClr val="FFFF00"/>
                </a:solidFill>
              </a:rPr>
              <a:t>Salvación, liberación e iluminación</a:t>
            </a:r>
          </a:p>
          <a:p>
            <a:pPr marL="668700" indent="-514350">
              <a:spcAft>
                <a:spcPts val="1200"/>
              </a:spcAft>
              <a:buFont typeface="+mj-lt"/>
              <a:buAutoNum type="arabicPeriod"/>
            </a:pPr>
            <a:r>
              <a:rPr lang="es-ES" sz="2800" b="1" i="1" dirty="0" smtClean="0">
                <a:solidFill>
                  <a:srgbClr val="FFFF00"/>
                </a:solidFill>
              </a:rPr>
              <a:t>Justicia cósmica</a:t>
            </a:r>
          </a:p>
          <a:p>
            <a:pPr marL="668700" lvl="0" indent="-514350">
              <a:spcAft>
                <a:spcPts val="1200"/>
              </a:spcAft>
              <a:buFont typeface="+mj-lt"/>
              <a:buAutoNum type="arabicPeriod"/>
            </a:pPr>
            <a:r>
              <a:rPr lang="es-ES" sz="2800" b="1" i="1" dirty="0" smtClean="0">
                <a:solidFill>
                  <a:srgbClr val="FFFF00"/>
                </a:solidFill>
              </a:rPr>
              <a:t>Normas y principios éticos comunes</a:t>
            </a:r>
          </a:p>
          <a:p>
            <a:pPr marL="668700" indent="-514350">
              <a:spcAft>
                <a:spcPts val="1200"/>
              </a:spcAft>
              <a:buFont typeface="+mj-lt"/>
              <a:buAutoNum type="arabicPeriod"/>
            </a:pPr>
            <a:r>
              <a:rPr lang="es-ES" sz="2800" b="1" i="1" dirty="0" smtClean="0">
                <a:solidFill>
                  <a:srgbClr val="FFFF00"/>
                </a:solidFill>
              </a:rPr>
              <a:t>Familia</a:t>
            </a:r>
          </a:p>
          <a:p>
            <a:pPr marL="668700" lvl="0" indent="-514350">
              <a:spcAft>
                <a:spcPts val="1200"/>
              </a:spcAft>
              <a:buFont typeface="+mj-lt"/>
              <a:buAutoNum type="arabicPeriod"/>
            </a:pPr>
            <a:r>
              <a:rPr lang="es-ES" sz="2800" b="1" i="1" dirty="0" smtClean="0">
                <a:solidFill>
                  <a:srgbClr val="FFFF00"/>
                </a:solidFill>
              </a:rPr>
              <a:t>Sociedad ideal y utopía</a:t>
            </a:r>
          </a:p>
          <a:p>
            <a:pPr marL="668700" lvl="0" indent="-514350">
              <a:spcAft>
                <a:spcPts val="1200"/>
              </a:spcAft>
              <a:buFont typeface="+mj-lt"/>
              <a:buAutoNum type="arabicPeriod"/>
            </a:pPr>
            <a:r>
              <a:rPr lang="es-ES" sz="2800" b="1" i="1" dirty="0" smtClean="0">
                <a:solidFill>
                  <a:srgbClr val="FFFF00"/>
                </a:solidFill>
              </a:rPr>
              <a:t>Amor por la naturaleza</a:t>
            </a:r>
          </a:p>
        </p:txBody>
      </p:sp>
      <p:sp>
        <p:nvSpPr>
          <p:cNvPr id="8" name="7 Rectángulo"/>
          <p:cNvSpPr/>
          <p:nvPr/>
        </p:nvSpPr>
        <p:spPr>
          <a:xfrm>
            <a:off x="0" y="188640"/>
            <a:ext cx="9144000" cy="1007181"/>
          </a:xfrm>
          <a:prstGeom prst="rect">
            <a:avLst/>
          </a:prstGeom>
          <a:solidFill>
            <a:schemeClr val="accent5">
              <a:lumMod val="50000"/>
            </a:schemeClr>
          </a:solidFill>
        </p:spPr>
        <p:txBody>
          <a:bodyPr wrap="square" lIns="576000" tIns="72000" bIns="72000">
            <a:spAutoFit/>
          </a:bodyPr>
          <a:lstStyle/>
          <a:p>
            <a:pPr lvl="0"/>
            <a:r>
              <a:rPr lang="es-ES" sz="2800" b="1" cap="small" dirty="0" smtClean="0">
                <a:ln/>
                <a:latin typeface="Arial" pitchFamily="34" charset="0"/>
                <a:cs typeface="Arial" pitchFamily="34" charset="0"/>
              </a:rPr>
              <a:t>Capítulo 2 </a:t>
            </a:r>
            <a:r>
              <a:rPr lang="es-ES" sz="2800" b="1" cap="small" dirty="0" smtClean="0">
                <a:latin typeface="Arial" pitchFamily="34" charset="0"/>
                <a:cs typeface="Arial" pitchFamily="34" charset="0"/>
              </a:rPr>
              <a:t>Enseñanzas Éticas Compartidas por Todas las Religiones</a:t>
            </a:r>
            <a:endParaRPr lang="es-E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88640"/>
            <a:ext cx="9144000" cy="954107"/>
          </a:xfrm>
          <a:prstGeom prst="rect">
            <a:avLst/>
          </a:prstGeom>
          <a:gradFill flip="none" rotWithShape="1">
            <a:gsLst>
              <a:gs pos="100000">
                <a:schemeClr val="accent4">
                  <a:lumMod val="50000"/>
                  <a:shade val="30000"/>
                  <a:satMod val="115000"/>
                  <a:alpha val="4000"/>
                </a:schemeClr>
              </a:gs>
              <a:gs pos="50000">
                <a:schemeClr val="accent4">
                  <a:lumMod val="50000"/>
                  <a:shade val="67500"/>
                  <a:satMod val="115000"/>
                </a:schemeClr>
              </a:gs>
              <a:gs pos="100000">
                <a:schemeClr val="accent4">
                  <a:lumMod val="50000"/>
                  <a:shade val="100000"/>
                  <a:satMod val="115000"/>
                </a:schemeClr>
              </a:gs>
            </a:gsLst>
            <a:lin ang="0" scaled="1"/>
            <a:tileRect/>
          </a:gradFill>
        </p:spPr>
        <p:txBody>
          <a:bodyPr wrap="square" rtlCol="0">
            <a:spAutoFit/>
          </a:bodyPr>
          <a:lstStyle/>
          <a:p>
            <a:pPr marL="360000" lvl="0" hangingPunct="0"/>
            <a:r>
              <a:rPr lang="es-ES" sz="2800" b="1" cap="small" dirty="0" smtClean="0">
                <a:solidFill>
                  <a:srgbClr val="FFFF00"/>
                </a:solidFill>
              </a:rPr>
              <a:t>Enseñanzas Éticas Compartidas por Todas las Religiones</a:t>
            </a:r>
          </a:p>
        </p:txBody>
      </p:sp>
      <p:sp>
        <p:nvSpPr>
          <p:cNvPr id="3" name="2 Rectángulo"/>
          <p:cNvSpPr/>
          <p:nvPr/>
        </p:nvSpPr>
        <p:spPr>
          <a:xfrm>
            <a:off x="323528" y="1268760"/>
            <a:ext cx="8568952" cy="5386090"/>
          </a:xfrm>
          <a:prstGeom prst="rect">
            <a:avLst/>
          </a:prstGeom>
        </p:spPr>
        <p:txBody>
          <a:bodyPr wrap="square">
            <a:spAutoFit/>
          </a:bodyPr>
          <a:lstStyle/>
          <a:p>
            <a:pPr indent="252000">
              <a:spcAft>
                <a:spcPts val="1200"/>
              </a:spcAft>
            </a:pPr>
            <a:r>
              <a:rPr lang="es-ES" b="1" dirty="0" smtClean="0">
                <a:cs typeface="Arial" pitchFamily="34" charset="0"/>
              </a:rPr>
              <a:t>Utilizaremos la metáfora del médico para comparar y organizar las enseñanzas éticas de las principales religiones. Cuando se quiere curar a un enfermo, primero hay que conocer las leyes que regulan el buen funcionamiento del cuerpo y saber cuál es el estado de salud original; luego, dar un diagnóstico de la enfermedad o, lo que es lo mismo, descubrir cuál es la causa del dolor o sufrimiento; y, al final, ofrecer un remedio, cura o dieta para recuperar la salud perdida. </a:t>
            </a:r>
          </a:p>
          <a:p>
            <a:pPr indent="252000">
              <a:spcAft>
                <a:spcPts val="1200"/>
              </a:spcAft>
            </a:pPr>
            <a:r>
              <a:rPr lang="es-ES" b="1" dirty="0" smtClean="0">
                <a:cs typeface="Arial" pitchFamily="34" charset="0"/>
              </a:rPr>
              <a:t> Siguiendo este esquema, primero veremos lo que enseñan las religiones acerca de la existencia de una ley moral universal y sobre la naturaleza humana; en segundo lugar conoceremos las explicaciones sobre las causas del mal o el sufrimiento; y, en tercer lugar, compararemos las soluciones que ofrecen las distintas religiones para recuperar la salud y lograr así una perfección y felicidad individual, familiar, social y mundial.</a:t>
            </a:r>
          </a:p>
          <a:p>
            <a:pPr indent="252000">
              <a:spcAft>
                <a:spcPts val="1200"/>
              </a:spcAft>
            </a:pPr>
            <a:r>
              <a:rPr lang="es-ES" b="1" dirty="0" smtClean="0">
                <a:cs typeface="Arial" pitchFamily="34" charset="0"/>
              </a:rPr>
              <a:t>Para mostrar las coincidencias en universales éticos, vamos a seguir el modelo de dos grandes obras enciclopédicas de </a:t>
            </a:r>
            <a:r>
              <a:rPr lang="es-ES" b="1" dirty="0" smtClean="0">
                <a:solidFill>
                  <a:schemeClr val="accent3">
                    <a:lumMod val="75000"/>
                  </a:schemeClr>
                </a:solidFill>
                <a:cs typeface="Arial" pitchFamily="34" charset="0"/>
              </a:rPr>
              <a:t>Andrew Wilson</a:t>
            </a:r>
            <a:r>
              <a:rPr lang="es-ES" b="1" i="1" dirty="0" smtClean="0">
                <a:solidFill>
                  <a:schemeClr val="accent3">
                    <a:lumMod val="75000"/>
                  </a:schemeClr>
                </a:solidFill>
                <a:cs typeface="Arial" pitchFamily="34" charset="0"/>
              </a:rPr>
              <a:t>, </a:t>
            </a:r>
            <a:r>
              <a:rPr lang="es-ES" b="1" i="1" dirty="0" err="1" smtClean="0">
                <a:solidFill>
                  <a:schemeClr val="accent3">
                    <a:lumMod val="75000"/>
                  </a:schemeClr>
                </a:solidFill>
                <a:cs typeface="Arial" pitchFamily="34" charset="0"/>
              </a:rPr>
              <a:t>World</a:t>
            </a:r>
            <a:r>
              <a:rPr lang="es-ES" b="1" i="1" dirty="0" smtClean="0">
                <a:solidFill>
                  <a:schemeClr val="accent3">
                    <a:lumMod val="75000"/>
                  </a:schemeClr>
                </a:solidFill>
                <a:cs typeface="Arial" pitchFamily="34" charset="0"/>
              </a:rPr>
              <a:t> </a:t>
            </a:r>
            <a:r>
              <a:rPr lang="es-ES" b="1" i="1" dirty="0" err="1" smtClean="0">
                <a:solidFill>
                  <a:schemeClr val="accent3">
                    <a:lumMod val="75000"/>
                  </a:schemeClr>
                </a:solidFill>
                <a:cs typeface="Arial" pitchFamily="34" charset="0"/>
              </a:rPr>
              <a:t>Scripture</a:t>
            </a:r>
            <a:r>
              <a:rPr lang="es-ES" b="1" i="1" dirty="0" smtClean="0">
                <a:solidFill>
                  <a:schemeClr val="accent3">
                    <a:lumMod val="75000"/>
                  </a:schemeClr>
                </a:solidFill>
                <a:cs typeface="Arial" pitchFamily="34" charset="0"/>
              </a:rPr>
              <a:t>, A </a:t>
            </a:r>
            <a:r>
              <a:rPr lang="es-ES" b="1" i="1" dirty="0" err="1" smtClean="0">
                <a:solidFill>
                  <a:schemeClr val="accent3">
                    <a:lumMod val="75000"/>
                  </a:schemeClr>
                </a:solidFill>
                <a:cs typeface="Arial" pitchFamily="34" charset="0"/>
              </a:rPr>
              <a:t>Comparative</a:t>
            </a:r>
            <a:r>
              <a:rPr lang="es-ES" b="1" i="1" dirty="0" smtClean="0">
                <a:solidFill>
                  <a:schemeClr val="accent3">
                    <a:lumMod val="75000"/>
                  </a:schemeClr>
                </a:solidFill>
                <a:cs typeface="Arial" pitchFamily="34" charset="0"/>
              </a:rPr>
              <a:t> </a:t>
            </a:r>
            <a:r>
              <a:rPr lang="es-ES" b="1" i="1" dirty="0" err="1" smtClean="0">
                <a:solidFill>
                  <a:schemeClr val="accent3">
                    <a:lumMod val="75000"/>
                  </a:schemeClr>
                </a:solidFill>
                <a:cs typeface="Arial" pitchFamily="34" charset="0"/>
              </a:rPr>
              <a:t>Anthology</a:t>
            </a:r>
            <a:r>
              <a:rPr lang="es-ES" b="1" i="1" dirty="0" smtClean="0">
                <a:solidFill>
                  <a:schemeClr val="accent3">
                    <a:lumMod val="75000"/>
                  </a:schemeClr>
                </a:solidFill>
                <a:cs typeface="Arial" pitchFamily="34" charset="0"/>
              </a:rPr>
              <a:t> of </a:t>
            </a:r>
            <a:r>
              <a:rPr lang="es-ES" b="1" i="1" dirty="0" err="1" smtClean="0">
                <a:solidFill>
                  <a:schemeClr val="accent3">
                    <a:lumMod val="75000"/>
                  </a:schemeClr>
                </a:solidFill>
                <a:cs typeface="Arial" pitchFamily="34" charset="0"/>
              </a:rPr>
              <a:t>Sacred</a:t>
            </a:r>
            <a:r>
              <a:rPr lang="es-ES" b="1" i="1" dirty="0" smtClean="0">
                <a:solidFill>
                  <a:schemeClr val="accent3">
                    <a:lumMod val="75000"/>
                  </a:schemeClr>
                </a:solidFill>
                <a:cs typeface="Arial" pitchFamily="34" charset="0"/>
              </a:rPr>
              <a:t> </a:t>
            </a:r>
            <a:r>
              <a:rPr lang="es-ES" b="1" i="1" dirty="0" err="1" smtClean="0">
                <a:solidFill>
                  <a:schemeClr val="accent3">
                    <a:lumMod val="75000"/>
                  </a:schemeClr>
                </a:solidFill>
                <a:cs typeface="Arial" pitchFamily="34" charset="0"/>
              </a:rPr>
              <a:t>Texts</a:t>
            </a:r>
            <a:r>
              <a:rPr lang="es-ES" b="1" i="1" dirty="0" smtClean="0">
                <a:solidFill>
                  <a:schemeClr val="accent3">
                    <a:lumMod val="75000"/>
                  </a:schemeClr>
                </a:solidFill>
                <a:cs typeface="Arial" pitchFamily="34" charset="0"/>
              </a:rPr>
              <a:t> </a:t>
            </a:r>
            <a:r>
              <a:rPr lang="es-ES" b="1" dirty="0" smtClean="0">
                <a:solidFill>
                  <a:schemeClr val="accent3">
                    <a:lumMod val="75000"/>
                  </a:schemeClr>
                </a:solidFill>
                <a:cs typeface="Arial" pitchFamily="34" charset="0"/>
              </a:rPr>
              <a:t>y </a:t>
            </a:r>
            <a:r>
              <a:rPr lang="es-ES" b="1" i="1" dirty="0" err="1" smtClean="0">
                <a:solidFill>
                  <a:schemeClr val="accent3">
                    <a:lumMod val="75000"/>
                  </a:schemeClr>
                </a:solidFill>
                <a:cs typeface="Arial" pitchFamily="34" charset="0"/>
              </a:rPr>
              <a:t>World</a:t>
            </a:r>
            <a:r>
              <a:rPr lang="es-ES" b="1" i="1" dirty="0" smtClean="0">
                <a:solidFill>
                  <a:schemeClr val="accent3">
                    <a:lumMod val="75000"/>
                  </a:schemeClr>
                </a:solidFill>
                <a:cs typeface="Arial" pitchFamily="34" charset="0"/>
              </a:rPr>
              <a:t> </a:t>
            </a:r>
            <a:r>
              <a:rPr lang="es-ES" b="1" i="1" dirty="0" err="1" smtClean="0">
                <a:solidFill>
                  <a:schemeClr val="accent3">
                    <a:lumMod val="75000"/>
                  </a:schemeClr>
                </a:solidFill>
                <a:cs typeface="Arial" pitchFamily="34" charset="0"/>
              </a:rPr>
              <a:t>Scripture</a:t>
            </a:r>
            <a:r>
              <a:rPr lang="es-ES" b="1" i="1" dirty="0" smtClean="0">
                <a:solidFill>
                  <a:schemeClr val="accent3">
                    <a:lumMod val="75000"/>
                  </a:schemeClr>
                </a:solidFill>
                <a:cs typeface="Arial" pitchFamily="34" charset="0"/>
              </a:rPr>
              <a:t> and </a:t>
            </a:r>
            <a:r>
              <a:rPr lang="es-ES" b="1" i="1" dirty="0" err="1" smtClean="0">
                <a:solidFill>
                  <a:schemeClr val="accent3">
                    <a:lumMod val="75000"/>
                  </a:schemeClr>
                </a:solidFill>
                <a:cs typeface="Arial" pitchFamily="34" charset="0"/>
              </a:rPr>
              <a:t>the</a:t>
            </a:r>
            <a:r>
              <a:rPr lang="es-ES" b="1" i="1" dirty="0" smtClean="0">
                <a:solidFill>
                  <a:schemeClr val="accent3">
                    <a:lumMod val="75000"/>
                  </a:schemeClr>
                </a:solidFill>
                <a:cs typeface="Arial" pitchFamily="34" charset="0"/>
              </a:rPr>
              <a:t> </a:t>
            </a:r>
            <a:r>
              <a:rPr lang="es-ES" b="1" i="1" dirty="0" err="1" smtClean="0">
                <a:solidFill>
                  <a:schemeClr val="accent3">
                    <a:lumMod val="75000"/>
                  </a:schemeClr>
                </a:solidFill>
                <a:cs typeface="Arial" pitchFamily="34" charset="0"/>
              </a:rPr>
              <a:t>Teachings</a:t>
            </a:r>
            <a:r>
              <a:rPr lang="es-ES" b="1" i="1" dirty="0" smtClean="0">
                <a:solidFill>
                  <a:schemeClr val="accent3">
                    <a:lumMod val="75000"/>
                  </a:schemeClr>
                </a:solidFill>
                <a:cs typeface="Arial" pitchFamily="34" charset="0"/>
              </a:rPr>
              <a:t> of </a:t>
            </a:r>
            <a:r>
              <a:rPr lang="es-ES" b="1" i="1" dirty="0" err="1" smtClean="0">
                <a:solidFill>
                  <a:schemeClr val="accent3">
                    <a:lumMod val="75000"/>
                  </a:schemeClr>
                </a:solidFill>
                <a:cs typeface="Arial" pitchFamily="34" charset="0"/>
              </a:rPr>
              <a:t>Sun</a:t>
            </a:r>
            <a:r>
              <a:rPr lang="es-ES" b="1" i="1" dirty="0" smtClean="0">
                <a:solidFill>
                  <a:schemeClr val="accent3">
                    <a:lumMod val="75000"/>
                  </a:schemeClr>
                </a:solidFill>
                <a:cs typeface="Arial" pitchFamily="34" charset="0"/>
              </a:rPr>
              <a:t> </a:t>
            </a:r>
            <a:r>
              <a:rPr lang="es-ES" b="1" i="1" dirty="0" err="1" smtClean="0">
                <a:solidFill>
                  <a:schemeClr val="accent3">
                    <a:lumMod val="75000"/>
                  </a:schemeClr>
                </a:solidFill>
                <a:cs typeface="Arial" pitchFamily="34" charset="0"/>
              </a:rPr>
              <a:t>Myung</a:t>
            </a:r>
            <a:r>
              <a:rPr lang="es-ES" b="1" i="1" dirty="0" smtClean="0">
                <a:solidFill>
                  <a:schemeClr val="accent3">
                    <a:lumMod val="75000"/>
                  </a:schemeClr>
                </a:solidFill>
                <a:cs typeface="Arial" pitchFamily="34" charset="0"/>
              </a:rPr>
              <a:t> </a:t>
            </a:r>
            <a:r>
              <a:rPr lang="es-ES" b="1" i="1" dirty="0" err="1" smtClean="0">
                <a:solidFill>
                  <a:schemeClr val="accent3">
                    <a:lumMod val="75000"/>
                  </a:schemeClr>
                </a:solidFill>
                <a:cs typeface="Arial" pitchFamily="34" charset="0"/>
              </a:rPr>
              <a:t>Moon</a:t>
            </a:r>
            <a:r>
              <a:rPr lang="es-ES" b="1" dirty="0" smtClean="0">
                <a:solidFill>
                  <a:schemeClr val="accent3">
                    <a:lumMod val="75000"/>
                  </a:schemeClr>
                </a:solidFill>
                <a:cs typeface="Arial" pitchFamily="34" charset="0"/>
              </a:rPr>
              <a:t>, </a:t>
            </a:r>
            <a:r>
              <a:rPr lang="es-ES" b="1" dirty="0" smtClean="0">
                <a:cs typeface="Arial" pitchFamily="34" charset="0"/>
              </a:rPr>
              <a:t>dos trabajos extraordinarios en los que se comparan exhaustivamente las escrituras de todas las religiones del mundo, y se resaltan las asombrosas coincidencias entre ellas.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Reunión Profesores Madrid\Presentaciones Libros Miguel\Imagenes presentaciones PU\bokeh-407485f.jpg"/>
          <p:cNvPicPr>
            <a:picLocks noChangeAspect="1" noChangeArrowheads="1"/>
          </p:cNvPicPr>
          <p:nvPr/>
        </p:nvPicPr>
        <p:blipFill>
          <a:blip r:embed="rId2" cstate="print"/>
          <a:srcRect l="25007"/>
          <a:stretch>
            <a:fillRect/>
          </a:stretch>
        </p:blipFill>
        <p:spPr bwMode="auto">
          <a:xfrm flipH="1">
            <a:off x="0" y="-50440"/>
            <a:ext cx="9144000" cy="6908440"/>
          </a:xfrm>
          <a:prstGeom prst="rect">
            <a:avLst/>
          </a:prstGeom>
          <a:noFill/>
        </p:spPr>
      </p:pic>
      <p:sp>
        <p:nvSpPr>
          <p:cNvPr id="4" name="3 CuadroTexto"/>
          <p:cNvSpPr txBox="1"/>
          <p:nvPr/>
        </p:nvSpPr>
        <p:spPr>
          <a:xfrm>
            <a:off x="0" y="188640"/>
            <a:ext cx="9144000" cy="523220"/>
          </a:xfrm>
          <a:prstGeom prst="rect">
            <a:avLst/>
          </a:prstGeom>
          <a:gradFill>
            <a:gsLst>
              <a:gs pos="100000">
                <a:schemeClr val="accent4">
                  <a:lumMod val="50000"/>
                  <a:shade val="30000"/>
                  <a:satMod val="115000"/>
                  <a:alpha val="4000"/>
                </a:schemeClr>
              </a:gs>
              <a:gs pos="50000">
                <a:schemeClr val="accent4">
                  <a:lumMod val="50000"/>
                  <a:shade val="67500"/>
                  <a:satMod val="115000"/>
                </a:schemeClr>
              </a:gs>
              <a:gs pos="100000">
                <a:schemeClr val="accent4">
                  <a:lumMod val="50000"/>
                  <a:shade val="100000"/>
                  <a:satMod val="115000"/>
                </a:schemeClr>
              </a:gs>
            </a:gsLst>
            <a:lin ang="0" scaled="1"/>
          </a:gradFill>
        </p:spPr>
        <p:txBody>
          <a:bodyPr wrap="square" rtlCol="0">
            <a:spAutoFit/>
          </a:bodyPr>
          <a:lstStyle/>
          <a:p>
            <a:pPr marL="360000" lvl="0" hangingPunct="0"/>
            <a:r>
              <a:rPr lang="es-ES" sz="2800" b="1" cap="small" dirty="0" smtClean="0">
                <a:solidFill>
                  <a:srgbClr val="FFFF00"/>
                </a:solidFill>
              </a:rPr>
              <a:t>Logos, ley divina y principio cósmico</a:t>
            </a:r>
          </a:p>
        </p:txBody>
      </p:sp>
      <p:sp>
        <p:nvSpPr>
          <p:cNvPr id="3" name="2 Rectángulo"/>
          <p:cNvSpPr/>
          <p:nvPr/>
        </p:nvSpPr>
        <p:spPr>
          <a:xfrm>
            <a:off x="323528" y="908720"/>
            <a:ext cx="8568952" cy="5632311"/>
          </a:xfrm>
          <a:prstGeom prst="rect">
            <a:avLst/>
          </a:prstGeom>
        </p:spPr>
        <p:txBody>
          <a:bodyPr wrap="square">
            <a:spAutoFit/>
          </a:bodyPr>
          <a:lstStyle/>
          <a:p>
            <a:pPr indent="252000">
              <a:spcAft>
                <a:spcPts val="1200"/>
              </a:spcAft>
            </a:pPr>
            <a:r>
              <a:rPr lang="es-ES" sz="2000" b="1" dirty="0" smtClean="0">
                <a:solidFill>
                  <a:srgbClr val="002060"/>
                </a:solidFill>
                <a:effectLst/>
                <a:cs typeface="Arial" pitchFamily="34" charset="0"/>
              </a:rPr>
              <a:t>Todas las religiones hablan de una ley, verdad o principio cósmico que es una ley natural y moral que gobierna a la vez al universo y a los seres humanos, como son el Logos y la physis griega, la Palabra (Logos) del cristianismo, el </a:t>
            </a:r>
            <a:r>
              <a:rPr lang="es-ES" sz="2000" b="1" dirty="0" err="1" smtClean="0">
                <a:solidFill>
                  <a:srgbClr val="002060"/>
                </a:solidFill>
                <a:effectLst/>
                <a:cs typeface="Arial" pitchFamily="34" charset="0"/>
              </a:rPr>
              <a:t>Torah</a:t>
            </a:r>
            <a:r>
              <a:rPr lang="es-ES" sz="2000" b="1" dirty="0" smtClean="0">
                <a:solidFill>
                  <a:srgbClr val="002060"/>
                </a:solidFill>
                <a:effectLst/>
                <a:cs typeface="Arial" pitchFamily="34" charset="0"/>
              </a:rPr>
              <a:t> del judaísmo, el Corán del Islam, el </a:t>
            </a:r>
            <a:r>
              <a:rPr lang="es-ES" sz="2000" b="1" dirty="0" err="1" smtClean="0">
                <a:solidFill>
                  <a:srgbClr val="002060"/>
                </a:solidFill>
                <a:effectLst/>
                <a:cs typeface="Arial" pitchFamily="34" charset="0"/>
              </a:rPr>
              <a:t>Dharma</a:t>
            </a:r>
            <a:r>
              <a:rPr lang="es-ES" sz="2000" b="1" dirty="0" smtClean="0">
                <a:solidFill>
                  <a:srgbClr val="002060"/>
                </a:solidFill>
                <a:effectLst/>
                <a:cs typeface="Arial" pitchFamily="34" charset="0"/>
              </a:rPr>
              <a:t> y orden (</a:t>
            </a:r>
            <a:r>
              <a:rPr lang="es-ES" sz="2000" b="1" dirty="0" err="1" smtClean="0">
                <a:solidFill>
                  <a:srgbClr val="002060"/>
                </a:solidFill>
                <a:effectLst/>
                <a:cs typeface="Arial" pitchFamily="34" charset="0"/>
              </a:rPr>
              <a:t>rita</a:t>
            </a:r>
            <a:r>
              <a:rPr lang="es-ES" sz="2000" b="1" dirty="0" smtClean="0">
                <a:solidFill>
                  <a:srgbClr val="002060"/>
                </a:solidFill>
                <a:effectLst/>
                <a:cs typeface="Arial" pitchFamily="34" charset="0"/>
              </a:rPr>
              <a:t>) del hinduismo, la enseñanza verdadera (</a:t>
            </a:r>
            <a:r>
              <a:rPr lang="es-ES" sz="2000" b="1" dirty="0" err="1" smtClean="0">
                <a:solidFill>
                  <a:srgbClr val="002060"/>
                </a:solidFill>
                <a:effectLst/>
                <a:cs typeface="Arial" pitchFamily="34" charset="0"/>
              </a:rPr>
              <a:t>Dhamma</a:t>
            </a:r>
            <a:r>
              <a:rPr lang="es-ES" sz="2000" b="1" dirty="0" smtClean="0">
                <a:solidFill>
                  <a:srgbClr val="002060"/>
                </a:solidFill>
                <a:effectLst/>
                <a:cs typeface="Arial" pitchFamily="34" charset="0"/>
              </a:rPr>
              <a:t>) del budismo, y el Tao de la cultura china.</a:t>
            </a:r>
          </a:p>
          <a:p>
            <a:pPr indent="252000">
              <a:spcAft>
                <a:spcPts val="1200"/>
              </a:spcAft>
            </a:pPr>
            <a:r>
              <a:rPr lang="es-ES" sz="2000" b="1" dirty="0" smtClean="0">
                <a:solidFill>
                  <a:srgbClr val="002060"/>
                </a:solidFill>
                <a:effectLst/>
                <a:cs typeface="Arial" pitchFamily="34" charset="0"/>
              </a:rPr>
              <a:t> En algunas doctrinas la ley o la verdad es un principio inherente al cosmos. Por ejemplo, el Logos griego, el </a:t>
            </a:r>
            <a:r>
              <a:rPr lang="es-ES" sz="2000" b="1" dirty="0" err="1" smtClean="0">
                <a:solidFill>
                  <a:srgbClr val="002060"/>
                </a:solidFill>
                <a:effectLst/>
                <a:cs typeface="Arial" pitchFamily="34" charset="0"/>
              </a:rPr>
              <a:t>Dharma</a:t>
            </a:r>
            <a:r>
              <a:rPr lang="es-ES" sz="2000" b="1" dirty="0" smtClean="0">
                <a:solidFill>
                  <a:srgbClr val="002060"/>
                </a:solidFill>
                <a:effectLst/>
                <a:cs typeface="Arial" pitchFamily="34" charset="0"/>
              </a:rPr>
              <a:t> hindú, el Tao chino —que es un principio creativo por sí mismo— y el </a:t>
            </a:r>
            <a:r>
              <a:rPr lang="es-ES" sz="2000" b="1" dirty="0" err="1" smtClean="0">
                <a:solidFill>
                  <a:srgbClr val="002060"/>
                </a:solidFill>
                <a:effectLst/>
                <a:cs typeface="Arial" pitchFamily="34" charset="0"/>
              </a:rPr>
              <a:t>Dharmadhatu</a:t>
            </a:r>
            <a:r>
              <a:rPr lang="es-ES" sz="2000" b="1" dirty="0" smtClean="0">
                <a:solidFill>
                  <a:srgbClr val="002060"/>
                </a:solidFill>
                <a:effectLst/>
                <a:cs typeface="Arial" pitchFamily="34" charset="0"/>
              </a:rPr>
              <a:t> o verdad absoluta —que se haya realizada en Buda. En otras tradiciones, como en el cristianismo, judaísmo o islamismo, Dios es el legislador de esa ley divina que sirve de estándar o medida de la creación, así como también para juzgar la conducta de los hombres. </a:t>
            </a:r>
          </a:p>
          <a:p>
            <a:pPr indent="252000">
              <a:spcAft>
                <a:spcPts val="1200"/>
              </a:spcAft>
            </a:pPr>
            <a:r>
              <a:rPr lang="es-ES" sz="2000" b="1" dirty="0" smtClean="0">
                <a:solidFill>
                  <a:srgbClr val="002060"/>
                </a:solidFill>
                <a:effectLst/>
                <a:cs typeface="Arial" pitchFamily="34" charset="0"/>
              </a:rPr>
              <a:t>Además, todas las tradiciones religiosas comparten la creencia en que esa ley, palabra, logos, verdad o sabiduría cumplió la función de guiar el proceso de la creación del universo y sigue regulando a la naturaleza y a la sociedad humana.</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Reunión Profesores Madrid\Presentaciones Libros Miguel\Imagenes presentaciones PU\bokeh-407485f.jpg"/>
          <p:cNvPicPr>
            <a:picLocks noChangeAspect="1" noChangeArrowheads="1"/>
          </p:cNvPicPr>
          <p:nvPr/>
        </p:nvPicPr>
        <p:blipFill>
          <a:blip r:embed="rId3" cstate="print"/>
          <a:srcRect l="25007"/>
          <a:stretch>
            <a:fillRect/>
          </a:stretch>
        </p:blipFill>
        <p:spPr bwMode="auto">
          <a:xfrm flipH="1">
            <a:off x="0" y="-50440"/>
            <a:ext cx="9144000" cy="6908440"/>
          </a:xfrm>
          <a:prstGeom prst="rect">
            <a:avLst/>
          </a:prstGeom>
          <a:noFill/>
        </p:spPr>
      </p:pic>
      <p:sp>
        <p:nvSpPr>
          <p:cNvPr id="1025" name="Rectangle 1"/>
          <p:cNvSpPr>
            <a:spLocks noChangeArrowheads="1"/>
          </p:cNvSpPr>
          <p:nvPr/>
        </p:nvSpPr>
        <p:spPr bwMode="auto">
          <a:xfrm>
            <a:off x="467544" y="329897"/>
            <a:ext cx="8064896" cy="60401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0"/>
              </a:spcAft>
            </a:pPr>
            <a:r>
              <a:rPr lang="es-ES" b="1" dirty="0" smtClean="0">
                <a:solidFill>
                  <a:srgbClr val="002060"/>
                </a:solidFill>
                <a:effectLst/>
                <a:ea typeface="Batang"/>
              </a:rPr>
              <a:t>Ha creado los cielos y la tierra con la verdad.</a:t>
            </a:r>
            <a:endParaRPr lang="es-ES" sz="2800" b="1" dirty="0" smtClean="0">
              <a:solidFill>
                <a:srgbClr val="002060"/>
              </a:solidFill>
              <a:effectLst/>
              <a:ea typeface="Times New Roman"/>
            </a:endParaRPr>
          </a:p>
          <a:p>
            <a:pPr marL="180340" indent="180340" algn="r" fontAlgn="base" hangingPunct="0">
              <a:spcAft>
                <a:spcPts val="2400"/>
              </a:spcAft>
            </a:pPr>
            <a:r>
              <a:rPr lang="es-ES" dirty="0" smtClean="0">
                <a:solidFill>
                  <a:srgbClr val="A92117"/>
                </a:solidFill>
                <a:ea typeface="Batang"/>
              </a:rPr>
              <a:t>Islam. Corán 16.3</a:t>
            </a:r>
            <a:endParaRPr lang="es-ES" sz="2800" dirty="0" smtClean="0">
              <a:solidFill>
                <a:srgbClr val="A92117"/>
              </a:solidFill>
              <a:ea typeface="Times New Roman"/>
            </a:endParaRPr>
          </a:p>
          <a:p>
            <a:pPr marL="180340" indent="180340" algn="just" fontAlgn="base" hangingPunct="0">
              <a:spcAft>
                <a:spcPts val="0"/>
              </a:spcAft>
            </a:pPr>
            <a:r>
              <a:rPr lang="es-ES" b="1" dirty="0" smtClean="0">
                <a:solidFill>
                  <a:srgbClr val="002060"/>
                </a:solidFill>
                <a:effectLst/>
                <a:ea typeface="Batang"/>
              </a:rPr>
              <a:t>Del seno de la sagrada Palabra dio a luz al mundo. En lo alto y en lo bajo, él habita en sus propias leyes.</a:t>
            </a:r>
            <a:endParaRPr lang="es-ES" sz="2800" b="1" dirty="0" smtClean="0">
              <a:solidFill>
                <a:srgbClr val="002060"/>
              </a:solidFill>
              <a:effectLst/>
              <a:ea typeface="Times New Roman"/>
            </a:endParaRPr>
          </a:p>
          <a:p>
            <a:pPr marL="180340" indent="180340" algn="r" fontAlgn="base" hangingPunct="0">
              <a:spcAft>
                <a:spcPts val="2400"/>
              </a:spcAft>
            </a:pPr>
            <a:r>
              <a:rPr lang="es-ES" dirty="0" smtClean="0">
                <a:solidFill>
                  <a:srgbClr val="A92117"/>
                </a:solidFill>
                <a:ea typeface="Batang"/>
              </a:rPr>
              <a:t>Hinduismo. </a:t>
            </a:r>
            <a:r>
              <a:rPr lang="es-ES" dirty="0" err="1" smtClean="0">
                <a:solidFill>
                  <a:srgbClr val="A92117"/>
                </a:solidFill>
                <a:ea typeface="Batang"/>
              </a:rPr>
              <a:t>Atharva</a:t>
            </a:r>
            <a:r>
              <a:rPr lang="es-ES" dirty="0" smtClean="0">
                <a:solidFill>
                  <a:srgbClr val="A92117"/>
                </a:solidFill>
                <a:ea typeface="Batang"/>
              </a:rPr>
              <a:t> Veda 4.1.3</a:t>
            </a:r>
          </a:p>
          <a:p>
            <a:pPr marL="180340" indent="180340" algn="just" fontAlgn="base" hangingPunct="0">
              <a:spcAft>
                <a:spcPts val="0"/>
              </a:spcAft>
            </a:pPr>
            <a:r>
              <a:rPr lang="es-ES" b="1" dirty="0" smtClean="0">
                <a:solidFill>
                  <a:srgbClr val="002060"/>
                </a:solidFill>
                <a:effectLst/>
                <a:ea typeface="Batang"/>
              </a:rPr>
              <a:t>Al principio ya existía la Palabra y la Palabra se dirigía a Dios y la Palabra era Dios. Ésta al principio se dirigía a Dios. Todo existió por medio de ella, y sin ella nada existió de cuanto existe. En ella había vida, y la vida era la luz de los hombres.</a:t>
            </a:r>
            <a:endParaRPr lang="es-ES" sz="2800" b="1" dirty="0" smtClean="0">
              <a:solidFill>
                <a:srgbClr val="002060"/>
              </a:solidFill>
              <a:effectLst/>
              <a:ea typeface="Times New Roman"/>
            </a:endParaRPr>
          </a:p>
          <a:p>
            <a:pPr marL="180340" indent="180340" algn="r" fontAlgn="base" hangingPunct="0">
              <a:spcAft>
                <a:spcPts val="2400"/>
              </a:spcAft>
            </a:pPr>
            <a:r>
              <a:rPr lang="es-ES" dirty="0" smtClean="0">
                <a:solidFill>
                  <a:srgbClr val="A92117"/>
                </a:solidFill>
                <a:ea typeface="Batang"/>
              </a:rPr>
              <a:t>Cristianismo. Juan 1.1-4 </a:t>
            </a:r>
          </a:p>
          <a:p>
            <a:pPr marL="180340" indent="180340" algn="just" fontAlgn="base" hangingPunct="0">
              <a:spcAft>
                <a:spcPts val="300"/>
              </a:spcAft>
            </a:pPr>
            <a:r>
              <a:rPr lang="es-ES" b="1" dirty="0" smtClean="0">
                <a:solidFill>
                  <a:srgbClr val="002060"/>
                </a:solidFill>
                <a:effectLst>
                  <a:outerShdw blurRad="50800" dist="50800" dir="5400000" sx="1000" sy="1000" algn="ctr" rotWithShape="0">
                    <a:srgbClr val="000000">
                      <a:alpha val="43137"/>
                    </a:srgbClr>
                  </a:outerShdw>
                </a:effectLst>
                <a:ea typeface="Batang"/>
              </a:rPr>
              <a:t>El Tao tiene su realidad y tiene su verdad. (…) Él es su propio fundamento, Él es su propia raíz. Antes de que el Cielo y la Tierra existiesen, existía Él sólidamente en su antigüedad. (…) Da vida al Cielo y la Tierra. Es anterior al Gran Polo, y no por eso es alto. Está más abajo que los siete puntos espaciales y no por eso es profundo. Vive con anterioridad al Cielo y a la Tierra y no por eso es duradero. Es más viejo que los más antiguos tiempos y no por eso es anciano.</a:t>
            </a:r>
            <a:endParaRPr lang="es-ES" sz="2800" b="1" dirty="0" smtClean="0">
              <a:solidFill>
                <a:srgbClr val="002060"/>
              </a:solidFill>
              <a:effectLst>
                <a:outerShdw blurRad="50800" dist="50800" dir="5400000" sx="1000" sy="1000" algn="ctr" rotWithShape="0">
                  <a:srgbClr val="000000">
                    <a:alpha val="43137"/>
                  </a:srgbClr>
                </a:outerShdw>
              </a:effectLst>
              <a:ea typeface="Times New Roman"/>
            </a:endParaRPr>
          </a:p>
          <a:p>
            <a:pPr marL="180340" indent="180340" algn="r" fontAlgn="base" hangingPunct="0">
              <a:spcAft>
                <a:spcPts val="2400"/>
              </a:spcAft>
            </a:pPr>
            <a:r>
              <a:rPr lang="es-ES" dirty="0" smtClean="0">
                <a:solidFill>
                  <a:srgbClr val="A92117"/>
                </a:solidFill>
                <a:ea typeface="Batang"/>
              </a:rPr>
              <a:t>Taoísmo. </a:t>
            </a:r>
            <a:r>
              <a:rPr lang="es-ES" dirty="0" err="1" smtClean="0">
                <a:solidFill>
                  <a:srgbClr val="A92117"/>
                </a:solidFill>
                <a:ea typeface="Batang"/>
              </a:rPr>
              <a:t>Chuang</a:t>
            </a:r>
            <a:r>
              <a:rPr lang="es-ES" dirty="0" smtClean="0">
                <a:solidFill>
                  <a:srgbClr val="A92117"/>
                </a:solidFill>
                <a:ea typeface="Batang"/>
              </a:rPr>
              <a:t> </a:t>
            </a:r>
            <a:r>
              <a:rPr lang="es-ES" dirty="0" err="1" smtClean="0">
                <a:solidFill>
                  <a:srgbClr val="A92117"/>
                </a:solidFill>
                <a:ea typeface="Batang"/>
              </a:rPr>
              <a:t>Tzu</a:t>
            </a:r>
            <a:r>
              <a:rPr lang="es-ES" dirty="0" smtClean="0">
                <a:solidFill>
                  <a:srgbClr val="A92117"/>
                </a:solidFill>
                <a:ea typeface="Batang"/>
              </a:rPr>
              <a:t>, VI, 6</a:t>
            </a:r>
            <a:r>
              <a:rPr lang="es-ES" sz="1600" dirty="0" smtClean="0">
                <a:solidFill>
                  <a:srgbClr val="A92117"/>
                </a:solidFill>
                <a:ea typeface="Batang"/>
              </a:rPr>
              <a:t>  </a:t>
            </a:r>
            <a:endParaRPr lang="es-ES" dirty="0">
              <a:solidFill>
                <a:srgbClr val="A92117"/>
              </a:solidFill>
              <a:ea typeface="Batang"/>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Reunión Profesores Madrid\Presentaciones Libros Miguel\Imagenes presentaciones PU\bokeh-407485f.jpg"/>
          <p:cNvPicPr>
            <a:picLocks noChangeAspect="1" noChangeArrowheads="1"/>
          </p:cNvPicPr>
          <p:nvPr/>
        </p:nvPicPr>
        <p:blipFill>
          <a:blip r:embed="rId3" cstate="print"/>
          <a:srcRect l="25007"/>
          <a:stretch>
            <a:fillRect/>
          </a:stretch>
        </p:blipFill>
        <p:spPr bwMode="auto">
          <a:xfrm flipH="1">
            <a:off x="0" y="-50440"/>
            <a:ext cx="9144000" cy="6908440"/>
          </a:xfrm>
          <a:prstGeom prst="rect">
            <a:avLst/>
          </a:prstGeom>
          <a:noFill/>
        </p:spPr>
      </p:pic>
      <p:sp>
        <p:nvSpPr>
          <p:cNvPr id="8" name="Rectangle 1"/>
          <p:cNvSpPr>
            <a:spLocks noChangeArrowheads="1"/>
          </p:cNvSpPr>
          <p:nvPr/>
        </p:nvSpPr>
        <p:spPr bwMode="auto">
          <a:xfrm>
            <a:off x="395536" y="471155"/>
            <a:ext cx="777686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0"/>
              </a:spcAft>
            </a:pPr>
            <a:r>
              <a:rPr lang="es-ES" b="1" dirty="0" smtClean="0">
                <a:solidFill>
                  <a:schemeClr val="bg1">
                    <a:lumMod val="90000"/>
                    <a:lumOff val="10000"/>
                  </a:schemeClr>
                </a:solidFill>
                <a:effectLst/>
                <a:ea typeface="Batang"/>
              </a:rPr>
              <a:t>Los benditos Budas, de ilimitadas e infinitas virtudes, han nacido de la Ley de la Justicia; moran en la Ley, están modelados por la Ley, tienen la Ley como su maestro, la Ley es su luz, la Ley es su campo de acción, la Ley es su refugio...</a:t>
            </a:r>
            <a:endParaRPr lang="es-ES" b="1" dirty="0" smtClean="0">
              <a:solidFill>
                <a:schemeClr val="bg1">
                  <a:lumMod val="90000"/>
                  <a:lumOff val="10000"/>
                </a:schemeClr>
              </a:solidFill>
              <a:effectLst/>
              <a:ea typeface="Times New Roman"/>
            </a:endParaRPr>
          </a:p>
          <a:p>
            <a:pPr marL="180340" indent="180340" algn="r" fontAlgn="base" hangingPunct="0">
              <a:spcAft>
                <a:spcPts val="3000"/>
              </a:spcAft>
            </a:pPr>
            <a:r>
              <a:rPr lang="es-ES" dirty="0" smtClean="0">
                <a:solidFill>
                  <a:srgbClr val="A92117"/>
                </a:solidFill>
                <a:effectLst/>
                <a:ea typeface="Batang"/>
              </a:rPr>
              <a:t>Budismo. </a:t>
            </a:r>
            <a:r>
              <a:rPr lang="es-ES" dirty="0" err="1" smtClean="0">
                <a:solidFill>
                  <a:srgbClr val="A92117"/>
                </a:solidFill>
                <a:effectLst/>
                <a:ea typeface="Batang"/>
              </a:rPr>
              <a:t>Dharmasangiti</a:t>
            </a:r>
            <a:r>
              <a:rPr lang="es-ES" dirty="0" smtClean="0">
                <a:solidFill>
                  <a:srgbClr val="A92117"/>
                </a:solidFill>
                <a:effectLst/>
                <a:ea typeface="Batang"/>
              </a:rPr>
              <a:t> Sutra </a:t>
            </a:r>
            <a:endParaRPr lang="es-ES" dirty="0" smtClean="0">
              <a:solidFill>
                <a:srgbClr val="A92117"/>
              </a:solidFill>
              <a:effectLst/>
              <a:ea typeface="Times New Roman"/>
            </a:endParaRPr>
          </a:p>
          <a:p>
            <a:pPr marL="180340" indent="180340" algn="just" fontAlgn="base" hangingPunct="0">
              <a:spcAft>
                <a:spcPts val="0"/>
              </a:spcAft>
            </a:pPr>
            <a:r>
              <a:rPr lang="es-ES" b="1" dirty="0" smtClean="0">
                <a:solidFill>
                  <a:schemeClr val="bg1">
                    <a:lumMod val="90000"/>
                    <a:lumOff val="10000"/>
                  </a:schemeClr>
                </a:solidFill>
                <a:effectLst/>
                <a:ea typeface="Batang"/>
              </a:rPr>
              <a:t>Debemos reconocer que hay principio universal... Podéis ver que el universo tiene ciertas leyes fundamentales, y si alguien las viola será juzgado por sus acciones, independientemente de su raza o condición social. ¿Cuál es el espíritu de esta constitución del universo? Su fin es preservar y apoyar a los hombres y mujeres que intentan vivir por los demás. Tratará también de eliminar a aquellos que se aprovechan de los demás por beneficiarse ellos mismos.</a:t>
            </a:r>
            <a:endParaRPr lang="es-ES" b="1" dirty="0" smtClean="0">
              <a:solidFill>
                <a:schemeClr val="bg1">
                  <a:lumMod val="90000"/>
                  <a:lumOff val="10000"/>
                </a:schemeClr>
              </a:solidFill>
              <a:effectLst/>
              <a:ea typeface="Times New Roman"/>
            </a:endParaRPr>
          </a:p>
          <a:p>
            <a:pPr marL="180340" indent="180340" algn="r" fontAlgn="base" hangingPunct="0">
              <a:spcAft>
                <a:spcPts val="3000"/>
              </a:spcAft>
            </a:pPr>
            <a:r>
              <a:rPr lang="es-ES" dirty="0" err="1" smtClean="0">
                <a:solidFill>
                  <a:srgbClr val="A92117"/>
                </a:solidFill>
                <a:ea typeface="Batang"/>
              </a:rPr>
              <a:t>Sun</a:t>
            </a:r>
            <a:r>
              <a:rPr lang="es-ES" dirty="0" smtClean="0">
                <a:solidFill>
                  <a:srgbClr val="A92117"/>
                </a:solidFill>
                <a:ea typeface="Batang"/>
              </a:rPr>
              <a:t> </a:t>
            </a:r>
            <a:r>
              <a:rPr lang="es-ES" dirty="0" err="1" smtClean="0">
                <a:solidFill>
                  <a:srgbClr val="A92117"/>
                </a:solidFill>
                <a:ea typeface="Batang"/>
              </a:rPr>
              <a:t>Myung</a:t>
            </a:r>
            <a:r>
              <a:rPr lang="es-ES" dirty="0" smtClean="0">
                <a:solidFill>
                  <a:srgbClr val="A92117"/>
                </a:solidFill>
                <a:ea typeface="Batang"/>
              </a:rPr>
              <a:t> </a:t>
            </a:r>
            <a:r>
              <a:rPr lang="es-ES" dirty="0" err="1" smtClean="0">
                <a:solidFill>
                  <a:srgbClr val="A92117"/>
                </a:solidFill>
                <a:ea typeface="Batang"/>
              </a:rPr>
              <a:t>Moon</a:t>
            </a:r>
            <a:r>
              <a:rPr lang="es-ES" dirty="0" smtClean="0">
                <a:solidFill>
                  <a:srgbClr val="A92117"/>
                </a:solidFill>
                <a:ea typeface="Batang"/>
              </a:rPr>
              <a:t>. </a:t>
            </a:r>
            <a:r>
              <a:rPr lang="es-ES" dirty="0" err="1" smtClean="0">
                <a:solidFill>
                  <a:srgbClr val="A92117"/>
                </a:solidFill>
                <a:ea typeface="Batang"/>
              </a:rPr>
              <a:t>Unificacionismo</a:t>
            </a:r>
            <a:endParaRPr lang="es-MX" dirty="0" smtClean="0">
              <a:solidFill>
                <a:srgbClr val="A92117"/>
              </a:solidFill>
              <a:ea typeface="Batang"/>
            </a:endParaRPr>
          </a:p>
          <a:p>
            <a:pPr marL="180340" indent="180340" algn="just" fontAlgn="base" hangingPunct="0">
              <a:spcAft>
                <a:spcPts val="0"/>
              </a:spcAft>
            </a:pPr>
            <a:r>
              <a:rPr lang="es-MX" b="1" dirty="0" smtClean="0">
                <a:solidFill>
                  <a:schemeClr val="bg1">
                    <a:lumMod val="90000"/>
                    <a:lumOff val="10000"/>
                  </a:schemeClr>
                </a:solidFill>
                <a:effectLst/>
                <a:ea typeface="Batang"/>
              </a:rPr>
              <a:t>Pues el mundo que componen todas las cosas es uno; el dios</a:t>
            </a:r>
            <a:r>
              <a:rPr lang="es-MX" b="1" baseline="-25000" dirty="0" smtClean="0">
                <a:solidFill>
                  <a:schemeClr val="bg1">
                    <a:lumMod val="90000"/>
                    <a:lumOff val="10000"/>
                  </a:schemeClr>
                </a:solidFill>
                <a:effectLst/>
                <a:ea typeface="Batang"/>
              </a:rPr>
              <a:t> </a:t>
            </a:r>
            <a:r>
              <a:rPr lang="es-MX" b="1" dirty="0" smtClean="0">
                <a:solidFill>
                  <a:schemeClr val="bg1">
                    <a:lumMod val="90000"/>
                    <a:lumOff val="10000"/>
                  </a:schemeClr>
                </a:solidFill>
                <a:effectLst/>
                <a:ea typeface="Batang"/>
              </a:rPr>
              <a:t>que abarca todo, uno es; una es la sustancia, una es la ley, una es la razón común a todos los seres inteligentes; una es la verdad, pues una es también la perfección de los seres de la misma familia y que participan de la misma razón.</a:t>
            </a:r>
            <a:endParaRPr lang="es-ES" b="1" dirty="0" smtClean="0">
              <a:solidFill>
                <a:schemeClr val="bg1">
                  <a:lumMod val="90000"/>
                  <a:lumOff val="10000"/>
                </a:schemeClr>
              </a:solidFill>
              <a:effectLst/>
              <a:ea typeface="Times New Roman"/>
            </a:endParaRPr>
          </a:p>
          <a:p>
            <a:pPr marL="180340" indent="180340" algn="r" fontAlgn="base" hangingPunct="0">
              <a:spcAft>
                <a:spcPts val="3000"/>
              </a:spcAft>
            </a:pPr>
            <a:r>
              <a:rPr lang="es-MX" dirty="0" smtClean="0">
                <a:solidFill>
                  <a:srgbClr val="A92117"/>
                </a:solidFill>
                <a:ea typeface="Batang"/>
              </a:rPr>
              <a:t>Marco Aurelio, Meditaciones, VII, 9</a:t>
            </a:r>
            <a:r>
              <a:rPr lang="es-ES" dirty="0" smtClean="0">
                <a:solidFill>
                  <a:srgbClr val="A92117"/>
                </a:solidFill>
                <a:ea typeface="Batang"/>
              </a:rPr>
              <a:t> </a:t>
            </a:r>
            <a:endParaRPr lang="es-ES" dirty="0">
              <a:solidFill>
                <a:srgbClr val="A92117"/>
              </a:solidFill>
              <a:ea typeface="Batang"/>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Reunión Profesores Madrid\Presentaciones Libros Miguel\Imagenes presentaciones PU\bokeh-407485f.jpg"/>
          <p:cNvPicPr>
            <a:picLocks noChangeAspect="1" noChangeArrowheads="1"/>
          </p:cNvPicPr>
          <p:nvPr/>
        </p:nvPicPr>
        <p:blipFill>
          <a:blip r:embed="rId2" cstate="print"/>
          <a:srcRect l="25007"/>
          <a:stretch>
            <a:fillRect/>
          </a:stretch>
        </p:blipFill>
        <p:spPr bwMode="auto">
          <a:xfrm flipH="1">
            <a:off x="0" y="-50440"/>
            <a:ext cx="9252520" cy="6908440"/>
          </a:xfrm>
          <a:prstGeom prst="rect">
            <a:avLst/>
          </a:prstGeom>
          <a:noFill/>
        </p:spPr>
      </p:pic>
      <p:sp>
        <p:nvSpPr>
          <p:cNvPr id="4" name="3 CuadroTexto"/>
          <p:cNvSpPr txBox="1"/>
          <p:nvPr/>
        </p:nvSpPr>
        <p:spPr>
          <a:xfrm>
            <a:off x="0" y="256691"/>
            <a:ext cx="9144000" cy="523220"/>
          </a:xfrm>
          <a:prstGeom prst="rect">
            <a:avLst/>
          </a:prstGeom>
          <a:gradFill>
            <a:gsLst>
              <a:gs pos="100000">
                <a:schemeClr val="accent4">
                  <a:lumMod val="50000"/>
                  <a:shade val="30000"/>
                  <a:satMod val="115000"/>
                  <a:alpha val="4000"/>
                </a:schemeClr>
              </a:gs>
              <a:gs pos="50000">
                <a:schemeClr val="accent4">
                  <a:lumMod val="50000"/>
                  <a:shade val="67500"/>
                  <a:satMod val="115000"/>
                </a:schemeClr>
              </a:gs>
              <a:gs pos="100000">
                <a:schemeClr val="accent4">
                  <a:lumMod val="50000"/>
                  <a:shade val="100000"/>
                  <a:satMod val="115000"/>
                </a:schemeClr>
              </a:gs>
            </a:gsLst>
            <a:lin ang="0" scaled="1"/>
          </a:gradFill>
        </p:spPr>
        <p:txBody>
          <a:bodyPr wrap="square" rtlCol="0">
            <a:spAutoFit/>
          </a:bodyPr>
          <a:lstStyle/>
          <a:p>
            <a:pPr marL="360000" lvl="0" hangingPunct="0"/>
            <a:r>
              <a:rPr lang="es-ES" sz="2800" b="1" cap="small" dirty="0" smtClean="0">
                <a:solidFill>
                  <a:srgbClr val="FFFF00"/>
                </a:solidFill>
              </a:rPr>
              <a:t>Edad dorada, paraíso y bondad innata</a:t>
            </a:r>
          </a:p>
        </p:txBody>
      </p:sp>
      <p:sp>
        <p:nvSpPr>
          <p:cNvPr id="3" name="2 Rectángulo"/>
          <p:cNvSpPr/>
          <p:nvPr/>
        </p:nvSpPr>
        <p:spPr>
          <a:xfrm>
            <a:off x="539552" y="980728"/>
            <a:ext cx="8208912" cy="5016758"/>
          </a:xfrm>
          <a:prstGeom prst="rect">
            <a:avLst/>
          </a:prstGeom>
        </p:spPr>
        <p:txBody>
          <a:bodyPr wrap="square">
            <a:spAutoFit/>
          </a:bodyPr>
          <a:lstStyle/>
          <a:p>
            <a:pPr indent="252000">
              <a:spcAft>
                <a:spcPts val="1200"/>
              </a:spcAft>
            </a:pPr>
            <a:r>
              <a:rPr lang="es-ES" sz="2000" b="1" dirty="0" smtClean="0">
                <a:solidFill>
                  <a:schemeClr val="bg1">
                    <a:lumMod val="90000"/>
                    <a:lumOff val="10000"/>
                  </a:schemeClr>
                </a:solidFill>
                <a:cs typeface="Arial" pitchFamily="34" charset="0"/>
              </a:rPr>
              <a:t>La mayoría de las religiones hablan de un paraíso original o una edad dorada en la que los seres humanos eran puros e inocentes. En el cristianismo, judaísmo e islamismo se cree que los seres humanos fueron creados originalmente buenos, a imagen de Dios, pero, que se apartaron de Dios debido al pecado o desobediencia de los primeros antepasados humanos. </a:t>
            </a:r>
          </a:p>
          <a:p>
            <a:pPr indent="252000">
              <a:spcAft>
                <a:spcPts val="1200"/>
              </a:spcAft>
            </a:pPr>
            <a:r>
              <a:rPr lang="es-ES" sz="2000" b="1" dirty="0" smtClean="0">
                <a:solidFill>
                  <a:schemeClr val="bg1">
                    <a:lumMod val="90000"/>
                    <a:lumOff val="10000"/>
                  </a:schemeClr>
                </a:solidFill>
                <a:cs typeface="Arial" pitchFamily="34" charset="0"/>
              </a:rPr>
              <a:t>En las tradiciones griegas e hindú se habla también de una edad dorada en la que los hombres vivían en armonía unos con otros, y que más tarde se corrompieron dando lugar a otra edad de destrucción. En la tradición china también se idealizó una época antigua en la que los emperadores eran sabios y la gente vivía en paz y armonía. </a:t>
            </a:r>
          </a:p>
          <a:p>
            <a:pPr indent="252000">
              <a:spcAft>
                <a:spcPts val="1200"/>
              </a:spcAft>
            </a:pPr>
            <a:r>
              <a:rPr lang="es-ES" sz="2000" b="1" dirty="0" smtClean="0">
                <a:solidFill>
                  <a:schemeClr val="bg1">
                    <a:lumMod val="90000"/>
                    <a:lumOff val="10000"/>
                  </a:schemeClr>
                </a:solidFill>
                <a:cs typeface="Arial" pitchFamily="34" charset="0"/>
              </a:rPr>
              <a:t>A pesar de estas diferencias, casi todas las religiones coinciden en que los seres humanos eran originariamente puros e inocentes, como queda expresado en la inocencia de los niños y en la conciencia humana que siempre empuja a las personas a actuar bien.</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Reunión Profesores Madrid\Presentaciones Libros Miguel\Imagenes presentaciones PU\bokeh-407485f.jpg"/>
          <p:cNvPicPr>
            <a:picLocks noChangeAspect="1" noChangeArrowheads="1"/>
          </p:cNvPicPr>
          <p:nvPr/>
        </p:nvPicPr>
        <p:blipFill>
          <a:blip r:embed="rId3" cstate="print"/>
          <a:srcRect l="25007"/>
          <a:stretch>
            <a:fillRect/>
          </a:stretch>
        </p:blipFill>
        <p:spPr bwMode="auto">
          <a:xfrm flipH="1">
            <a:off x="0" y="-50440"/>
            <a:ext cx="9252520" cy="6908440"/>
          </a:xfrm>
          <a:prstGeom prst="rect">
            <a:avLst/>
          </a:prstGeom>
          <a:noFill/>
        </p:spPr>
      </p:pic>
      <p:sp>
        <p:nvSpPr>
          <p:cNvPr id="3" name="2 Rectángulo"/>
          <p:cNvSpPr/>
          <p:nvPr/>
        </p:nvSpPr>
        <p:spPr>
          <a:xfrm>
            <a:off x="323528" y="548680"/>
            <a:ext cx="8424936" cy="5806718"/>
          </a:xfrm>
          <a:prstGeom prst="rect">
            <a:avLst/>
          </a:prstGeom>
        </p:spPr>
        <p:txBody>
          <a:bodyPr wrap="square">
            <a:spAutoFit/>
          </a:bodyPr>
          <a:lstStyle/>
          <a:p>
            <a:pPr marL="180340" indent="180340" algn="just" fontAlgn="base" hangingPunct="0">
              <a:spcAft>
                <a:spcPts val="600"/>
              </a:spcAft>
            </a:pPr>
            <a:r>
              <a:rPr lang="es-ES" b="1" dirty="0" smtClean="0">
                <a:solidFill>
                  <a:schemeClr val="bg1"/>
                </a:solidFill>
                <a:effectLst/>
                <a:ea typeface="Batang"/>
              </a:rPr>
              <a:t>Todos los niños nacen con una naturaleza de pureza y sumisión a Dios.</a:t>
            </a:r>
            <a:endParaRPr lang="es-ES" sz="2800" b="1" dirty="0" smtClean="0">
              <a:solidFill>
                <a:schemeClr val="bg1"/>
              </a:solidFill>
              <a:effectLst/>
              <a:ea typeface="Times New Roman"/>
            </a:endParaRPr>
          </a:p>
          <a:p>
            <a:pPr marL="180340" indent="180340" algn="r" fontAlgn="base" hangingPunct="0">
              <a:spcAft>
                <a:spcPts val="1800"/>
              </a:spcAft>
            </a:pPr>
            <a:r>
              <a:rPr lang="es-ES" dirty="0" smtClean="0">
                <a:solidFill>
                  <a:srgbClr val="A92117"/>
                </a:solidFill>
                <a:ea typeface="Batang"/>
              </a:rPr>
              <a:t>Islam. </a:t>
            </a:r>
            <a:r>
              <a:rPr lang="es-ES" dirty="0" err="1" smtClean="0">
                <a:solidFill>
                  <a:srgbClr val="A92117"/>
                </a:solidFill>
                <a:ea typeface="Batang"/>
              </a:rPr>
              <a:t>Hadith</a:t>
            </a:r>
            <a:r>
              <a:rPr lang="es-ES" dirty="0" smtClean="0">
                <a:solidFill>
                  <a:srgbClr val="A92117"/>
                </a:solidFill>
                <a:ea typeface="Batang"/>
              </a:rPr>
              <a:t> of </a:t>
            </a:r>
            <a:r>
              <a:rPr lang="es-ES" dirty="0" err="1" smtClean="0">
                <a:solidFill>
                  <a:srgbClr val="A92117"/>
                </a:solidFill>
                <a:ea typeface="Batang"/>
              </a:rPr>
              <a:t>Bukhari</a:t>
            </a:r>
            <a:r>
              <a:rPr lang="en-GB" dirty="0" smtClean="0">
                <a:solidFill>
                  <a:srgbClr val="A92117"/>
                </a:solidFill>
                <a:ea typeface="Batang"/>
              </a:rPr>
              <a:t> </a:t>
            </a:r>
            <a:endParaRPr lang="es-ES" sz="2800" dirty="0" smtClean="0">
              <a:solidFill>
                <a:srgbClr val="A92117"/>
              </a:solidFill>
              <a:ea typeface="Times New Roman"/>
            </a:endParaRPr>
          </a:p>
          <a:p>
            <a:pPr marL="180340" indent="180340" algn="just" fontAlgn="base" hangingPunct="0">
              <a:spcAft>
                <a:spcPts val="1800"/>
              </a:spcAft>
            </a:pPr>
            <a:r>
              <a:rPr lang="es-ES" b="1" dirty="0" err="1" smtClean="0">
                <a:solidFill>
                  <a:schemeClr val="bg1"/>
                </a:solidFill>
                <a:effectLst/>
                <a:ea typeface="Batang"/>
              </a:rPr>
              <a:t>Meng-tsé</a:t>
            </a:r>
            <a:r>
              <a:rPr lang="es-ES" b="1" dirty="0" smtClean="0">
                <a:solidFill>
                  <a:schemeClr val="bg1"/>
                </a:solidFill>
                <a:effectLst/>
                <a:ea typeface="Batang"/>
              </a:rPr>
              <a:t> dijo: El noble conserva durante toda la vida la ingenuidad e inocencia propias de la infancia.</a:t>
            </a:r>
            <a:endParaRPr lang="es-ES" sz="2800" b="1" dirty="0" smtClean="0">
              <a:solidFill>
                <a:schemeClr val="bg1"/>
              </a:solidFill>
              <a:effectLst/>
              <a:ea typeface="Times New Roman"/>
            </a:endParaRPr>
          </a:p>
          <a:p>
            <a:pPr marL="180340" indent="180340" algn="r" fontAlgn="base" hangingPunct="0">
              <a:spcAft>
                <a:spcPts val="1800"/>
              </a:spcAft>
            </a:pPr>
            <a:r>
              <a:rPr lang="es-ES" dirty="0" smtClean="0">
                <a:solidFill>
                  <a:srgbClr val="A92117"/>
                </a:solidFill>
                <a:ea typeface="Batang"/>
              </a:rPr>
              <a:t>Confucianismo. </a:t>
            </a:r>
            <a:r>
              <a:rPr lang="es-ES" dirty="0" err="1" smtClean="0">
                <a:solidFill>
                  <a:srgbClr val="A92117"/>
                </a:solidFill>
                <a:ea typeface="Batang"/>
              </a:rPr>
              <a:t>Hia-Meng</a:t>
            </a:r>
            <a:r>
              <a:rPr lang="es-ES" dirty="0" smtClean="0">
                <a:solidFill>
                  <a:srgbClr val="A92117"/>
                </a:solidFill>
                <a:ea typeface="Batang"/>
              </a:rPr>
              <a:t> </a:t>
            </a:r>
            <a:r>
              <a:rPr lang="es-ES" dirty="0" err="1" smtClean="0">
                <a:solidFill>
                  <a:srgbClr val="A92117"/>
                </a:solidFill>
                <a:ea typeface="Batang"/>
              </a:rPr>
              <a:t>II.12</a:t>
            </a:r>
            <a:endParaRPr lang="es-ES" sz="2800" dirty="0" smtClean="0">
              <a:solidFill>
                <a:srgbClr val="A92117"/>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 </a:t>
            </a:r>
            <a:r>
              <a:rPr lang="es-ES" dirty="0" smtClean="0">
                <a:solidFill>
                  <a:schemeClr val="bg1"/>
                </a:solidFill>
                <a:effectLst>
                  <a:glow rad="63500">
                    <a:schemeClr val="accent1">
                      <a:satMod val="175000"/>
                      <a:alpha val="40000"/>
                    </a:schemeClr>
                  </a:glow>
                </a:effectLst>
                <a:ea typeface="Batang"/>
              </a:rPr>
              <a:t> </a:t>
            </a:r>
            <a:r>
              <a:rPr lang="es-ES" b="1" dirty="0" smtClean="0">
                <a:solidFill>
                  <a:schemeClr val="bg1"/>
                </a:solidFill>
                <a:effectLst/>
                <a:ea typeface="Batang"/>
              </a:rPr>
              <a:t>Dios tuvo un propósito cuando él creó a los seres humanos, y si ese propósito se hubiera cumplido, este mundo habría sido una gran familia humana, unida por el amor, donde toda la humanidad habría vivido en paz como hermanos y hermanas atendiendo a Dios como su Padre.</a:t>
            </a:r>
            <a:endParaRPr lang="es-ES" sz="2800" b="1" dirty="0" smtClean="0">
              <a:solidFill>
                <a:schemeClr val="bg1"/>
              </a:solidFill>
              <a:effectLst/>
              <a:ea typeface="Times New Roman"/>
            </a:endParaRPr>
          </a:p>
          <a:p>
            <a:pPr marL="180340" indent="180340" algn="r" fontAlgn="base" hangingPunct="0">
              <a:spcAft>
                <a:spcPts val="1800"/>
              </a:spcAft>
            </a:pPr>
            <a:r>
              <a:rPr lang="es-ES" dirty="0" err="1" smtClean="0">
                <a:solidFill>
                  <a:srgbClr val="A92117"/>
                </a:solidFill>
                <a:ea typeface="Batang"/>
              </a:rPr>
              <a:t>Sun</a:t>
            </a:r>
            <a:r>
              <a:rPr lang="es-ES" dirty="0" smtClean="0">
                <a:solidFill>
                  <a:srgbClr val="A92117"/>
                </a:solidFill>
                <a:ea typeface="Batang"/>
              </a:rPr>
              <a:t> </a:t>
            </a:r>
            <a:r>
              <a:rPr lang="es-ES" dirty="0" err="1" smtClean="0">
                <a:solidFill>
                  <a:srgbClr val="A92117"/>
                </a:solidFill>
                <a:ea typeface="Batang"/>
              </a:rPr>
              <a:t>Myung</a:t>
            </a:r>
            <a:r>
              <a:rPr lang="es-ES" dirty="0" smtClean="0">
                <a:solidFill>
                  <a:srgbClr val="A92117"/>
                </a:solidFill>
                <a:ea typeface="Batang"/>
              </a:rPr>
              <a:t> </a:t>
            </a:r>
            <a:r>
              <a:rPr lang="es-ES" dirty="0" err="1" smtClean="0">
                <a:solidFill>
                  <a:srgbClr val="A92117"/>
                </a:solidFill>
                <a:ea typeface="Batang"/>
              </a:rPr>
              <a:t>Moon</a:t>
            </a:r>
            <a:r>
              <a:rPr lang="es-ES" dirty="0" smtClean="0">
                <a:solidFill>
                  <a:srgbClr val="A92117"/>
                </a:solidFill>
                <a:ea typeface="Batang"/>
              </a:rPr>
              <a:t>. </a:t>
            </a:r>
            <a:r>
              <a:rPr lang="es-ES" dirty="0" err="1" smtClean="0">
                <a:solidFill>
                  <a:srgbClr val="A92117"/>
                </a:solidFill>
                <a:ea typeface="Batang"/>
              </a:rPr>
              <a:t>Unificacionismo</a:t>
            </a:r>
            <a:endParaRPr lang="es-ES" dirty="0" smtClean="0">
              <a:solidFill>
                <a:srgbClr val="A92117"/>
              </a:solidFill>
              <a:ea typeface="Batang"/>
            </a:endParaRPr>
          </a:p>
          <a:p>
            <a:pPr marL="180340" indent="180340" algn="just" fontAlgn="base" hangingPunct="0">
              <a:spcAft>
                <a:spcPts val="0"/>
              </a:spcAft>
            </a:pPr>
            <a:r>
              <a:rPr lang="es-ES" b="1" dirty="0" smtClean="0">
                <a:solidFill>
                  <a:schemeClr val="bg1"/>
                </a:solidFill>
                <a:effectLst/>
                <a:ea typeface="Batang"/>
              </a:rPr>
              <a:t>En aquel tiempo los discípulos se acercaron a Jesús y le preguntaron:</a:t>
            </a:r>
            <a:endParaRPr lang="es-ES" sz="2800" b="1" dirty="0" smtClean="0">
              <a:solidFill>
                <a:schemeClr val="bg1"/>
              </a:solidFill>
              <a:effectLst/>
              <a:ea typeface="Times New Roman"/>
            </a:endParaRPr>
          </a:p>
          <a:p>
            <a:pPr marL="180340" indent="180340" algn="just" fontAlgn="base" hangingPunct="0">
              <a:spcAft>
                <a:spcPts val="0"/>
              </a:spcAft>
            </a:pPr>
            <a:r>
              <a:rPr lang="es-ES" b="1" dirty="0" smtClean="0">
                <a:solidFill>
                  <a:schemeClr val="bg1"/>
                </a:solidFill>
                <a:effectLst/>
                <a:ea typeface="Batang"/>
              </a:rPr>
              <a:t>—¿Quién es el más grande en el reino de Dios? </a:t>
            </a:r>
            <a:endParaRPr lang="es-ES" sz="2800" b="1" dirty="0" smtClean="0">
              <a:solidFill>
                <a:schemeClr val="bg1"/>
              </a:solidFill>
              <a:effectLst/>
              <a:ea typeface="Times New Roman"/>
            </a:endParaRPr>
          </a:p>
          <a:p>
            <a:pPr marL="180340" indent="180340" algn="just" fontAlgn="base" hangingPunct="0">
              <a:spcAft>
                <a:spcPts val="0"/>
              </a:spcAft>
            </a:pPr>
            <a:r>
              <a:rPr lang="es-ES" b="1" dirty="0" smtClean="0">
                <a:solidFill>
                  <a:schemeClr val="bg1"/>
                </a:solidFill>
                <a:effectLst/>
                <a:ea typeface="Batang"/>
              </a:rPr>
              <a:t>Él llamó a un niño, lo colocó en medio de ellos y dijo:</a:t>
            </a:r>
            <a:endParaRPr lang="es-ES" sz="2800" b="1" dirty="0" smtClean="0">
              <a:solidFill>
                <a:schemeClr val="bg1"/>
              </a:solidFill>
              <a:effectLst/>
              <a:ea typeface="Times New Roman"/>
            </a:endParaRPr>
          </a:p>
          <a:p>
            <a:pPr marL="180340" indent="180340" algn="just" fontAlgn="base" hangingPunct="0">
              <a:spcAft>
                <a:spcPts val="600"/>
              </a:spcAft>
            </a:pPr>
            <a:r>
              <a:rPr lang="es-ES" b="1" dirty="0" smtClean="0">
                <a:solidFill>
                  <a:schemeClr val="bg1"/>
                </a:solidFill>
                <a:effectLst/>
                <a:ea typeface="Batang"/>
              </a:rPr>
              <a:t>—Os aseguro que si no os convertís y os hacéis como niños, no entraréis en el reino de Dios.</a:t>
            </a:r>
            <a:endParaRPr lang="es-ES" sz="2800" b="1" dirty="0" smtClean="0">
              <a:solidFill>
                <a:schemeClr val="bg1"/>
              </a:solidFill>
              <a:effectLst/>
              <a:ea typeface="Times New Roman"/>
            </a:endParaRPr>
          </a:p>
          <a:p>
            <a:pPr marL="180340" indent="180340" algn="r" fontAlgn="base" hangingPunct="0">
              <a:spcAft>
                <a:spcPts val="1800"/>
              </a:spcAft>
            </a:pPr>
            <a:r>
              <a:rPr lang="es-ES" dirty="0" smtClean="0">
                <a:solidFill>
                  <a:srgbClr val="A92117"/>
                </a:solidFill>
                <a:ea typeface="Batang"/>
              </a:rPr>
              <a:t>Cristianismo. Mateo 18.1-3 </a:t>
            </a:r>
            <a:endParaRPr lang="es-ES" sz="2800" dirty="0" smtClean="0">
              <a:solidFill>
                <a:srgbClr val="A92117"/>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D:\Reunión Profesores Madrid\Presentaciones Libros Miguel\Imagenes presentaciones PU\Imagen26.jpg"/>
          <p:cNvPicPr>
            <a:picLocks noChangeAspect="1" noChangeArrowheads="1"/>
          </p:cNvPicPr>
          <p:nvPr/>
        </p:nvPicPr>
        <p:blipFill>
          <a:blip r:embed="rId2" cstate="print">
            <a:lum bright="-20000"/>
          </a:blip>
          <a:srcRect l="16584" t="1701" r="16549" b="1701"/>
          <a:stretch>
            <a:fillRect/>
          </a:stretch>
        </p:blipFill>
        <p:spPr bwMode="auto">
          <a:xfrm>
            <a:off x="0" y="0"/>
            <a:ext cx="9144000" cy="6858000"/>
          </a:xfrm>
          <a:prstGeom prst="rect">
            <a:avLst/>
          </a:prstGeom>
          <a:noFill/>
        </p:spPr>
      </p:pic>
      <p:sp>
        <p:nvSpPr>
          <p:cNvPr id="4" name="3 CuadroTexto"/>
          <p:cNvSpPr txBox="1"/>
          <p:nvPr/>
        </p:nvSpPr>
        <p:spPr>
          <a:xfrm>
            <a:off x="0" y="256691"/>
            <a:ext cx="9144000" cy="523220"/>
          </a:xfrm>
          <a:prstGeom prst="rect">
            <a:avLst/>
          </a:prstGeom>
          <a:gradFill>
            <a:gsLst>
              <a:gs pos="100000">
                <a:schemeClr val="accent4">
                  <a:lumMod val="50000"/>
                  <a:shade val="30000"/>
                  <a:satMod val="115000"/>
                  <a:alpha val="4000"/>
                </a:schemeClr>
              </a:gs>
              <a:gs pos="50000">
                <a:schemeClr val="accent4">
                  <a:lumMod val="50000"/>
                  <a:shade val="67500"/>
                  <a:satMod val="115000"/>
                </a:schemeClr>
              </a:gs>
              <a:gs pos="100000">
                <a:schemeClr val="accent4">
                  <a:lumMod val="50000"/>
                  <a:shade val="100000"/>
                  <a:satMod val="115000"/>
                </a:schemeClr>
              </a:gs>
            </a:gsLst>
            <a:lin ang="0" scaled="1"/>
          </a:gradFill>
        </p:spPr>
        <p:txBody>
          <a:bodyPr wrap="square" rtlCol="0">
            <a:spAutoFit/>
          </a:bodyPr>
          <a:lstStyle/>
          <a:p>
            <a:pPr marL="360000" lvl="0" hangingPunct="0"/>
            <a:r>
              <a:rPr lang="es-ES" sz="2800" b="1" cap="small" dirty="0" smtClean="0">
                <a:solidFill>
                  <a:srgbClr val="FFFF00"/>
                </a:solidFill>
              </a:rPr>
              <a:t>Ignorancia, error y mal</a:t>
            </a:r>
          </a:p>
        </p:txBody>
      </p:sp>
      <p:sp>
        <p:nvSpPr>
          <p:cNvPr id="5" name="4 Rectángulo"/>
          <p:cNvSpPr/>
          <p:nvPr/>
        </p:nvSpPr>
        <p:spPr>
          <a:xfrm>
            <a:off x="611560" y="980728"/>
            <a:ext cx="8208912" cy="5170646"/>
          </a:xfrm>
          <a:prstGeom prst="rect">
            <a:avLst/>
          </a:prstGeom>
        </p:spPr>
        <p:txBody>
          <a:bodyPr wrap="square">
            <a:spAutoFit/>
          </a:bodyPr>
          <a:lstStyle/>
          <a:p>
            <a:pPr indent="252000">
              <a:spcAft>
                <a:spcPts val="1200"/>
              </a:spcAft>
            </a:pPr>
            <a:r>
              <a:rPr lang="es-ES" sz="2000" b="1" dirty="0" smtClean="0">
                <a:effectLst>
                  <a:glow rad="63500">
                    <a:schemeClr val="bg1">
                      <a:lumMod val="90000"/>
                      <a:lumOff val="10000"/>
                      <a:alpha val="40000"/>
                    </a:schemeClr>
                  </a:glow>
                </a:effectLst>
                <a:cs typeface="Arial" pitchFamily="34" charset="0"/>
              </a:rPr>
              <a:t>La realidad de la condición humana está caracterizada por sufrimientos, guerras, opresión, pobreza y desesperación. El punto de partida del budismo —la primera de las Cuatro Nobles Verdades— es que la realidad de la vida es sufrimiento. Todas las religiones reconocen esto en su sentido más amplio, es decir, que esta realidad de la vida humana está en contradicción con los ideales albergados en el pecho de todos los hombres y mujeres.</a:t>
            </a:r>
          </a:p>
          <a:p>
            <a:pPr indent="252000">
              <a:spcAft>
                <a:spcPts val="1200"/>
              </a:spcAft>
            </a:pPr>
            <a:r>
              <a:rPr lang="es-ES" sz="2000" b="1" dirty="0" smtClean="0">
                <a:effectLst>
                  <a:glow rad="63500">
                    <a:schemeClr val="bg1">
                      <a:lumMod val="90000"/>
                      <a:lumOff val="10000"/>
                      <a:alpha val="40000"/>
                    </a:schemeClr>
                  </a:glow>
                </a:effectLst>
                <a:cs typeface="Arial" pitchFamily="34" charset="0"/>
              </a:rPr>
              <a:t> En muchas religiones hay relatos que explican como los seres humanos se degradaron o apartaron de Dios cayendo en la ignorancia, error, pecado, egoísmo o corrupción, perdiendo así el estado de pureza o salud original que disfrutaban. Es como si el hombre hubiera adquirido una enfermedad y, por lo tanto, necesitara de una cura o salvación. Casi todas las religiones coinciden en que la ignorancia y los deseos egoístas son dos de las causas principales del sufrimiento y la miseria humana, y que a consecuencia de ellas el ser humano vive en un estado de contradicción interior.</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texto"/>
          <p:cNvSpPr txBox="1">
            <a:spLocks/>
          </p:cNvSpPr>
          <p:nvPr/>
        </p:nvSpPr>
        <p:spPr>
          <a:xfrm>
            <a:off x="230821" y="791829"/>
            <a:ext cx="8762259" cy="2794653"/>
          </a:xfrm>
          <a:prstGeom prst="rect">
            <a:avLst/>
          </a:prstGeom>
        </p:spPr>
        <p:txBody>
          <a:bodyPr>
            <a:noAutofit/>
          </a:bodyPr>
          <a:lstStyle/>
          <a:p>
            <a:pPr lvl="0" indent="252000">
              <a:buClr>
                <a:schemeClr val="accent1"/>
              </a:buClr>
              <a:buSzPct val="100000"/>
              <a:defRPr/>
            </a:pPr>
            <a:r>
              <a:rPr lang="es-ES" sz="1900" dirty="0" smtClean="0"/>
              <a:t>Todo el mundo está de acuerdo en que vivimos en una época de crisis. Es una crisis generalizada de valores. En las ciencias y la filosofía la búsqueda de la verdad, certeza o racionalidad están en un callejón sin salida. En la esfera de la ética hay una confusión total acerca de lo que está bien o mal. La sociedad está plagada de problemas, desde el incremento de la violencia juvenil, e incluso infantil, pasando por problemas como el consumo abusivo de alcohol y drogas, los delitos sexuales, el maltrato y la violencia dentro del ámbito familiar, hasta la corrupción de las elites políticas y financieras. Y, a nivel mundial </a:t>
            </a:r>
            <a:r>
              <a:rPr lang="es-ES" sz="2000" dirty="0" smtClean="0"/>
              <a:t>estamos inmersos en una serie de guerras regionales y expuestos al creciente peligro de conflictos o choque entre distintos pueblos, culturas y civilizaciones, además de la grave amenaza del terrorismo internacional. </a:t>
            </a:r>
            <a:r>
              <a:rPr lang="es-ES" sz="1900" dirty="0" smtClean="0"/>
              <a:t> </a:t>
            </a:r>
            <a:endParaRPr kumimoji="0" lang="es-ES" sz="1900" b="0" i="0" u="none" strike="noStrike" kern="1200" spc="0" normalizeH="0" noProof="0" dirty="0">
              <a:ln>
                <a:noFill/>
              </a:ln>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uLnTx/>
              <a:uFillTx/>
              <a:latin typeface="+mj-lt"/>
            </a:endParaRPr>
          </a:p>
        </p:txBody>
      </p:sp>
      <p:sp>
        <p:nvSpPr>
          <p:cNvPr id="4" name="3 CuadroTexto"/>
          <p:cNvSpPr txBox="1"/>
          <p:nvPr/>
        </p:nvSpPr>
        <p:spPr>
          <a:xfrm>
            <a:off x="0" y="177554"/>
            <a:ext cx="9144000" cy="492443"/>
          </a:xfrm>
          <a:prstGeom prst="rect">
            <a:avLst/>
          </a:prstGeom>
          <a:solidFill>
            <a:schemeClr val="accent2">
              <a:lumMod val="50000"/>
            </a:schemeClr>
          </a:solidFill>
          <a:ln>
            <a:noFill/>
          </a:ln>
        </p:spPr>
        <p:txBody>
          <a:bodyPr wrap="square" lIns="0" tIns="0" rIns="0" bIns="0" rtlCol="0">
            <a:spAutoFit/>
          </a:bodyPr>
          <a:lstStyle/>
          <a:p>
            <a:pPr marL="432000"/>
            <a:r>
              <a:rPr lang="es-ES" sz="3200" b="1" cap="small" dirty="0" smtClean="0">
                <a:solidFill>
                  <a:srgbClr val="FFFF00"/>
                </a:solidFill>
              </a:rPr>
              <a:t>Introducción</a:t>
            </a:r>
            <a:endParaRPr lang="es-ES" sz="3200" b="1" cap="small" dirty="0">
              <a:solidFill>
                <a:srgbClr val="FFFF00"/>
              </a:solidFill>
            </a:endParaRPr>
          </a:p>
        </p:txBody>
      </p:sp>
      <p:sp>
        <p:nvSpPr>
          <p:cNvPr id="5" name="3 Marcador de texto"/>
          <p:cNvSpPr txBox="1">
            <a:spLocks/>
          </p:cNvSpPr>
          <p:nvPr/>
        </p:nvSpPr>
        <p:spPr>
          <a:xfrm>
            <a:off x="221943" y="3967848"/>
            <a:ext cx="8629095" cy="2717037"/>
          </a:xfrm>
          <a:prstGeom prst="roundRect">
            <a:avLst>
              <a:gd name="adj" fmla="val 9686"/>
            </a:avLst>
          </a:prstGeom>
          <a:solidFill>
            <a:srgbClr val="0B4942"/>
          </a:solidFill>
          <a:ln>
            <a:solidFill>
              <a:schemeClr val="accent1">
                <a:lumMod val="40000"/>
                <a:lumOff val="60000"/>
              </a:schemeClr>
            </a:solidFill>
          </a:ln>
          <a:effectLst>
            <a:outerShdw blurRad="50800" dist="38100" dir="2700000" sx="101000" sy="101000" algn="tl" rotWithShape="0">
              <a:schemeClr val="accent1">
                <a:lumMod val="20000"/>
                <a:lumOff val="80000"/>
                <a:alpha val="40000"/>
              </a:schemeClr>
            </a:outerShdw>
          </a:effectLst>
        </p:spPr>
        <p:txBody>
          <a:bodyPr wrap="square" lIns="288000" tIns="72000" rIns="144000" bIns="72000" anchor="ctr">
            <a:spAutoFit/>
          </a:bodyPr>
          <a:lstStyle/>
          <a:p>
            <a:pPr indent="252000" eaLnBrk="0" hangingPunct="0">
              <a:spcAft>
                <a:spcPts val="600"/>
              </a:spcAft>
            </a:pPr>
            <a:r>
              <a:rPr lang="es-ES" sz="1900" dirty="0" smtClean="0">
                <a:latin typeface="Arial"/>
                <a:cs typeface="Arial"/>
              </a:rPr>
              <a:t>«</a:t>
            </a:r>
            <a:r>
              <a:rPr lang="es-ES" sz="1900" dirty="0" smtClean="0"/>
              <a:t>El hombre convertido en cosa está angustiado, carece de fe y de convicciones y tiene poca capacidad de amar. Y escapa al vano ajetreo, al alcoholismo, a una extremada promiscuidad sexual y a síntomas psicosomáticos de todas clases que explica mejor la teoría de la tensión (estrés). Como consecuencia paradójica, las sociedades más prósperas resultan ser las más enfermas y el progreso de la medicina queda compensado por el gran aumento de toda clase de enfermedades psíquicas y psicosomáticas.</a:t>
            </a:r>
            <a:r>
              <a:rPr lang="es-ES" sz="1900" dirty="0" smtClean="0">
                <a:latin typeface="Arial"/>
                <a:cs typeface="Arial"/>
              </a:rPr>
              <a:t>»</a:t>
            </a:r>
            <a:endParaRPr lang="es-ES" sz="1900" dirty="0" smtClean="0"/>
          </a:p>
          <a:p>
            <a:pPr algn="r"/>
            <a:r>
              <a:rPr lang="es-ES" dirty="0" smtClean="0">
                <a:solidFill>
                  <a:schemeClr val="accent3">
                    <a:lumMod val="75000"/>
                  </a:schemeClr>
                </a:solidFill>
              </a:rPr>
              <a:t>Erich Fromm, </a:t>
            </a:r>
            <a:r>
              <a:rPr lang="es-ES" i="1" dirty="0" smtClean="0">
                <a:solidFill>
                  <a:schemeClr val="accent3">
                    <a:lumMod val="75000"/>
                  </a:schemeClr>
                </a:solidFill>
              </a:rPr>
              <a:t>El humanismo como utopía real</a:t>
            </a:r>
            <a:r>
              <a:rPr lang="es-ES" dirty="0" smtClean="0">
                <a:solidFill>
                  <a:schemeClr val="accent3">
                    <a:lumMod val="75000"/>
                  </a:schemeClr>
                </a:solidFill>
              </a:rPr>
              <a:t>, </a:t>
            </a:r>
            <a:r>
              <a:rPr lang="es-ES" dirty="0" err="1" smtClean="0">
                <a:solidFill>
                  <a:schemeClr val="accent3">
                    <a:lumMod val="75000"/>
                  </a:schemeClr>
                </a:solidFill>
              </a:rPr>
              <a:t>Paidós</a:t>
            </a:r>
            <a:r>
              <a:rPr lang="es-ES" dirty="0" smtClean="0">
                <a:solidFill>
                  <a:schemeClr val="accent3">
                    <a:lumMod val="75000"/>
                  </a:schemeClr>
                </a:solidFill>
              </a:rPr>
              <a:t>, Barcelona, 1998, p. 41.</a:t>
            </a:r>
            <a:endParaRPr lang="es-ES" dirty="0">
              <a:solidFill>
                <a:schemeClr val="accent3">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D:\Reunión Profesores Madrid\Presentaciones Libros Miguel\Imagenes presentaciones PU\Imagen26.jpg"/>
          <p:cNvPicPr>
            <a:picLocks noChangeAspect="1" noChangeArrowheads="1"/>
          </p:cNvPicPr>
          <p:nvPr/>
        </p:nvPicPr>
        <p:blipFill>
          <a:blip r:embed="rId2" cstate="print">
            <a:lum bright="-20000"/>
          </a:blip>
          <a:srcRect l="16584" t="1701" r="16549" b="1701"/>
          <a:stretch>
            <a:fillRect/>
          </a:stretch>
        </p:blipFill>
        <p:spPr bwMode="auto">
          <a:xfrm>
            <a:off x="0" y="0"/>
            <a:ext cx="9144000" cy="6858000"/>
          </a:xfrm>
          <a:prstGeom prst="rect">
            <a:avLst/>
          </a:prstGeom>
          <a:noFill/>
        </p:spPr>
      </p:pic>
      <p:sp>
        <p:nvSpPr>
          <p:cNvPr id="4" name="3 CuadroTexto"/>
          <p:cNvSpPr txBox="1"/>
          <p:nvPr/>
        </p:nvSpPr>
        <p:spPr>
          <a:xfrm>
            <a:off x="0" y="256691"/>
            <a:ext cx="9144000" cy="523220"/>
          </a:xfrm>
          <a:prstGeom prst="rect">
            <a:avLst/>
          </a:prstGeom>
          <a:gradFill>
            <a:gsLst>
              <a:gs pos="100000">
                <a:schemeClr val="accent4">
                  <a:lumMod val="50000"/>
                  <a:shade val="30000"/>
                  <a:satMod val="115000"/>
                  <a:alpha val="4000"/>
                </a:schemeClr>
              </a:gs>
              <a:gs pos="50000">
                <a:schemeClr val="accent4">
                  <a:lumMod val="50000"/>
                  <a:shade val="67500"/>
                  <a:satMod val="115000"/>
                </a:schemeClr>
              </a:gs>
              <a:gs pos="100000">
                <a:schemeClr val="accent4">
                  <a:lumMod val="50000"/>
                  <a:shade val="100000"/>
                  <a:satMod val="115000"/>
                </a:schemeClr>
              </a:gs>
            </a:gsLst>
            <a:lin ang="0" scaled="1"/>
          </a:gradFill>
        </p:spPr>
        <p:txBody>
          <a:bodyPr wrap="square" rtlCol="0">
            <a:spAutoFit/>
          </a:bodyPr>
          <a:lstStyle/>
          <a:p>
            <a:pPr marL="360000" lvl="0" hangingPunct="0"/>
            <a:r>
              <a:rPr lang="es-ES" sz="2800" b="1" cap="small" dirty="0" smtClean="0">
                <a:solidFill>
                  <a:srgbClr val="FFFF00"/>
                </a:solidFill>
              </a:rPr>
              <a:t>Ignorancia, error y mal</a:t>
            </a:r>
          </a:p>
        </p:txBody>
      </p:sp>
      <p:sp>
        <p:nvSpPr>
          <p:cNvPr id="6" name="5 Rectángulo"/>
          <p:cNvSpPr/>
          <p:nvPr/>
        </p:nvSpPr>
        <p:spPr>
          <a:xfrm>
            <a:off x="1187624" y="1556792"/>
            <a:ext cx="5688632" cy="1692771"/>
          </a:xfrm>
          <a:prstGeom prst="rect">
            <a:avLst/>
          </a:prstGeom>
        </p:spPr>
        <p:txBody>
          <a:bodyPr wrap="square">
            <a:spAutoFit/>
          </a:bodyPr>
          <a:lstStyle/>
          <a:p>
            <a:pPr marL="514350" indent="-360000">
              <a:spcAft>
                <a:spcPts val="1200"/>
              </a:spcAft>
              <a:buFont typeface="Wingdings" pitchFamily="2" charset="2"/>
              <a:buChar char="ü"/>
            </a:pPr>
            <a:r>
              <a:rPr lang="es-ES" sz="2800" b="1" i="1" dirty="0" smtClean="0"/>
              <a:t>Ignorancia</a:t>
            </a:r>
          </a:p>
          <a:p>
            <a:pPr marL="514350" indent="-360000">
              <a:spcAft>
                <a:spcPts val="1200"/>
              </a:spcAft>
              <a:buFont typeface="Wingdings" pitchFamily="2" charset="2"/>
              <a:buChar char="ü"/>
            </a:pPr>
            <a:r>
              <a:rPr lang="es-ES" sz="2800" b="1" i="1" dirty="0" smtClean="0"/>
              <a:t>Deseos egoístas </a:t>
            </a:r>
          </a:p>
          <a:p>
            <a:pPr marL="514350" indent="-360000">
              <a:spcAft>
                <a:spcPts val="1200"/>
              </a:spcAft>
              <a:buFont typeface="Wingdings" pitchFamily="2" charset="2"/>
              <a:buChar char="ü"/>
            </a:pPr>
            <a:r>
              <a:rPr lang="es-ES" sz="2800" b="1" i="1" dirty="0" smtClean="0"/>
              <a:t>Contradicción interior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D:\Reunión Profesores Madrid\Presentaciones Libros Miguel\Imagenes presentaciones PU\Fondos\braford_caf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Rectángulo redondeado"/>
          <p:cNvSpPr/>
          <p:nvPr/>
        </p:nvSpPr>
        <p:spPr>
          <a:xfrm>
            <a:off x="251520" y="116632"/>
            <a:ext cx="8712968" cy="2566224"/>
          </a:xfrm>
          <a:prstGeom prst="roundRect">
            <a:avLst/>
          </a:prstGeom>
          <a:noFill/>
          <a:ln w="19050">
            <a:solidFill>
              <a:schemeClr val="accent3">
                <a:lumMod val="20000"/>
                <a:lumOff val="80000"/>
              </a:schemeClr>
            </a:solidFill>
          </a:ln>
        </p:spPr>
        <p:txBody>
          <a:bodyPr wrap="square" lIns="216000" tIns="36000" rIns="180000" bIns="36000">
            <a:spAutoFit/>
          </a:bodyPr>
          <a:lstStyle/>
          <a:p>
            <a:pPr>
              <a:spcAft>
                <a:spcPts val="1200"/>
              </a:spcAft>
            </a:pPr>
            <a:r>
              <a:rPr lang="es-ES" sz="2800" b="1" i="1" dirty="0" smtClean="0">
                <a:solidFill>
                  <a:srgbClr val="FFFF00"/>
                </a:solidFill>
              </a:rPr>
              <a:t>Ignorancia</a:t>
            </a:r>
          </a:p>
          <a:p>
            <a:pPr indent="252000">
              <a:spcAft>
                <a:spcPts val="1200"/>
              </a:spcAft>
            </a:pPr>
            <a:r>
              <a:rPr lang="es-ES" b="1" dirty="0" smtClean="0">
                <a:solidFill>
                  <a:schemeClr val="accent3">
                    <a:lumMod val="60000"/>
                    <a:lumOff val="40000"/>
                  </a:schemeClr>
                </a:solidFill>
              </a:rPr>
              <a:t>Muchas religiones consideran que los males de los hombres son debido a la ignorancia. Al ser ignorantes del propósito de la vida, la gente confunde los valores y por ello actúan de una manera equivocada. En el hinduismo y el jainismo esta ceguera (</a:t>
            </a:r>
            <a:r>
              <a:rPr lang="es-ES" b="1" dirty="0" err="1" smtClean="0">
                <a:solidFill>
                  <a:schemeClr val="accent3">
                    <a:lumMod val="60000"/>
                    <a:lumOff val="40000"/>
                  </a:schemeClr>
                </a:solidFill>
              </a:rPr>
              <a:t>avidya</a:t>
            </a:r>
            <a:r>
              <a:rPr lang="es-ES" b="1" dirty="0" smtClean="0">
                <a:solidFill>
                  <a:schemeClr val="accent3">
                    <a:lumMod val="60000"/>
                    <a:lumOff val="40000"/>
                  </a:schemeClr>
                </a:solidFill>
              </a:rPr>
              <a:t>) es lo que ata a la gente a la rueda de los continuos nacimientos y muertes (</a:t>
            </a:r>
            <a:r>
              <a:rPr lang="es-ES" b="1" dirty="0" err="1" smtClean="0">
                <a:solidFill>
                  <a:schemeClr val="accent3">
                    <a:lumMod val="60000"/>
                    <a:lumOff val="40000"/>
                  </a:schemeClr>
                </a:solidFill>
              </a:rPr>
              <a:t>samsara</a:t>
            </a:r>
            <a:r>
              <a:rPr lang="es-ES" b="1" dirty="0" smtClean="0">
                <a:solidFill>
                  <a:schemeClr val="accent3">
                    <a:lumMod val="60000"/>
                    <a:lumOff val="40000"/>
                  </a:schemeClr>
                </a:solidFill>
              </a:rPr>
              <a:t>). En el budismo la ignorancia (</a:t>
            </a:r>
            <a:r>
              <a:rPr lang="es-ES" b="1" dirty="0" err="1" smtClean="0">
                <a:solidFill>
                  <a:schemeClr val="accent3">
                    <a:lumMod val="60000"/>
                    <a:lumOff val="40000"/>
                  </a:schemeClr>
                </a:solidFill>
              </a:rPr>
              <a:t>mithyajnana</a:t>
            </a:r>
            <a:r>
              <a:rPr lang="es-ES" b="1" dirty="0" smtClean="0">
                <a:solidFill>
                  <a:schemeClr val="accent3">
                    <a:lumMod val="60000"/>
                    <a:lumOff val="40000"/>
                  </a:schemeClr>
                </a:solidFill>
              </a:rPr>
              <a:t>) es lo que nos encadena al deseo, y por tanto al error.</a:t>
            </a:r>
            <a:endParaRPr lang="es-ES" b="1" i="1" dirty="0" smtClean="0">
              <a:solidFill>
                <a:schemeClr val="accent3">
                  <a:lumMod val="60000"/>
                  <a:lumOff val="40000"/>
                </a:schemeClr>
              </a:solidFill>
            </a:endParaRPr>
          </a:p>
        </p:txBody>
      </p:sp>
      <p:sp>
        <p:nvSpPr>
          <p:cNvPr id="8" name="Rectangle 1"/>
          <p:cNvSpPr>
            <a:spLocks noChangeArrowheads="1"/>
          </p:cNvSpPr>
          <p:nvPr/>
        </p:nvSpPr>
        <p:spPr bwMode="auto">
          <a:xfrm>
            <a:off x="539552" y="3129935"/>
            <a:ext cx="8064896"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r>
              <a:rPr lang="es-ES" b="1" dirty="0" smtClean="0">
                <a:effectLst/>
                <a:ea typeface="Batang"/>
              </a:rPr>
              <a:t>Quien no entiende el Cielo no tiene virtud pura. Quien no ha entendido el Tao nada puede por sí mismo. El que no entiende el Tao es un desdichado</a:t>
            </a:r>
            <a:r>
              <a:rPr lang="es-ES" dirty="0" smtClean="0">
                <a:effectLst/>
                <a:ea typeface="Batang"/>
              </a:rPr>
              <a:t>.</a:t>
            </a:r>
            <a:endParaRPr lang="es-ES" sz="2800" dirty="0" smtClean="0">
              <a:effectLst/>
              <a:ea typeface="Times New Roman"/>
            </a:endParaRPr>
          </a:p>
          <a:p>
            <a:pPr marL="180340" indent="180340" algn="r" fontAlgn="base" hangingPunct="0">
              <a:spcAft>
                <a:spcPts val="2400"/>
              </a:spcAft>
            </a:pPr>
            <a:r>
              <a:rPr lang="es-ES" dirty="0" smtClean="0">
                <a:solidFill>
                  <a:schemeClr val="accent3">
                    <a:lumMod val="40000"/>
                    <a:lumOff val="60000"/>
                  </a:schemeClr>
                </a:solidFill>
                <a:ea typeface="Batang"/>
              </a:rPr>
              <a:t>Taoísmo. </a:t>
            </a:r>
            <a:r>
              <a:rPr lang="es-ES" dirty="0" err="1" smtClean="0">
                <a:solidFill>
                  <a:schemeClr val="accent3">
                    <a:lumMod val="40000"/>
                    <a:lumOff val="60000"/>
                  </a:schemeClr>
                </a:solidFill>
                <a:ea typeface="Batang"/>
              </a:rPr>
              <a:t>Chuang</a:t>
            </a:r>
            <a:r>
              <a:rPr lang="es-ES" dirty="0" smtClean="0">
                <a:solidFill>
                  <a:schemeClr val="accent3">
                    <a:lumMod val="40000"/>
                    <a:lumOff val="60000"/>
                  </a:schemeClr>
                </a:solidFill>
                <a:ea typeface="Batang"/>
              </a:rPr>
              <a:t> </a:t>
            </a:r>
            <a:r>
              <a:rPr lang="es-ES" dirty="0" err="1" smtClean="0">
                <a:solidFill>
                  <a:schemeClr val="accent3">
                    <a:lumMod val="40000"/>
                    <a:lumOff val="60000"/>
                  </a:schemeClr>
                </a:solidFill>
                <a:ea typeface="Batang"/>
              </a:rPr>
              <a:t>Tzu</a:t>
            </a:r>
            <a:r>
              <a:rPr lang="es-ES" dirty="0" smtClean="0">
                <a:solidFill>
                  <a:schemeClr val="accent3">
                    <a:lumMod val="40000"/>
                    <a:lumOff val="60000"/>
                  </a:schemeClr>
                </a:solidFill>
                <a:ea typeface="Batang"/>
              </a:rPr>
              <a:t>, XI, 11</a:t>
            </a:r>
            <a:endParaRPr lang="es-ES" sz="2800" dirty="0" smtClean="0">
              <a:solidFill>
                <a:schemeClr val="accent3">
                  <a:lumMod val="40000"/>
                  <a:lumOff val="60000"/>
                </a:schemeClr>
              </a:solidFill>
              <a:ea typeface="Times New Roman"/>
            </a:endParaRPr>
          </a:p>
          <a:p>
            <a:pPr marL="180340" indent="180340" algn="just" fontAlgn="base" hangingPunct="0"/>
            <a:r>
              <a:rPr lang="es-ES" b="1" dirty="0" smtClean="0">
                <a:effectLst/>
                <a:ea typeface="Batang"/>
              </a:rPr>
              <a:t>Al estar cubiertos por el velo que todo lo envuelve en ilusión, no soy manifiesto a todos.</a:t>
            </a:r>
            <a:endParaRPr lang="es-ES" sz="2800" b="1" dirty="0" smtClean="0">
              <a:effectLst/>
              <a:ea typeface="Times New Roman"/>
            </a:endParaRPr>
          </a:p>
          <a:p>
            <a:pPr marL="180340" indent="180340" algn="r" fontAlgn="base" hangingPunct="0">
              <a:spcAft>
                <a:spcPts val="2400"/>
              </a:spcAft>
            </a:pPr>
            <a:r>
              <a:rPr lang="es-ES" dirty="0" smtClean="0">
                <a:solidFill>
                  <a:schemeClr val="accent3">
                    <a:lumMod val="40000"/>
                    <a:lumOff val="60000"/>
                  </a:schemeClr>
                </a:solidFill>
                <a:ea typeface="Batang"/>
              </a:rPr>
              <a:t>Hinduismo. </a:t>
            </a:r>
            <a:r>
              <a:rPr lang="es-ES" dirty="0" err="1" smtClean="0">
                <a:solidFill>
                  <a:schemeClr val="accent3">
                    <a:lumMod val="40000"/>
                    <a:lumOff val="60000"/>
                  </a:schemeClr>
                </a:solidFill>
                <a:ea typeface="Batang"/>
              </a:rPr>
              <a:t>Bhagavad</a:t>
            </a:r>
            <a:r>
              <a:rPr lang="es-ES" dirty="0" smtClean="0">
                <a:solidFill>
                  <a:schemeClr val="accent3">
                    <a:lumMod val="40000"/>
                    <a:lumOff val="60000"/>
                  </a:schemeClr>
                </a:solidFill>
                <a:ea typeface="Batang"/>
              </a:rPr>
              <a:t> Gita VII, 25 </a:t>
            </a:r>
            <a:endParaRPr lang="es-ES" sz="2800" dirty="0" smtClean="0">
              <a:solidFill>
                <a:schemeClr val="accent3">
                  <a:lumMod val="40000"/>
                  <a:lumOff val="60000"/>
                </a:schemeClr>
              </a:solidFill>
              <a:ea typeface="Times New Roman"/>
            </a:endParaRPr>
          </a:p>
          <a:p>
            <a:pPr marL="180340" indent="180340" algn="just" fontAlgn="base" hangingPunct="0">
              <a:spcAft>
                <a:spcPts val="0"/>
              </a:spcAft>
            </a:pPr>
            <a:r>
              <a:rPr lang="es-ES" dirty="0" smtClean="0">
                <a:effectLst/>
                <a:ea typeface="Batang"/>
              </a:rPr>
              <a:t> </a:t>
            </a:r>
            <a:r>
              <a:rPr lang="es-ES" b="1" dirty="0" smtClean="0">
                <a:effectLst/>
                <a:ea typeface="Batang"/>
              </a:rPr>
              <a:t>Tienen corazones con los que no comprenden, ojos con los que no ven, oídos con los que no oyen. Son como rebaños. No, aún más extraviados.</a:t>
            </a:r>
            <a:endParaRPr lang="es-ES" sz="2800" b="1" dirty="0" smtClean="0">
              <a:effectLst/>
              <a:ea typeface="Times New Roman"/>
            </a:endParaRPr>
          </a:p>
          <a:p>
            <a:pPr marL="144145" indent="-144145" algn="r">
              <a:spcAft>
                <a:spcPts val="0"/>
              </a:spcAft>
            </a:pPr>
            <a:r>
              <a:rPr lang="es-ES" dirty="0" smtClean="0">
                <a:solidFill>
                  <a:schemeClr val="accent3">
                    <a:lumMod val="40000"/>
                    <a:lumOff val="60000"/>
                  </a:schemeClr>
                </a:solidFill>
                <a:ea typeface="Batang"/>
              </a:rPr>
              <a:t>Islam. Corán 7.179 </a:t>
            </a:r>
            <a:endParaRPr lang="es-ES" sz="2800" dirty="0" smtClean="0">
              <a:solidFill>
                <a:schemeClr val="accent3">
                  <a:lumMod val="40000"/>
                  <a:lumOff val="60000"/>
                </a:schemeClr>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D:\Reunión Profesores Madrid\Presentaciones Libros Miguel\Imagenes presentaciones PU\Fondos\braford_caf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Rectangle 1"/>
          <p:cNvSpPr>
            <a:spLocks noChangeArrowheads="1"/>
          </p:cNvSpPr>
          <p:nvPr/>
        </p:nvSpPr>
        <p:spPr bwMode="auto">
          <a:xfrm>
            <a:off x="539552" y="604718"/>
            <a:ext cx="8064896"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600"/>
              </a:spcAft>
            </a:pPr>
            <a:r>
              <a:rPr lang="es-ES" b="1" dirty="0" smtClean="0">
                <a:effectLst/>
                <a:ea typeface="Batang"/>
              </a:rPr>
              <a:t>En tinieblas se halla, en verdad, este mundo, ¡y cuán pocos pueden ver la luz! Así como pocos son los pájaros que se escapan de la red, pocas son las almas que pueden volar hacia la libertad de los cielos.</a:t>
            </a:r>
          </a:p>
          <a:p>
            <a:pPr marL="180340" indent="180340" algn="r" fontAlgn="base" hangingPunct="0">
              <a:spcAft>
                <a:spcPts val="3000"/>
              </a:spcAft>
            </a:pPr>
            <a:r>
              <a:rPr lang="es-ES" dirty="0" smtClean="0">
                <a:solidFill>
                  <a:schemeClr val="accent3">
                    <a:lumMod val="60000"/>
                    <a:lumOff val="40000"/>
                  </a:schemeClr>
                </a:solidFill>
                <a:ea typeface="Batang"/>
              </a:rPr>
              <a:t>Budismo. </a:t>
            </a:r>
            <a:r>
              <a:rPr lang="es-ES" dirty="0" err="1" smtClean="0">
                <a:solidFill>
                  <a:schemeClr val="accent3">
                    <a:lumMod val="60000"/>
                    <a:lumOff val="40000"/>
                  </a:schemeClr>
                </a:solidFill>
                <a:ea typeface="Batang"/>
              </a:rPr>
              <a:t>Dhammapada</a:t>
            </a:r>
            <a:r>
              <a:rPr lang="es-ES" dirty="0" smtClean="0">
                <a:solidFill>
                  <a:schemeClr val="accent3">
                    <a:lumMod val="60000"/>
                    <a:lumOff val="40000"/>
                  </a:schemeClr>
                </a:solidFill>
                <a:ea typeface="Batang"/>
              </a:rPr>
              <a:t> 174</a:t>
            </a:r>
            <a:endParaRPr lang="es-ES" sz="2800" dirty="0" smtClean="0">
              <a:solidFill>
                <a:schemeClr val="accent3">
                  <a:lumMod val="60000"/>
                  <a:lumOff val="40000"/>
                </a:schemeClr>
              </a:solidFill>
              <a:ea typeface="Times New Roman"/>
            </a:endParaRPr>
          </a:p>
          <a:p>
            <a:pPr marL="180340" indent="180340" algn="just" fontAlgn="base" hangingPunct="0">
              <a:spcAft>
                <a:spcPts val="600"/>
              </a:spcAft>
            </a:pPr>
            <a:r>
              <a:rPr lang="es-ES" b="1" dirty="0" smtClean="0">
                <a:effectLst/>
                <a:ea typeface="Batang"/>
              </a:rPr>
              <a:t>La humanidad cayó en la ignorancia de Dios en sus comienzos, y aún hoy seguimos ignorantes de Dios. No conocemos a Dios, el ideal de la creación de Dios, ni la familia que tendría que ser el fundamento de nuestra realización. Por esta razón, todo va mal. La vida humana, desde el nivel familiar hasta el nivel mundial, es un completo desastre.</a:t>
            </a:r>
          </a:p>
          <a:p>
            <a:pPr marL="180340" indent="180340" algn="r" fontAlgn="base" hangingPunct="0">
              <a:spcAft>
                <a:spcPts val="3000"/>
              </a:spcAft>
            </a:pPr>
            <a:r>
              <a:rPr lang="es-ES" dirty="0" err="1" smtClean="0">
                <a:solidFill>
                  <a:schemeClr val="accent3">
                    <a:lumMod val="60000"/>
                    <a:lumOff val="40000"/>
                  </a:schemeClr>
                </a:solidFill>
                <a:ea typeface="Batang"/>
              </a:rPr>
              <a:t>Sun</a:t>
            </a:r>
            <a:r>
              <a:rPr lang="es-ES" dirty="0" smtClean="0">
                <a:solidFill>
                  <a:schemeClr val="accent3">
                    <a:lumMod val="60000"/>
                    <a:lumOff val="40000"/>
                  </a:schemeClr>
                </a:solidFill>
                <a:ea typeface="Batang"/>
              </a:rPr>
              <a:t> </a:t>
            </a:r>
            <a:r>
              <a:rPr lang="es-ES" dirty="0" err="1" smtClean="0">
                <a:solidFill>
                  <a:schemeClr val="accent3">
                    <a:lumMod val="60000"/>
                    <a:lumOff val="40000"/>
                  </a:schemeClr>
                </a:solidFill>
                <a:ea typeface="Batang"/>
              </a:rPr>
              <a:t>Myung</a:t>
            </a:r>
            <a:r>
              <a:rPr lang="es-ES" dirty="0" smtClean="0">
                <a:solidFill>
                  <a:schemeClr val="accent3">
                    <a:lumMod val="60000"/>
                    <a:lumOff val="40000"/>
                  </a:schemeClr>
                </a:solidFill>
                <a:ea typeface="Batang"/>
              </a:rPr>
              <a:t> </a:t>
            </a:r>
            <a:r>
              <a:rPr lang="es-ES" dirty="0" err="1" smtClean="0">
                <a:solidFill>
                  <a:schemeClr val="accent3">
                    <a:lumMod val="60000"/>
                    <a:lumOff val="40000"/>
                  </a:schemeClr>
                </a:solidFill>
                <a:ea typeface="Batang"/>
              </a:rPr>
              <a:t>Moon</a:t>
            </a:r>
            <a:r>
              <a:rPr lang="es-ES" dirty="0" smtClean="0">
                <a:solidFill>
                  <a:schemeClr val="accent3">
                    <a:lumMod val="60000"/>
                    <a:lumOff val="40000"/>
                  </a:schemeClr>
                </a:solidFill>
                <a:ea typeface="Batang"/>
              </a:rPr>
              <a:t>. </a:t>
            </a:r>
            <a:r>
              <a:rPr lang="es-ES" dirty="0" err="1" smtClean="0">
                <a:solidFill>
                  <a:schemeClr val="accent3">
                    <a:lumMod val="60000"/>
                    <a:lumOff val="40000"/>
                  </a:schemeClr>
                </a:solidFill>
                <a:ea typeface="Batang"/>
              </a:rPr>
              <a:t>Unificacionismo</a:t>
            </a:r>
            <a:endParaRPr lang="es-ES" dirty="0" smtClean="0">
              <a:solidFill>
                <a:schemeClr val="accent3">
                  <a:lumMod val="60000"/>
                  <a:lumOff val="40000"/>
                </a:schemeClr>
              </a:solidFill>
              <a:ea typeface="Batang"/>
            </a:endParaRPr>
          </a:p>
          <a:p>
            <a:pPr marL="180340" indent="180340" algn="just" fontAlgn="base" hangingPunct="0">
              <a:spcAft>
                <a:spcPts val="0"/>
              </a:spcAft>
            </a:pPr>
            <a:r>
              <a:rPr lang="es-ES" dirty="0" smtClean="0">
                <a:ea typeface="Batang"/>
              </a:rPr>
              <a:t> </a:t>
            </a:r>
            <a:r>
              <a:rPr lang="es-ES" b="1" dirty="0" smtClean="0">
                <a:effectLst/>
                <a:ea typeface="Batang"/>
              </a:rPr>
              <a:t>¿No es acaso evidente que los que ignoran el mal no lo desean y que el objeto de sus deseos es una cosa que ellos creían buena, aun cuando fuera mala, de manera que, deseando ese mal que desconocen y que creen es un bien, lo que en realidad desean es un bien? ¿No es eso verdad?</a:t>
            </a:r>
          </a:p>
          <a:p>
            <a:pPr marL="180340" indent="180340" algn="r" fontAlgn="base" hangingPunct="0"/>
            <a:r>
              <a:rPr lang="es-ES" dirty="0" smtClean="0">
                <a:solidFill>
                  <a:schemeClr val="accent3">
                    <a:lumMod val="60000"/>
                    <a:lumOff val="40000"/>
                  </a:schemeClr>
                </a:solidFill>
                <a:ea typeface="Batang"/>
              </a:rPr>
              <a:t>Sócrates, </a:t>
            </a:r>
            <a:r>
              <a:rPr lang="es-ES" dirty="0" err="1" smtClean="0">
                <a:solidFill>
                  <a:schemeClr val="accent3">
                    <a:lumMod val="60000"/>
                    <a:lumOff val="40000"/>
                  </a:schemeClr>
                </a:solidFill>
                <a:ea typeface="Batang"/>
              </a:rPr>
              <a:t>Menón</a:t>
            </a:r>
            <a:r>
              <a:rPr lang="es-ES" dirty="0" smtClean="0">
                <a:solidFill>
                  <a:schemeClr val="accent3">
                    <a:lumMod val="60000"/>
                    <a:lumOff val="40000"/>
                  </a:schemeClr>
                </a:solidFill>
                <a:ea typeface="Batang"/>
              </a:rPr>
              <a:t>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Reunión Profesores Madrid\Presentaciones Libros Miguel\Imagenes presentaciones PU\Fondos\Cielo-Rojo0.jpg"/>
          <p:cNvPicPr>
            <a:picLocks noChangeAspect="1" noChangeArrowheads="1"/>
          </p:cNvPicPr>
          <p:nvPr/>
        </p:nvPicPr>
        <p:blipFill>
          <a:blip r:embed="rId3" cstate="print"/>
          <a:srcRect b="2136"/>
          <a:stretch>
            <a:fillRect/>
          </a:stretch>
        </p:blipFill>
        <p:spPr bwMode="auto">
          <a:xfrm flipH="1">
            <a:off x="0" y="0"/>
            <a:ext cx="9144000" cy="6858000"/>
          </a:xfrm>
          <a:prstGeom prst="rect">
            <a:avLst/>
          </a:prstGeom>
          <a:noFill/>
        </p:spPr>
      </p:pic>
      <p:sp>
        <p:nvSpPr>
          <p:cNvPr id="3" name="2 Rectángulo redondeado"/>
          <p:cNvSpPr/>
          <p:nvPr/>
        </p:nvSpPr>
        <p:spPr>
          <a:xfrm>
            <a:off x="251520" y="116632"/>
            <a:ext cx="8712968" cy="2259758"/>
          </a:xfrm>
          <a:prstGeom prst="roundRect">
            <a:avLst/>
          </a:prstGeom>
          <a:noFill/>
          <a:ln w="19050">
            <a:solidFill>
              <a:schemeClr val="accent4">
                <a:lumMod val="60000"/>
                <a:lumOff val="40000"/>
              </a:schemeClr>
            </a:solidFill>
          </a:ln>
        </p:spPr>
        <p:txBody>
          <a:bodyPr wrap="square" lIns="216000" tIns="36000" rIns="180000" bIns="36000">
            <a:spAutoFit/>
          </a:bodyPr>
          <a:lstStyle/>
          <a:p>
            <a:pPr>
              <a:spcAft>
                <a:spcPts val="1200"/>
              </a:spcAft>
            </a:pPr>
            <a:r>
              <a:rPr lang="es-ES" sz="2800" b="1" i="1" dirty="0" smtClean="0">
                <a:solidFill>
                  <a:srgbClr val="FFFF00"/>
                </a:solidFill>
              </a:rPr>
              <a:t>Deseos egoístas</a:t>
            </a:r>
            <a:r>
              <a:rPr lang="es-ES" sz="2800" b="1" i="1" dirty="0" smtClean="0">
                <a:solidFill>
                  <a:schemeClr val="accent3">
                    <a:lumMod val="60000"/>
                    <a:lumOff val="40000"/>
                  </a:schemeClr>
                </a:solidFill>
              </a:rPr>
              <a:t> </a:t>
            </a:r>
          </a:p>
          <a:p>
            <a:pPr indent="252000">
              <a:spcAft>
                <a:spcPts val="1200"/>
              </a:spcAft>
            </a:pPr>
            <a:r>
              <a:rPr lang="es-ES" b="1" dirty="0" smtClean="0">
                <a:solidFill>
                  <a:schemeClr val="accent3">
                    <a:lumMod val="60000"/>
                    <a:lumOff val="40000"/>
                  </a:schemeClr>
                </a:solidFill>
              </a:rPr>
              <a:t>La mayoría de las religiones reconocen que el sufrimiento y el mal son causados por deseos excesivos o deseos dirigidos hacia fines egoístas. El budismo ha resumido este principio en la segunda de las Cuatro Nobles Verdades refiriéndose al deseo como un ansia desmedida que envenena el corazón, confunde la mente y encadena a las personas, forzándolas a hacer malas acciones.</a:t>
            </a:r>
            <a:endParaRPr lang="es-ES" b="1" i="1" dirty="0" smtClean="0">
              <a:solidFill>
                <a:schemeClr val="accent3">
                  <a:lumMod val="60000"/>
                  <a:lumOff val="40000"/>
                </a:schemeClr>
              </a:solidFill>
            </a:endParaRPr>
          </a:p>
        </p:txBody>
      </p:sp>
      <p:sp>
        <p:nvSpPr>
          <p:cNvPr id="8" name="Rectangle 1"/>
          <p:cNvSpPr>
            <a:spLocks noChangeArrowheads="1"/>
          </p:cNvSpPr>
          <p:nvPr/>
        </p:nvSpPr>
        <p:spPr bwMode="auto">
          <a:xfrm>
            <a:off x="539552" y="2636912"/>
            <a:ext cx="8064896"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effectLst/>
                <a:ea typeface="Batang"/>
              </a:rPr>
              <a:t>Y la muerte, el fin de todo, pone punto final al hombre, que sediento de deseos, recoge las flores de sensuales apetitos.</a:t>
            </a:r>
            <a:endParaRPr lang="es-ES" sz="2800" b="1" dirty="0" smtClean="0">
              <a:effectLst/>
              <a:ea typeface="Times New Roman"/>
            </a:endParaRPr>
          </a:p>
          <a:p>
            <a:pPr marL="180340" indent="180340" algn="r" fontAlgn="base" hangingPunct="0">
              <a:spcAft>
                <a:spcPts val="600"/>
              </a:spcAft>
            </a:pPr>
            <a:r>
              <a:rPr lang="es-ES" dirty="0" smtClean="0">
                <a:solidFill>
                  <a:schemeClr val="accent4">
                    <a:lumMod val="60000"/>
                    <a:lumOff val="40000"/>
                  </a:schemeClr>
                </a:solidFill>
                <a:ea typeface="Batang"/>
              </a:rPr>
              <a:t>Budismo. </a:t>
            </a:r>
            <a:r>
              <a:rPr lang="es-ES" dirty="0" err="1" smtClean="0">
                <a:solidFill>
                  <a:schemeClr val="accent4">
                    <a:lumMod val="60000"/>
                    <a:lumOff val="40000"/>
                  </a:schemeClr>
                </a:solidFill>
                <a:ea typeface="Batang"/>
              </a:rPr>
              <a:t>Dhammapada</a:t>
            </a:r>
            <a:r>
              <a:rPr lang="es-ES" dirty="0" smtClean="0">
                <a:solidFill>
                  <a:schemeClr val="accent4">
                    <a:lumMod val="60000"/>
                    <a:lumOff val="40000"/>
                  </a:schemeClr>
                </a:solidFill>
                <a:ea typeface="Batang"/>
              </a:rPr>
              <a:t> 48 </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dirty="0" smtClean="0">
                <a:ea typeface="Batang"/>
              </a:rPr>
              <a:t> </a:t>
            </a:r>
            <a:endParaRPr lang="es-ES" sz="2800" dirty="0" smtClean="0">
              <a:ea typeface="Times New Roman"/>
            </a:endParaRPr>
          </a:p>
          <a:p>
            <a:pPr marL="180340" indent="180340" algn="just" fontAlgn="base" hangingPunct="0">
              <a:spcAft>
                <a:spcPts val="400"/>
              </a:spcAft>
            </a:pPr>
            <a:r>
              <a:rPr lang="es-ES" b="1" dirty="0" smtClean="0">
                <a:effectLst/>
                <a:ea typeface="Batang"/>
              </a:rPr>
              <a:t>Nadie en la tentación diga que Dios lo tienta, pues Dios no es tentado por el mal y él no tienta a ninguno. Cada uno es tentado por el propio deseo que lo arrastra y lo seduce. Después el deseo concibe y da a la luz un pecado, el pecado madura y engendra muerte.</a:t>
            </a:r>
            <a:endParaRPr lang="es-ES" sz="2800" b="1" dirty="0" smtClean="0">
              <a:effectLst/>
              <a:ea typeface="Times New Roman"/>
            </a:endParaRPr>
          </a:p>
          <a:p>
            <a:pPr marL="180340" indent="180340" algn="r" fontAlgn="base" hangingPunct="0">
              <a:spcAft>
                <a:spcPts val="600"/>
              </a:spcAft>
            </a:pPr>
            <a:r>
              <a:rPr lang="es-ES" dirty="0" smtClean="0">
                <a:solidFill>
                  <a:schemeClr val="accent4">
                    <a:lumMod val="60000"/>
                    <a:lumOff val="40000"/>
                  </a:schemeClr>
                </a:solidFill>
                <a:ea typeface="Batang"/>
              </a:rPr>
              <a:t>Cristianismo. Santiago 1.13-15</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dirty="0" smtClean="0">
                <a:ea typeface="Batang"/>
              </a:rPr>
              <a:t> </a:t>
            </a:r>
            <a:endParaRPr lang="es-ES" sz="2800" dirty="0" smtClean="0">
              <a:ea typeface="Times New Roman"/>
            </a:endParaRPr>
          </a:p>
          <a:p>
            <a:pPr marL="180340" indent="180340" algn="just" fontAlgn="base" hangingPunct="0">
              <a:spcAft>
                <a:spcPts val="600"/>
              </a:spcAft>
            </a:pPr>
            <a:r>
              <a:rPr lang="es-ES" b="1" dirty="0" smtClean="0">
                <a:effectLst/>
                <a:ea typeface="Batang"/>
              </a:rPr>
              <a:t>La envidia y el deseo y la ambición sacan al hombre de quicio.</a:t>
            </a:r>
          </a:p>
          <a:p>
            <a:pPr marL="144145" indent="-144145" algn="r">
              <a:spcAft>
                <a:spcPts val="0"/>
              </a:spcAft>
            </a:pPr>
            <a:r>
              <a:rPr lang="es-ES" dirty="0" smtClean="0">
                <a:solidFill>
                  <a:schemeClr val="accent4">
                    <a:lumMod val="60000"/>
                    <a:lumOff val="40000"/>
                  </a:schemeClr>
                </a:solidFill>
                <a:ea typeface="Batang"/>
              </a:rPr>
              <a:t>Judaísmo. </a:t>
            </a:r>
            <a:r>
              <a:rPr lang="es-ES" dirty="0" err="1" smtClean="0">
                <a:solidFill>
                  <a:schemeClr val="accent4">
                    <a:lumMod val="60000"/>
                    <a:lumOff val="40000"/>
                  </a:schemeClr>
                </a:solidFill>
                <a:ea typeface="Batang"/>
              </a:rPr>
              <a:t>Mishnah</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Abot</a:t>
            </a:r>
            <a:r>
              <a:rPr lang="es-ES" dirty="0" smtClean="0">
                <a:solidFill>
                  <a:schemeClr val="accent4">
                    <a:lumMod val="60000"/>
                    <a:lumOff val="40000"/>
                  </a:schemeClr>
                </a:solidFill>
                <a:ea typeface="Batang"/>
              </a:rPr>
              <a:t> 4.28</a:t>
            </a:r>
            <a:endParaRPr lang="es-ES" dirty="0">
              <a:solidFill>
                <a:schemeClr val="accent4">
                  <a:lumMod val="60000"/>
                  <a:lumOff val="40000"/>
                </a:schemeClr>
              </a:solidFill>
              <a:ea typeface="Batang"/>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Reunión Profesores Madrid\Presentaciones Libros Miguel\Imagenes presentaciones PU\Fondos\Cielo-Rojo0.jpg"/>
          <p:cNvPicPr>
            <a:picLocks noChangeAspect="1" noChangeArrowheads="1"/>
          </p:cNvPicPr>
          <p:nvPr/>
        </p:nvPicPr>
        <p:blipFill>
          <a:blip r:embed="rId3" cstate="print"/>
          <a:srcRect b="2136"/>
          <a:stretch>
            <a:fillRect/>
          </a:stretch>
        </p:blipFill>
        <p:spPr bwMode="auto">
          <a:xfrm flipH="1">
            <a:off x="0" y="0"/>
            <a:ext cx="9144000" cy="6858000"/>
          </a:xfrm>
          <a:prstGeom prst="rect">
            <a:avLst/>
          </a:prstGeom>
          <a:noFill/>
        </p:spPr>
      </p:pic>
      <p:sp>
        <p:nvSpPr>
          <p:cNvPr id="8" name="Rectangle 1"/>
          <p:cNvSpPr>
            <a:spLocks noChangeArrowheads="1"/>
          </p:cNvSpPr>
          <p:nvPr/>
        </p:nvSpPr>
        <p:spPr bwMode="auto">
          <a:xfrm>
            <a:off x="611560" y="674355"/>
            <a:ext cx="8064896"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600"/>
              </a:spcAft>
            </a:pPr>
            <a:r>
              <a:rPr lang="es-ES" b="1" dirty="0" smtClean="0">
                <a:effectLst/>
                <a:ea typeface="Batang"/>
              </a:rPr>
              <a:t>Si un hombre no puede controlar sus deseos sexuales ilícitos, y cae presa de ellos, atraerá la completa ruina para sí mismo. Y, al final, llevará la destrucción a este mundo y al universo.</a:t>
            </a:r>
          </a:p>
          <a:p>
            <a:pPr marL="180340" indent="180340" algn="r" fontAlgn="base" hangingPunct="0">
              <a:spcAft>
                <a:spcPts val="3000"/>
              </a:spcAft>
            </a:pPr>
            <a:r>
              <a:rPr lang="es-ES" dirty="0" err="1" smtClean="0">
                <a:solidFill>
                  <a:schemeClr val="accent4">
                    <a:lumMod val="60000"/>
                    <a:lumOff val="40000"/>
                  </a:schemeClr>
                </a:solidFill>
                <a:effectLst/>
                <a:ea typeface="Batang"/>
              </a:rPr>
              <a:t>Sun</a:t>
            </a:r>
            <a:r>
              <a:rPr lang="es-ES" dirty="0" smtClean="0">
                <a:solidFill>
                  <a:schemeClr val="accent4">
                    <a:lumMod val="60000"/>
                    <a:lumOff val="40000"/>
                  </a:schemeClr>
                </a:solidFill>
                <a:effectLst/>
                <a:ea typeface="Batang"/>
              </a:rPr>
              <a:t> </a:t>
            </a:r>
            <a:r>
              <a:rPr lang="es-ES" dirty="0" err="1" smtClean="0">
                <a:solidFill>
                  <a:schemeClr val="accent4">
                    <a:lumMod val="60000"/>
                    <a:lumOff val="40000"/>
                  </a:schemeClr>
                </a:solidFill>
                <a:effectLst/>
                <a:ea typeface="Batang"/>
              </a:rPr>
              <a:t>Myung</a:t>
            </a:r>
            <a:r>
              <a:rPr lang="es-ES" dirty="0" smtClean="0">
                <a:solidFill>
                  <a:schemeClr val="accent4">
                    <a:lumMod val="60000"/>
                    <a:lumOff val="40000"/>
                  </a:schemeClr>
                </a:solidFill>
                <a:effectLst/>
                <a:ea typeface="Batang"/>
              </a:rPr>
              <a:t> </a:t>
            </a:r>
            <a:r>
              <a:rPr lang="es-ES" dirty="0" err="1" smtClean="0">
                <a:solidFill>
                  <a:schemeClr val="accent4">
                    <a:lumMod val="60000"/>
                    <a:lumOff val="40000"/>
                  </a:schemeClr>
                </a:solidFill>
                <a:effectLst/>
                <a:ea typeface="Batang"/>
              </a:rPr>
              <a:t>Moon</a:t>
            </a:r>
            <a:r>
              <a:rPr lang="es-ES" dirty="0" smtClean="0">
                <a:solidFill>
                  <a:schemeClr val="accent4">
                    <a:lumMod val="60000"/>
                    <a:lumOff val="40000"/>
                  </a:schemeClr>
                </a:solidFill>
                <a:effectLst/>
                <a:ea typeface="Batang"/>
              </a:rPr>
              <a:t>. </a:t>
            </a:r>
            <a:r>
              <a:rPr lang="es-ES" dirty="0" err="1" smtClean="0">
                <a:solidFill>
                  <a:schemeClr val="accent4">
                    <a:lumMod val="60000"/>
                    <a:lumOff val="40000"/>
                  </a:schemeClr>
                </a:solidFill>
                <a:effectLst/>
                <a:ea typeface="Batang"/>
              </a:rPr>
              <a:t>Unificacionismo</a:t>
            </a:r>
            <a:endParaRPr lang="es-ES" dirty="0" smtClean="0">
              <a:solidFill>
                <a:schemeClr val="accent4">
                  <a:lumMod val="60000"/>
                  <a:lumOff val="40000"/>
                </a:schemeClr>
              </a:solidFill>
              <a:effectLst/>
              <a:ea typeface="Batang"/>
            </a:endParaRPr>
          </a:p>
          <a:p>
            <a:pPr marL="180340" indent="180340" algn="just" fontAlgn="base" hangingPunct="0">
              <a:spcAft>
                <a:spcPts val="0"/>
              </a:spcAft>
            </a:pPr>
            <a:r>
              <a:rPr lang="es-ES" b="1" dirty="0" smtClean="0">
                <a:effectLst/>
                <a:ea typeface="Batang"/>
              </a:rPr>
              <a:t>La puerta al infierno que destruye al ser humano es triple: la pasión sensual, la cólera y la codicia.</a:t>
            </a:r>
            <a:endParaRPr lang="es-ES" sz="2800" b="1" dirty="0" smtClean="0">
              <a:effectLst/>
              <a:ea typeface="Times New Roman"/>
            </a:endParaRPr>
          </a:p>
          <a:p>
            <a:pPr marL="180340" indent="180340" algn="r" fontAlgn="base" hangingPunct="0">
              <a:spcAft>
                <a:spcPts val="3000"/>
              </a:spcAft>
            </a:pPr>
            <a:r>
              <a:rPr lang="es-ES" dirty="0" smtClean="0">
                <a:solidFill>
                  <a:schemeClr val="accent4">
                    <a:lumMod val="60000"/>
                    <a:lumOff val="40000"/>
                  </a:schemeClr>
                </a:solidFill>
                <a:effectLst/>
                <a:ea typeface="Batang"/>
              </a:rPr>
              <a:t>Hinduismo. </a:t>
            </a:r>
            <a:r>
              <a:rPr lang="es-ES" dirty="0" err="1" smtClean="0">
                <a:solidFill>
                  <a:schemeClr val="accent4">
                    <a:lumMod val="60000"/>
                    <a:lumOff val="40000"/>
                  </a:schemeClr>
                </a:solidFill>
                <a:effectLst/>
                <a:ea typeface="Batang"/>
              </a:rPr>
              <a:t>Bhagavad</a:t>
            </a:r>
            <a:r>
              <a:rPr lang="es-ES" dirty="0" smtClean="0">
                <a:solidFill>
                  <a:schemeClr val="accent4">
                    <a:lumMod val="60000"/>
                    <a:lumOff val="40000"/>
                  </a:schemeClr>
                </a:solidFill>
                <a:effectLst/>
                <a:ea typeface="Batang"/>
              </a:rPr>
              <a:t> Gita XVI, 21</a:t>
            </a:r>
            <a:endParaRPr lang="es-ES" sz="2800" dirty="0" smtClean="0">
              <a:solidFill>
                <a:schemeClr val="accent4">
                  <a:lumMod val="60000"/>
                  <a:lumOff val="40000"/>
                </a:schemeClr>
              </a:solidFill>
              <a:effectLst/>
              <a:ea typeface="Times New Roman"/>
            </a:endParaRPr>
          </a:p>
          <a:p>
            <a:pPr marL="180340" indent="180340" algn="just" fontAlgn="base" hangingPunct="0"/>
            <a:r>
              <a:rPr lang="es-MX" b="1" dirty="0" err="1" smtClean="0">
                <a:effectLst/>
                <a:ea typeface="Batang"/>
              </a:rPr>
              <a:t>Mencio</a:t>
            </a:r>
            <a:r>
              <a:rPr lang="es-MX" b="1" dirty="0" smtClean="0">
                <a:effectLst/>
                <a:ea typeface="Batang"/>
              </a:rPr>
              <a:t> dijo: «No hay mejor manera de cultivar el espíritu que reducir los deseos; un hombre cuyos deseos sean pocos, tendrá faltas, pero serán pocas; un hombre cuyos deseos sean muchos, tendrá virtudes, pero serán pocas».</a:t>
            </a:r>
          </a:p>
          <a:p>
            <a:pPr marL="180340" indent="180340" algn="r" fontAlgn="base" hangingPunct="0">
              <a:spcAft>
                <a:spcPts val="3000"/>
              </a:spcAft>
            </a:pPr>
            <a:r>
              <a:rPr lang="es-MX" dirty="0" smtClean="0">
                <a:solidFill>
                  <a:schemeClr val="accent4">
                    <a:lumMod val="60000"/>
                    <a:lumOff val="40000"/>
                  </a:schemeClr>
                </a:solidFill>
                <a:effectLst/>
                <a:ea typeface="Batang"/>
              </a:rPr>
              <a:t>Confucianismo.</a:t>
            </a:r>
            <a:r>
              <a:rPr lang="es-ES" dirty="0" smtClean="0">
                <a:solidFill>
                  <a:schemeClr val="accent4">
                    <a:lumMod val="60000"/>
                    <a:lumOff val="40000"/>
                  </a:schemeClr>
                </a:solidFill>
                <a:effectLst/>
                <a:ea typeface="Batang"/>
              </a:rPr>
              <a:t> </a:t>
            </a:r>
            <a:r>
              <a:rPr lang="es-ES" dirty="0" err="1" smtClean="0">
                <a:solidFill>
                  <a:schemeClr val="accent4">
                    <a:lumMod val="60000"/>
                    <a:lumOff val="40000"/>
                  </a:schemeClr>
                </a:solidFill>
                <a:effectLst/>
                <a:ea typeface="Batang"/>
              </a:rPr>
              <a:t>Mencio</a:t>
            </a:r>
            <a:r>
              <a:rPr lang="es-ES" dirty="0" smtClean="0">
                <a:solidFill>
                  <a:schemeClr val="accent4">
                    <a:lumMod val="60000"/>
                    <a:lumOff val="40000"/>
                  </a:schemeClr>
                </a:solidFill>
                <a:effectLst/>
                <a:ea typeface="Batang"/>
              </a:rPr>
              <a:t>, VII (B), </a:t>
            </a:r>
            <a:r>
              <a:rPr lang="es-ES" dirty="0" err="1" smtClean="0">
                <a:solidFill>
                  <a:schemeClr val="accent4">
                    <a:lumMod val="60000"/>
                    <a:lumOff val="40000"/>
                  </a:schemeClr>
                </a:solidFill>
                <a:effectLst/>
                <a:ea typeface="Batang"/>
              </a:rPr>
              <a:t>XXXV</a:t>
            </a:r>
            <a:endParaRPr lang="es-ES" sz="2800" dirty="0" smtClean="0">
              <a:solidFill>
                <a:schemeClr val="accent4">
                  <a:lumMod val="60000"/>
                  <a:lumOff val="40000"/>
                </a:schemeClr>
              </a:solidFill>
              <a:effectLst/>
              <a:ea typeface="Times New Roman"/>
            </a:endParaRPr>
          </a:p>
          <a:p>
            <a:pPr marL="180340" indent="180340" algn="just" fontAlgn="base" hangingPunct="0">
              <a:spcAft>
                <a:spcPts val="0"/>
              </a:spcAft>
            </a:pPr>
            <a:r>
              <a:rPr lang="es-ES" b="1" dirty="0" smtClean="0">
                <a:effectLst/>
                <a:ea typeface="Batang"/>
              </a:rPr>
              <a:t>No hay mayor mal que el no saber quedarse satisfecho; no hay vicio mayor que la codicia. </a:t>
            </a:r>
            <a:endParaRPr lang="es-ES" sz="2800" b="1" dirty="0" smtClean="0">
              <a:effectLst/>
              <a:ea typeface="Times New Roman"/>
            </a:endParaRPr>
          </a:p>
          <a:p>
            <a:pPr marL="180340" indent="180340" algn="r" fontAlgn="base" hangingPunct="0">
              <a:spcAft>
                <a:spcPts val="3000"/>
              </a:spcAft>
            </a:pPr>
            <a:r>
              <a:rPr lang="es-ES" dirty="0" smtClean="0">
                <a:solidFill>
                  <a:schemeClr val="accent4">
                    <a:lumMod val="60000"/>
                    <a:lumOff val="40000"/>
                  </a:schemeClr>
                </a:solidFill>
                <a:effectLst/>
                <a:ea typeface="Batang"/>
              </a:rPr>
              <a:t>Taoísmo. Tao Te </a:t>
            </a:r>
            <a:r>
              <a:rPr lang="es-ES" dirty="0" err="1" smtClean="0">
                <a:solidFill>
                  <a:schemeClr val="accent4">
                    <a:lumMod val="60000"/>
                    <a:lumOff val="40000"/>
                  </a:schemeClr>
                </a:solidFill>
                <a:effectLst/>
                <a:ea typeface="Batang"/>
              </a:rPr>
              <a:t>Ching</a:t>
            </a:r>
            <a:r>
              <a:rPr lang="es-ES" dirty="0" smtClean="0">
                <a:solidFill>
                  <a:schemeClr val="accent4">
                    <a:lumMod val="60000"/>
                    <a:lumOff val="40000"/>
                  </a:schemeClr>
                </a:solidFill>
                <a:effectLst/>
                <a:ea typeface="Batang"/>
              </a:rPr>
              <a:t> 46 </a:t>
            </a:r>
            <a:endParaRPr lang="es-ES" sz="2800" dirty="0" smtClean="0">
              <a:solidFill>
                <a:schemeClr val="accent4">
                  <a:lumMod val="60000"/>
                  <a:lumOff val="40000"/>
                </a:schemeClr>
              </a:solidFill>
              <a:effectLst/>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Reunión Profesores Madrid\Presentaciones Libros Miguel\Imagenes presentaciones PU\Fondos\alicia-marquez-avil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Rectángulo redondeado"/>
          <p:cNvSpPr/>
          <p:nvPr/>
        </p:nvSpPr>
        <p:spPr>
          <a:xfrm>
            <a:off x="251520" y="116632"/>
            <a:ext cx="8712968" cy="2259758"/>
          </a:xfrm>
          <a:prstGeom prst="roundRect">
            <a:avLst/>
          </a:prstGeom>
          <a:noFill/>
          <a:ln w="19050">
            <a:solidFill>
              <a:schemeClr val="accent4">
                <a:lumMod val="60000"/>
                <a:lumOff val="40000"/>
              </a:schemeClr>
            </a:solidFill>
          </a:ln>
        </p:spPr>
        <p:txBody>
          <a:bodyPr wrap="square" lIns="216000" tIns="36000" rIns="180000" bIns="36000">
            <a:spAutoFit/>
          </a:bodyPr>
          <a:lstStyle/>
          <a:p>
            <a:pPr>
              <a:spcAft>
                <a:spcPts val="1200"/>
              </a:spcAft>
            </a:pPr>
            <a:r>
              <a:rPr lang="es-ES" sz="2800" b="1" i="1" dirty="0" smtClean="0">
                <a:solidFill>
                  <a:srgbClr val="FFFF00"/>
                </a:solidFill>
              </a:rPr>
              <a:t>Contradicción interior  </a:t>
            </a:r>
          </a:p>
          <a:p>
            <a:pPr indent="252000">
              <a:spcAft>
                <a:spcPts val="1200"/>
              </a:spcAft>
            </a:pPr>
            <a:r>
              <a:rPr lang="es-ES" b="1" dirty="0" smtClean="0">
                <a:solidFill>
                  <a:schemeClr val="accent3">
                    <a:lumMod val="60000"/>
                    <a:lumOff val="40000"/>
                  </a:schemeClr>
                </a:solidFill>
              </a:rPr>
              <a:t>La mayoría de las religiones hablan de que el ser humano vive en un estado de guerra interior entre los deseos de la mente y los deseos del cuerpo. Mientras que el hombre permanezca en un estado de contradicción interna no podrá realizar un ideal de perfección individual ni una unión armoniosa con los demás seres humanos.</a:t>
            </a:r>
            <a:endParaRPr lang="es-ES" b="1" i="1" dirty="0" smtClean="0">
              <a:solidFill>
                <a:schemeClr val="accent3">
                  <a:lumMod val="60000"/>
                  <a:lumOff val="40000"/>
                </a:schemeClr>
              </a:solidFill>
            </a:endParaRPr>
          </a:p>
        </p:txBody>
      </p:sp>
      <p:sp>
        <p:nvSpPr>
          <p:cNvPr id="8" name="Rectangle 1"/>
          <p:cNvSpPr>
            <a:spLocks noChangeArrowheads="1"/>
          </p:cNvSpPr>
          <p:nvPr/>
        </p:nvSpPr>
        <p:spPr bwMode="auto">
          <a:xfrm>
            <a:off x="467544" y="2611264"/>
            <a:ext cx="8064896" cy="41293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600"/>
              </a:spcAft>
            </a:pPr>
            <a:r>
              <a:rPr lang="es-ES" b="1" dirty="0" smtClean="0">
                <a:ea typeface="Batang"/>
              </a:rPr>
              <a:t>Sé lo que es bueno pero no me siento inclinado a hacerlo; Sé también lo que es malo, pero no puedo evitar el no a hacerlo.</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Hinduismo. </a:t>
            </a:r>
            <a:r>
              <a:rPr lang="es-ES" dirty="0" err="1" smtClean="0">
                <a:solidFill>
                  <a:schemeClr val="accent4">
                    <a:lumMod val="60000"/>
                    <a:lumOff val="40000"/>
                  </a:schemeClr>
                </a:solidFill>
                <a:ea typeface="Batang"/>
              </a:rPr>
              <a:t>Mahabharata</a:t>
            </a:r>
            <a:r>
              <a:rPr lang="es-ES" dirty="0" smtClean="0">
                <a:solidFill>
                  <a:schemeClr val="accent4">
                    <a:lumMod val="60000"/>
                    <a:lumOff val="40000"/>
                  </a:schemeClr>
                </a:solidFill>
                <a:ea typeface="Batang"/>
              </a:rPr>
              <a:t> </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dirty="0" smtClean="0">
                <a:ea typeface="Batang"/>
              </a:rPr>
              <a:t> </a:t>
            </a:r>
            <a:r>
              <a:rPr lang="es-ES" b="1" dirty="0" smtClean="0">
                <a:ea typeface="Batang"/>
              </a:rPr>
              <a:t>Dios no es nada injusto con los hombres, sino que son los hombres los injustos consigo mismos.</a:t>
            </a:r>
            <a:endParaRPr lang="es-ES"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Islam. Corán 10.44</a:t>
            </a:r>
            <a:r>
              <a:rPr lang="es-ES" sz="2400" dirty="0" smtClean="0">
                <a:solidFill>
                  <a:schemeClr val="accent4">
                    <a:lumMod val="60000"/>
                    <a:lumOff val="40000"/>
                  </a:schemeClr>
                </a:solidFill>
                <a:ea typeface="Batang"/>
              </a:rPr>
              <a:t>  </a:t>
            </a:r>
            <a:endParaRPr lang="es-ES" sz="2800" dirty="0" smtClean="0">
              <a:solidFill>
                <a:schemeClr val="accent4">
                  <a:lumMod val="60000"/>
                  <a:lumOff val="40000"/>
                </a:schemeClr>
              </a:solidFill>
              <a:ea typeface="Times New Roman"/>
            </a:endParaRPr>
          </a:p>
          <a:p>
            <a:pPr marL="180340" indent="180340" algn="just" fontAlgn="base" hangingPunct="0">
              <a:spcAft>
                <a:spcPts val="400"/>
              </a:spcAft>
            </a:pPr>
            <a:r>
              <a:rPr lang="es-ES" b="1" dirty="0" smtClean="0">
                <a:ea typeface="Batang"/>
              </a:rPr>
              <a:t>Realmente, mi proceder no lo comprendo; pues no hago lo que quiero, sino que hago lo que aborrezco.</a:t>
            </a:r>
          </a:p>
          <a:p>
            <a:pPr marL="180340" indent="180340" algn="r" fontAlgn="base" hangingPunct="0">
              <a:spcAft>
                <a:spcPts val="1800"/>
              </a:spcAft>
            </a:pPr>
            <a:r>
              <a:rPr lang="es-ES" dirty="0" smtClean="0">
                <a:solidFill>
                  <a:schemeClr val="accent4">
                    <a:lumMod val="60000"/>
                    <a:lumOff val="40000"/>
                  </a:schemeClr>
                </a:solidFill>
                <a:ea typeface="Batang"/>
              </a:rPr>
              <a:t>Cristianismo. Romanos 7.15</a:t>
            </a:r>
          </a:p>
          <a:p>
            <a:pPr marL="180340" indent="180340" algn="just" fontAlgn="base" hangingPunct="0">
              <a:spcAft>
                <a:spcPts val="600"/>
              </a:spcAft>
            </a:pPr>
            <a:r>
              <a:rPr lang="es-ES" b="1" dirty="0" smtClean="0">
                <a:ea typeface="Batang"/>
              </a:rPr>
              <a:t>Veo lo que es bueno y lo apruebo; pero hago lo peor.</a:t>
            </a:r>
            <a:endParaRPr lang="es-ES" b="1" dirty="0" smtClean="0">
              <a:ea typeface="Times New Roman"/>
            </a:endParaRPr>
          </a:p>
          <a:p>
            <a:pPr marL="180340" indent="180340" algn="r">
              <a:spcAft>
                <a:spcPts val="600"/>
              </a:spcAft>
            </a:pPr>
            <a:r>
              <a:rPr lang="es-ES" dirty="0" smtClean="0">
                <a:solidFill>
                  <a:schemeClr val="accent4">
                    <a:lumMod val="60000"/>
                    <a:lumOff val="40000"/>
                  </a:schemeClr>
                </a:solidFill>
                <a:ea typeface="Batang"/>
              </a:rPr>
              <a:t>Publio Ovidio. Metamorfosis</a:t>
            </a:r>
            <a:r>
              <a:rPr lang="en-GB" sz="1600" dirty="0" smtClean="0">
                <a:solidFill>
                  <a:schemeClr val="accent4">
                    <a:lumMod val="60000"/>
                    <a:lumOff val="40000"/>
                  </a:schemeClr>
                </a:solidFill>
                <a:latin typeface="Times New Roman"/>
                <a:ea typeface="Batang"/>
              </a:rPr>
              <a:t>  </a:t>
            </a:r>
            <a:endParaRPr lang="es-ES" dirty="0">
              <a:solidFill>
                <a:schemeClr val="accent4">
                  <a:lumMod val="60000"/>
                  <a:lumOff val="40000"/>
                </a:schemeClr>
              </a:solidFill>
              <a:latin typeface="Times New Roman"/>
              <a:ea typeface="Batang"/>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Reunión Profesores Madrid\Presentaciones Libros Miguel\Imagenes presentaciones PU\Fondos\alicia-marquez-avil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4 Rectángulo"/>
          <p:cNvSpPr/>
          <p:nvPr/>
        </p:nvSpPr>
        <p:spPr>
          <a:xfrm>
            <a:off x="611560" y="404664"/>
            <a:ext cx="7848872" cy="5873403"/>
          </a:xfrm>
          <a:prstGeom prst="rect">
            <a:avLst/>
          </a:prstGeom>
        </p:spPr>
        <p:txBody>
          <a:bodyPr wrap="square">
            <a:spAutoFit/>
          </a:bodyPr>
          <a:lstStyle/>
          <a:p>
            <a:pPr marL="180340" indent="180340" algn="just" fontAlgn="base" hangingPunct="0">
              <a:spcAft>
                <a:spcPts val="400"/>
              </a:spcAft>
            </a:pPr>
            <a:r>
              <a:rPr lang="es-ES" b="1" dirty="0" smtClean="0">
                <a:ea typeface="Batang"/>
              </a:rPr>
              <a:t>Cualquier cosa incorrecta que hace el hombre, en él mismo nace y él mismo la origina; y esto aplasta al necio como la dura muela tritura a la piedra más débil.</a:t>
            </a:r>
            <a:endParaRPr lang="es-ES" sz="2800" b="1" dirty="0" smtClean="0">
              <a:ea typeface="Times New Roman"/>
            </a:endParaRPr>
          </a:p>
          <a:p>
            <a:pPr marL="180340" indent="180340" algn="r" fontAlgn="base" hangingPunct="0">
              <a:spcAft>
                <a:spcPts val="3000"/>
              </a:spcAft>
            </a:pPr>
            <a:r>
              <a:rPr lang="es-ES" dirty="0" smtClean="0">
                <a:solidFill>
                  <a:schemeClr val="accent4">
                    <a:lumMod val="60000"/>
                    <a:lumOff val="40000"/>
                  </a:schemeClr>
                </a:solidFill>
                <a:ea typeface="Batang"/>
              </a:rPr>
              <a:t>Budismo. </a:t>
            </a:r>
            <a:r>
              <a:rPr lang="es-ES" dirty="0" err="1" smtClean="0">
                <a:solidFill>
                  <a:schemeClr val="accent4">
                    <a:lumMod val="60000"/>
                    <a:lumOff val="40000"/>
                  </a:schemeClr>
                </a:solidFill>
                <a:ea typeface="Batang"/>
              </a:rPr>
              <a:t>Dhammapada</a:t>
            </a:r>
            <a:r>
              <a:rPr lang="es-ES" dirty="0" smtClean="0">
                <a:solidFill>
                  <a:schemeClr val="accent4">
                    <a:lumMod val="60000"/>
                    <a:lumOff val="40000"/>
                  </a:schemeClr>
                </a:solidFill>
                <a:ea typeface="Batang"/>
              </a:rPr>
              <a:t> 161 </a:t>
            </a:r>
            <a:endParaRPr lang="es-ES" sz="2800" dirty="0" smtClean="0">
              <a:solidFill>
                <a:schemeClr val="accent4">
                  <a:lumMod val="60000"/>
                  <a:lumOff val="40000"/>
                </a:schemeClr>
              </a:solidFill>
              <a:ea typeface="Times New Roman"/>
            </a:endParaRPr>
          </a:p>
          <a:p>
            <a:pPr marL="180340" indent="180340" algn="just" fontAlgn="base" hangingPunct="0">
              <a:spcAft>
                <a:spcPts val="400"/>
              </a:spcAft>
            </a:pPr>
            <a:r>
              <a:rPr lang="es-ES" b="1" dirty="0" smtClean="0">
                <a:ea typeface="Batang"/>
              </a:rPr>
              <a:t>¿Qué fuerza es esta, oh </a:t>
            </a:r>
            <a:r>
              <a:rPr lang="es-ES" b="1" dirty="0" err="1" smtClean="0">
                <a:ea typeface="Batang"/>
              </a:rPr>
              <a:t>Lucilio</a:t>
            </a:r>
            <a:r>
              <a:rPr lang="es-ES" b="1" dirty="0" smtClean="0">
                <a:ea typeface="Batang"/>
              </a:rPr>
              <a:t>, que nos atrae en un sentido mientras nosotros andamos y nos empuja hacia el lugar de donde quisiéramos apartarnos? ¿Qué es esto que lucha con nuestra alma y no nos permite querer una cosa para siempre? Fluctuamos entre diversos propósitos.</a:t>
            </a:r>
            <a:endParaRPr lang="es-ES" sz="2800" b="1" dirty="0" smtClean="0">
              <a:ea typeface="Times New Roman"/>
            </a:endParaRPr>
          </a:p>
          <a:p>
            <a:pPr marL="180340" indent="180340" algn="r" fontAlgn="base" hangingPunct="0">
              <a:spcAft>
                <a:spcPts val="3000"/>
              </a:spcAft>
            </a:pPr>
            <a:r>
              <a:rPr lang="es-ES" dirty="0" smtClean="0">
                <a:solidFill>
                  <a:schemeClr val="accent4">
                    <a:lumMod val="60000"/>
                    <a:lumOff val="40000"/>
                  </a:schemeClr>
                </a:solidFill>
                <a:ea typeface="Batang"/>
              </a:rPr>
              <a:t>Séneca</a:t>
            </a:r>
            <a:endParaRPr lang="es-ES" sz="2800" dirty="0" smtClean="0">
              <a:solidFill>
                <a:schemeClr val="accent4">
                  <a:lumMod val="60000"/>
                  <a:lumOff val="40000"/>
                </a:schemeClr>
              </a:solidFill>
              <a:ea typeface="Times New Roman"/>
            </a:endParaRPr>
          </a:p>
          <a:p>
            <a:pPr marL="180340" indent="180340" algn="just" fontAlgn="base" hangingPunct="0">
              <a:spcAft>
                <a:spcPts val="1200"/>
              </a:spcAft>
            </a:pPr>
            <a:r>
              <a:rPr lang="es-ES" b="1" dirty="0" smtClean="0">
                <a:ea typeface="Batang"/>
              </a:rPr>
              <a:t>Los seres humanos poseen una tendencia inherente a evitar el mal y buscar la bondad. Nuestra mente siempre está ansiosa por establecer un mundo de bondad y erradicar el mundo del mal. Por otro lado, también experimentamos que existe una mente mala dentro de nosotros, que lucha poderosamente contra nuestra mente buena. Cuanto más nos aferramos a nuestra mente buena, con más fuerza se opone nuestra mente mala.</a:t>
            </a:r>
            <a:endParaRPr lang="es-ES" sz="2800" b="1" dirty="0" smtClean="0">
              <a:ea typeface="Times New Roman"/>
            </a:endParaRPr>
          </a:p>
          <a:p>
            <a:pPr marL="180340" indent="180340" algn="r" fontAlgn="base" hangingPunct="0">
              <a:spcAft>
                <a:spcPts val="600"/>
              </a:spcAft>
            </a:pPr>
            <a:r>
              <a:rPr lang="es-ES" dirty="0" err="1" smtClean="0">
                <a:solidFill>
                  <a:schemeClr val="accent4">
                    <a:lumMod val="60000"/>
                    <a:lumOff val="40000"/>
                  </a:schemeClr>
                </a:solidFill>
                <a:ea typeface="Batang"/>
              </a:rPr>
              <a:t>Sun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Myung</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Moon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Unificacionismo</a:t>
            </a:r>
            <a:endParaRPr lang="es-ES" sz="2800" dirty="0" smtClean="0">
              <a:solidFill>
                <a:schemeClr val="accent4">
                  <a:lumMod val="60000"/>
                  <a:lumOff val="40000"/>
                </a:schemeClr>
              </a:solidFill>
              <a:ea typeface="Times New Roman"/>
            </a:endParaRPr>
          </a:p>
          <a:p>
            <a:pPr marL="144145" indent="-144145" algn="just">
              <a:spcAft>
                <a:spcPts val="0"/>
              </a:spcAft>
            </a:pPr>
            <a:r>
              <a:rPr lang="es-ES" sz="1600" dirty="0" smtClean="0">
                <a:latin typeface="Times New Roman"/>
                <a:ea typeface="Batang"/>
              </a:rPr>
              <a:t>  </a:t>
            </a:r>
            <a:endParaRPr lang="es-ES" dirty="0">
              <a:latin typeface="Times New Roman"/>
              <a:ea typeface="Batang"/>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descr="D:\Reunión Profesores Madrid\Presentaciones Libros Miguel\Imagenes presentaciones PU\Fondos\b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CuadroTexto"/>
          <p:cNvSpPr txBox="1"/>
          <p:nvPr/>
        </p:nvSpPr>
        <p:spPr>
          <a:xfrm>
            <a:off x="0" y="256691"/>
            <a:ext cx="9144000" cy="523220"/>
          </a:xfrm>
          <a:prstGeom prst="rect">
            <a:avLst/>
          </a:prstGeom>
          <a:gradFill flip="none" rotWithShape="1">
            <a:gsLst>
              <a:gs pos="100000">
                <a:srgbClr val="C00000">
                  <a:shade val="30000"/>
                  <a:satMod val="115000"/>
                  <a:alpha val="3000"/>
                </a:srgbClr>
              </a:gs>
              <a:gs pos="50000">
                <a:srgbClr val="C00000">
                  <a:shade val="67500"/>
                  <a:satMod val="115000"/>
                </a:srgbClr>
              </a:gs>
              <a:gs pos="100000">
                <a:srgbClr val="C00000">
                  <a:shade val="100000"/>
                  <a:satMod val="115000"/>
                </a:srgbClr>
              </a:gs>
            </a:gsLst>
            <a:lin ang="0" scaled="1"/>
            <a:tileRect/>
          </a:gradFill>
        </p:spPr>
        <p:txBody>
          <a:bodyPr wrap="square" rtlCol="0">
            <a:spAutoFit/>
          </a:bodyPr>
          <a:lstStyle/>
          <a:p>
            <a:pPr marL="360000" lvl="0" hangingPunct="0"/>
            <a:r>
              <a:rPr lang="es-ES" sz="2800" b="1" cap="small" dirty="0" smtClean="0">
                <a:solidFill>
                  <a:srgbClr val="FFFF00"/>
                </a:solidFill>
              </a:rPr>
              <a:t>Salvación, liberación e iluminación</a:t>
            </a:r>
          </a:p>
        </p:txBody>
      </p:sp>
      <p:sp>
        <p:nvSpPr>
          <p:cNvPr id="5" name="4 Rectángulo"/>
          <p:cNvSpPr/>
          <p:nvPr/>
        </p:nvSpPr>
        <p:spPr>
          <a:xfrm>
            <a:off x="467544" y="1124744"/>
            <a:ext cx="8208912" cy="4401205"/>
          </a:xfrm>
          <a:prstGeom prst="rect">
            <a:avLst/>
          </a:prstGeom>
        </p:spPr>
        <p:txBody>
          <a:bodyPr wrap="square">
            <a:spAutoFit/>
          </a:bodyPr>
          <a:lstStyle/>
          <a:p>
            <a:pPr indent="180340" algn="just" fontAlgn="base" hangingPunct="0">
              <a:spcAft>
                <a:spcPts val="0"/>
              </a:spcAft>
            </a:pPr>
            <a:r>
              <a:rPr lang="es-ES" sz="2000" b="1" dirty="0" smtClean="0">
                <a:solidFill>
                  <a:schemeClr val="accent2">
                    <a:lumMod val="50000"/>
                  </a:schemeClr>
                </a:solidFill>
                <a:ea typeface="Batang"/>
                <a:cs typeface="Arial" pitchFamily="34" charset="0"/>
              </a:rPr>
              <a:t>Debido a la condición de corrupción, pecado, ignorancia o atadura al deseo, la tarea de alcanzar la meta y el propósito de la vida no es un asunto fácil. Se deben romper las cadenas y disipar la ignorancia. Una vez que se logra esto se puede recobrar el verdadero ser interior y encontrar la paz. Este proceso se designa en las tradiciones religiosas como salvación, liberación o iluminación, y es un prerrequisito para realizar el propósito de la vida. </a:t>
            </a:r>
            <a:endParaRPr lang="es-ES" sz="2000" b="1" dirty="0" smtClean="0">
              <a:solidFill>
                <a:schemeClr val="accent2">
                  <a:lumMod val="50000"/>
                </a:schemeClr>
              </a:solidFill>
              <a:ea typeface="Times New Roman"/>
              <a:cs typeface="Arial" pitchFamily="34" charset="0"/>
            </a:endParaRPr>
          </a:p>
          <a:p>
            <a:pPr indent="180340" algn="just" fontAlgn="base" hangingPunct="0">
              <a:spcAft>
                <a:spcPts val="0"/>
              </a:spcAft>
            </a:pPr>
            <a:r>
              <a:rPr lang="es-ES" sz="2000" b="1" dirty="0" smtClean="0">
                <a:solidFill>
                  <a:schemeClr val="accent2">
                    <a:lumMod val="50000"/>
                  </a:schemeClr>
                </a:solidFill>
                <a:ea typeface="Batang"/>
                <a:cs typeface="Arial" pitchFamily="34" charset="0"/>
              </a:rPr>
              <a:t> </a:t>
            </a:r>
            <a:endParaRPr lang="es-ES" sz="2000" b="1" dirty="0" smtClean="0">
              <a:solidFill>
                <a:schemeClr val="accent2">
                  <a:lumMod val="50000"/>
                </a:schemeClr>
              </a:solidFill>
              <a:ea typeface="Times New Roman"/>
              <a:cs typeface="Arial" pitchFamily="34" charset="0"/>
            </a:endParaRPr>
          </a:p>
          <a:p>
            <a:pPr indent="180340" algn="just" fontAlgn="base" hangingPunct="0">
              <a:spcAft>
                <a:spcPts val="600"/>
              </a:spcAft>
            </a:pPr>
            <a:r>
              <a:rPr lang="es-ES" sz="2000" b="1" dirty="0" smtClean="0">
                <a:solidFill>
                  <a:schemeClr val="accent2">
                    <a:lumMod val="50000"/>
                  </a:schemeClr>
                </a:solidFill>
                <a:ea typeface="Batang"/>
                <a:cs typeface="Arial" pitchFamily="34" charset="0"/>
              </a:rPr>
              <a:t>Esta salvación, liberación o iluminación se puede asemejar al proceso de curación de una enfermedad. La meta final de este proceso es recuperar el estado de salud original y alcanzar una madurez o perfección individual, para lo cual es imprescindible lograr un dominio de sí mismo. En muchas tradiciones la meta final de la salvación también se extiende a establecer familias, comunidades, sociedades o un mundo ideal.</a:t>
            </a:r>
            <a:endParaRPr lang="es-ES" sz="2000" b="1" dirty="0">
              <a:solidFill>
                <a:schemeClr val="accent2">
                  <a:lumMod val="50000"/>
                </a:schemeClr>
              </a:solidFill>
              <a:ea typeface="Times New Roman"/>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descr="D:\Reunión Profesores Madrid\Presentaciones Libros Miguel\Imagenes presentaciones PU\Fondos\b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CuadroTexto"/>
          <p:cNvSpPr txBox="1"/>
          <p:nvPr/>
        </p:nvSpPr>
        <p:spPr>
          <a:xfrm>
            <a:off x="0" y="256691"/>
            <a:ext cx="9144000" cy="523220"/>
          </a:xfrm>
          <a:prstGeom prst="rect">
            <a:avLst/>
          </a:prstGeom>
          <a:gradFill>
            <a:gsLst>
              <a:gs pos="100000">
                <a:srgbClr val="C00000">
                  <a:shade val="30000"/>
                  <a:satMod val="115000"/>
                  <a:alpha val="3000"/>
                </a:srgbClr>
              </a:gs>
              <a:gs pos="50000">
                <a:srgbClr val="C00000">
                  <a:shade val="67500"/>
                  <a:satMod val="115000"/>
                </a:srgbClr>
              </a:gs>
              <a:gs pos="100000">
                <a:srgbClr val="C00000">
                  <a:shade val="100000"/>
                  <a:satMod val="115000"/>
                </a:srgbClr>
              </a:gs>
            </a:gsLst>
            <a:lin ang="0" scaled="1"/>
          </a:gradFill>
        </p:spPr>
        <p:txBody>
          <a:bodyPr wrap="square" rtlCol="0">
            <a:spAutoFit/>
          </a:bodyPr>
          <a:lstStyle/>
          <a:p>
            <a:pPr marL="360000" lvl="0" hangingPunct="0"/>
            <a:r>
              <a:rPr lang="es-ES" sz="2800" b="1" cap="small" dirty="0" smtClean="0">
                <a:solidFill>
                  <a:srgbClr val="FFFF00"/>
                </a:solidFill>
              </a:rPr>
              <a:t>Salvación, liberación e iluminación</a:t>
            </a:r>
          </a:p>
        </p:txBody>
      </p:sp>
      <p:sp>
        <p:nvSpPr>
          <p:cNvPr id="6" name="5 Rectángulo"/>
          <p:cNvSpPr/>
          <p:nvPr/>
        </p:nvSpPr>
        <p:spPr>
          <a:xfrm>
            <a:off x="1043608" y="1484784"/>
            <a:ext cx="5688632" cy="2277547"/>
          </a:xfrm>
          <a:prstGeom prst="rect">
            <a:avLst/>
          </a:prstGeom>
        </p:spPr>
        <p:txBody>
          <a:bodyPr wrap="square">
            <a:spAutoFit/>
          </a:bodyPr>
          <a:lstStyle/>
          <a:p>
            <a:pPr marL="514350" indent="-360000">
              <a:spcAft>
                <a:spcPts val="1200"/>
              </a:spcAft>
              <a:buFont typeface="Wingdings" pitchFamily="2" charset="2"/>
              <a:buChar char="ü"/>
            </a:pPr>
            <a:r>
              <a:rPr lang="es-ES" sz="2800" b="1" i="1" dirty="0" smtClean="0">
                <a:solidFill>
                  <a:schemeClr val="bg2">
                    <a:lumMod val="50000"/>
                  </a:schemeClr>
                </a:solidFill>
              </a:rPr>
              <a:t>Responsabilidad individual  </a:t>
            </a:r>
          </a:p>
          <a:p>
            <a:pPr marL="514350" indent="-360000">
              <a:spcAft>
                <a:spcPts val="1200"/>
              </a:spcAft>
              <a:buFont typeface="Wingdings" pitchFamily="2" charset="2"/>
              <a:buChar char="ü"/>
            </a:pPr>
            <a:r>
              <a:rPr lang="es-ES" sz="2800" b="1" i="1" dirty="0" smtClean="0">
                <a:solidFill>
                  <a:schemeClr val="bg2">
                    <a:lumMod val="50000"/>
                  </a:schemeClr>
                </a:solidFill>
              </a:rPr>
              <a:t>Perfección o madurez moral </a:t>
            </a:r>
          </a:p>
          <a:p>
            <a:pPr marL="514350" indent="-360000">
              <a:spcAft>
                <a:spcPts val="1200"/>
              </a:spcAft>
              <a:buFont typeface="Wingdings" pitchFamily="2" charset="2"/>
              <a:buChar char="ü"/>
            </a:pPr>
            <a:r>
              <a:rPr lang="es-ES" sz="2800" b="1" i="1" dirty="0" smtClean="0">
                <a:solidFill>
                  <a:schemeClr val="bg2">
                    <a:lumMod val="50000"/>
                  </a:schemeClr>
                </a:solidFill>
              </a:rPr>
              <a:t>Autodominio   </a:t>
            </a:r>
          </a:p>
          <a:p>
            <a:pPr marL="514350" indent="-360000">
              <a:spcAft>
                <a:spcPts val="1200"/>
              </a:spcAft>
              <a:buFont typeface="Wingdings" pitchFamily="2" charset="2"/>
              <a:buChar char="ü"/>
            </a:pPr>
            <a:r>
              <a:rPr lang="es-ES" sz="2800" b="1" i="1" dirty="0" smtClean="0">
                <a:solidFill>
                  <a:schemeClr val="bg2">
                    <a:lumMod val="50000"/>
                  </a:schemeClr>
                </a:solidFill>
              </a:rPr>
              <a:t>Alegría y felicidad      </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Reunión Profesores Madrid\Presentaciones Libros Miguel\Imagenes presentaciones PU\Fondos\b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4 Rectángulo redondeado"/>
          <p:cNvSpPr/>
          <p:nvPr/>
        </p:nvSpPr>
        <p:spPr>
          <a:xfrm>
            <a:off x="251520" y="116632"/>
            <a:ext cx="8712968" cy="2259758"/>
          </a:xfrm>
          <a:prstGeom prst="round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38100">
            <a:solidFill>
              <a:schemeClr val="tx1"/>
            </a:solidFill>
          </a:ln>
        </p:spPr>
        <p:txBody>
          <a:bodyPr wrap="square" lIns="216000" tIns="36000" rIns="180000" bIns="36000">
            <a:spAutoFit/>
          </a:bodyPr>
          <a:lstStyle/>
          <a:p>
            <a:pPr>
              <a:spcAft>
                <a:spcPts val="1200"/>
              </a:spcAft>
            </a:pPr>
            <a:r>
              <a:rPr lang="es-ES" sz="2800" b="1" i="1" dirty="0" smtClean="0">
                <a:solidFill>
                  <a:srgbClr val="FFFF00"/>
                </a:solidFill>
              </a:rPr>
              <a:t>Responsabilidad individual  </a:t>
            </a:r>
          </a:p>
          <a:p>
            <a:pPr indent="252000">
              <a:spcAft>
                <a:spcPts val="1200"/>
              </a:spcAft>
            </a:pPr>
            <a:r>
              <a:rPr lang="es-ES" b="1" dirty="0" smtClean="0"/>
              <a:t>La responsabilidad es esencial en los seres humanos. Otras criaturas tienen vida, consciencia, inteligencia, e incluso una capacidad limitada para comunicarse; pero solamente los seres humanos son responsables de escoger su forma de vida y determinar su destino. Todas las religiones enfatizan, de una u otra manera, la responsabilidad individual.</a:t>
            </a:r>
            <a:endParaRPr lang="es-ES" b="1" i="1" dirty="0" smtClean="0"/>
          </a:p>
        </p:txBody>
      </p:sp>
      <p:sp>
        <p:nvSpPr>
          <p:cNvPr id="7" name="Rectangle 1"/>
          <p:cNvSpPr>
            <a:spLocks noChangeArrowheads="1"/>
          </p:cNvSpPr>
          <p:nvPr/>
        </p:nvSpPr>
        <p:spPr bwMode="auto">
          <a:xfrm>
            <a:off x="467544" y="2559968"/>
            <a:ext cx="8064896" cy="4231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0"/>
              </a:spcAft>
            </a:pPr>
            <a:r>
              <a:rPr lang="es-ES_tradnl" b="1" dirty="0" smtClean="0">
                <a:solidFill>
                  <a:schemeClr val="bg2">
                    <a:lumMod val="50000"/>
                  </a:schemeClr>
                </a:solidFill>
                <a:ea typeface="Batang"/>
              </a:rPr>
              <a:t>El Maestro dijo: El noble sólo es exigente consigo mismo; el hombre vulgar lo espera todo de los demás.</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Confucianismo. </a:t>
            </a:r>
            <a:r>
              <a:rPr lang="es-ES" dirty="0" err="1" smtClean="0">
                <a:solidFill>
                  <a:srgbClr val="FF0000"/>
                </a:solidFill>
                <a:ea typeface="Batang"/>
              </a:rPr>
              <a:t>Hia-Lun</a:t>
            </a:r>
            <a:r>
              <a:rPr lang="es-ES" dirty="0" smtClean="0">
                <a:solidFill>
                  <a:srgbClr val="FF0000"/>
                </a:solidFill>
                <a:ea typeface="Batang"/>
              </a:rPr>
              <a:t> </a:t>
            </a:r>
            <a:r>
              <a:rPr lang="es-ES" dirty="0" err="1" smtClean="0">
                <a:solidFill>
                  <a:srgbClr val="FF0000"/>
                </a:solidFill>
                <a:ea typeface="Batang"/>
              </a:rPr>
              <a:t>V.20</a:t>
            </a:r>
            <a:r>
              <a:rPr lang="es-ES" dirty="0" smtClean="0">
                <a:solidFill>
                  <a:srgbClr val="FF0000"/>
                </a:solidFill>
                <a:ea typeface="Batang"/>
              </a:rPr>
              <a:t> </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Cierto que </a:t>
            </a:r>
            <a:r>
              <a:rPr lang="es-ES" b="1" dirty="0" err="1" smtClean="0">
                <a:solidFill>
                  <a:schemeClr val="bg2">
                    <a:lumMod val="50000"/>
                  </a:schemeClr>
                </a:solidFill>
                <a:ea typeface="Batang"/>
              </a:rPr>
              <a:t>Allah</a:t>
            </a:r>
            <a:r>
              <a:rPr lang="es-ES" b="1" dirty="0" smtClean="0">
                <a:solidFill>
                  <a:schemeClr val="bg2">
                    <a:lumMod val="50000"/>
                  </a:schemeClr>
                </a:solidFill>
                <a:ea typeface="Batang"/>
              </a:rPr>
              <a:t> no cambia lo que una gente tiene hasta que ellos no han cambiado lo que hay en sí mismos.</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Islam. Corán 13.11 </a:t>
            </a:r>
            <a:endParaRPr lang="es-ES" sz="2800" dirty="0" smtClean="0">
              <a:solidFill>
                <a:srgbClr val="FF0000"/>
              </a:solidFill>
              <a:ea typeface="Times New Roman"/>
            </a:endParaRPr>
          </a:p>
          <a:p>
            <a:pPr marL="180340" indent="180340" algn="just" fontAlgn="base" hangingPunct="0">
              <a:spcAft>
                <a:spcPts val="600"/>
              </a:spcAft>
            </a:pPr>
            <a:r>
              <a:rPr lang="es-ES" b="1" dirty="0" smtClean="0">
                <a:solidFill>
                  <a:schemeClr val="bg2">
                    <a:lumMod val="50000"/>
                  </a:schemeClr>
                </a:solidFill>
                <a:ea typeface="Batang"/>
              </a:rPr>
              <a:t>Pedid y se os dará, buscad y encontraréis, llamad y os abrirán; pues quien pide recibe, quien busca encuentra, a quien llama le abren. ¿Quién de vosotros, si su hijo pide pan, le da una piedra? ¿o si pide pescado, le da una culebra? Pues si vosotros, con lo malo que sois, sabéis dar cosas buenas a vuestros hijos, ¡cuánto más dará vuestro Padre del cielo cosas buenas a los que se las pidan!</a:t>
            </a:r>
            <a:endParaRPr lang="es-ES" sz="2800" b="1" dirty="0" smtClean="0">
              <a:solidFill>
                <a:schemeClr val="bg2">
                  <a:lumMod val="50000"/>
                </a:schemeClr>
              </a:solidFill>
              <a:ea typeface="Times New Roman"/>
            </a:endParaRPr>
          </a:p>
          <a:p>
            <a:pPr marL="180340" indent="180340" algn="r" fontAlgn="base" hangingPunct="0">
              <a:spcAft>
                <a:spcPts val="600"/>
              </a:spcAft>
            </a:pPr>
            <a:r>
              <a:rPr lang="es-ES" dirty="0" smtClean="0">
                <a:solidFill>
                  <a:srgbClr val="FF0000"/>
                </a:solidFill>
                <a:ea typeface="Batang"/>
              </a:rPr>
              <a:t>Cristianismo. Mateo 7.7-11</a:t>
            </a:r>
            <a:r>
              <a:rPr lang="es-ES" sz="1600" dirty="0" smtClean="0">
                <a:solidFill>
                  <a:srgbClr val="FF0000"/>
                </a:solidFill>
                <a:ea typeface="Batang"/>
              </a:rPr>
              <a:t>  </a:t>
            </a:r>
            <a:endParaRPr lang="es-ES" dirty="0">
              <a:solidFill>
                <a:srgbClr val="FF0000"/>
              </a:solidFill>
              <a:ea typeface="Batang"/>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texto"/>
          <p:cNvSpPr txBox="1">
            <a:spLocks/>
          </p:cNvSpPr>
          <p:nvPr/>
        </p:nvSpPr>
        <p:spPr>
          <a:xfrm>
            <a:off x="323528" y="116632"/>
            <a:ext cx="8447964" cy="2102195"/>
          </a:xfrm>
          <a:prstGeom prst="rect">
            <a:avLst/>
          </a:prstGeom>
        </p:spPr>
        <p:txBody>
          <a:bodyPr>
            <a:noAutofit/>
          </a:bodyPr>
          <a:lstStyle/>
          <a:p>
            <a:pPr lvl="0" indent="252000">
              <a:buClr>
                <a:schemeClr val="accent1"/>
              </a:buClr>
              <a:buSzPct val="100000"/>
              <a:defRPr/>
            </a:pPr>
            <a:r>
              <a:rPr lang="es-ES" sz="1900" dirty="0" smtClean="0"/>
              <a:t>La raíz de los problemas actuales se encuentra en el vacío moral creado por la crisis de valores. Por esta razón, consideramos de suma importancia la investigación y búsqueda de un núcleo de valores o principios éticos universales que puedan ser compartidos y aceptados por todas las naciones, culturas y religiones, y que sirvan de base de una educación para la paz que fomente la convivencia pacífica entre individuos, familias, razas, naciones , religiones y culturas, con el fin de lograr una paz mundial estable y duradera.</a:t>
            </a:r>
            <a:endParaRPr lang="es-ES" sz="1900" dirty="0">
              <a:effectLst>
                <a:glow rad="38100">
                  <a:schemeClr val="bg1">
                    <a:lumMod val="50000"/>
                    <a:lumOff val="50000"/>
                    <a:alpha val="20000"/>
                  </a:schemeClr>
                </a:glow>
                <a:outerShdw blurRad="44450" dist="12700" dir="13860000" algn="tl" rotWithShape="0">
                  <a:srgbClr val="000000">
                    <a:alpha val="20000"/>
                  </a:srgbClr>
                </a:outerShdw>
              </a:effectLst>
            </a:endParaRPr>
          </a:p>
        </p:txBody>
      </p:sp>
      <p:sp>
        <p:nvSpPr>
          <p:cNvPr id="3" name="3 Marcador de texto"/>
          <p:cNvSpPr txBox="1">
            <a:spLocks/>
          </p:cNvSpPr>
          <p:nvPr/>
        </p:nvSpPr>
        <p:spPr>
          <a:xfrm>
            <a:off x="0" y="2204864"/>
            <a:ext cx="9144000" cy="1899733"/>
          </a:xfrm>
          <a:prstGeom prst="rect">
            <a:avLst/>
          </a:prstGeom>
          <a:solidFill>
            <a:schemeClr val="tx2">
              <a:lumMod val="25000"/>
            </a:schemeClr>
          </a:solidFill>
        </p:spPr>
        <p:txBody>
          <a:bodyPr wrap="square" lIns="360000" tIns="36000" rIns="216000" bIns="36000">
            <a:spAutoFit/>
          </a:bodyPr>
          <a:lstStyle/>
          <a:p>
            <a:pPr indent="252000" eaLnBrk="0" hangingPunct="0"/>
            <a:r>
              <a:rPr lang="es-ES" sz="1900" dirty="0" smtClean="0"/>
              <a:t>El libro titulado </a:t>
            </a:r>
            <a:r>
              <a:rPr lang="es-ES" sz="1900" i="1" dirty="0" smtClean="0">
                <a:solidFill>
                  <a:srgbClr val="FFFF00"/>
                </a:solidFill>
              </a:rPr>
              <a:t>Religión y Ética </a:t>
            </a:r>
            <a:r>
              <a:rPr lang="es-ES" sz="1900" dirty="0" smtClean="0"/>
              <a:t>está dedicado analizar y comparar las tradiciones religiosas más importantes con el fin de descubrir qué valores y principios éticos comparten en común, así como las posibilidades que hay de alcanzar un consenso en unos principios éticos universales que puedan ser aceptados por todas las religiones y culturas, es decir, un núcleo de valores comunes que sirvan de base de una educación ética que fomente la paz mundial.</a:t>
            </a:r>
            <a:r>
              <a:rPr lang="es-ES" sz="1900" i="1" dirty="0" smtClean="0">
                <a:solidFill>
                  <a:srgbClr val="FFFF00"/>
                </a:solidFill>
              </a:rPr>
              <a:t> </a:t>
            </a:r>
            <a:endParaRPr lang="es-ES" sz="1600" dirty="0"/>
          </a:p>
        </p:txBody>
      </p:sp>
      <p:sp>
        <p:nvSpPr>
          <p:cNvPr id="6" name="5 Rectángulo"/>
          <p:cNvSpPr/>
          <p:nvPr/>
        </p:nvSpPr>
        <p:spPr>
          <a:xfrm>
            <a:off x="0" y="4065715"/>
            <a:ext cx="9144000" cy="2828636"/>
          </a:xfrm>
          <a:prstGeom prst="rect">
            <a:avLst/>
          </a:prstGeom>
          <a:solidFill>
            <a:srgbClr val="002060"/>
          </a:solidFill>
        </p:spPr>
        <p:txBody>
          <a:bodyPr wrap="square" lIns="360000" tIns="72000" rIns="216000" bIns="72000">
            <a:spAutoFit/>
          </a:bodyPr>
          <a:lstStyle/>
          <a:p>
            <a:pPr indent="252000"/>
            <a:r>
              <a:rPr lang="es-ES" sz="2000" dirty="0" smtClean="0"/>
              <a:t> </a:t>
            </a:r>
            <a:r>
              <a:rPr lang="es-ES" sz="1900" dirty="0" smtClean="0"/>
              <a:t>A pesar del fin de la guerra fría, en la actualidad se advierte un creciente peligro de nuevas guerras, conflictos y choques entre distintos pueblos, etnias, culturas y civilizaciones, además de la grave amenaza del terrorismo internacional. Se puede observar que muchos de estos nuevos conflictos poseen un trasfondo religioso, por lo que hoy día más que nunca se aprecia la necesidad de llegar antes a una paz religiosa si se quiere avanzar hacia la paz mundial. Además, a la hora de lograr un consenso mundial en unos principios éticos universales, no hay más remedio que tener en cuenta a todas las tradiciones religiosas, si no se quiere caer en un burdo etnocentrismo cultural poco beneficioso para la paz.</a:t>
            </a:r>
            <a:endParaRPr lang="es-ES" sz="19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Reunión Profesores Madrid\Presentaciones Libros Miguel\Imagenes presentaciones PU\Fondos\b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Rectangle 1"/>
          <p:cNvSpPr>
            <a:spLocks noChangeArrowheads="1"/>
          </p:cNvSpPr>
          <p:nvPr/>
        </p:nvSpPr>
        <p:spPr bwMode="auto">
          <a:xfrm>
            <a:off x="467544" y="692696"/>
            <a:ext cx="8064896"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r>
              <a:rPr lang="es-ES" b="1" dirty="0" smtClean="0">
                <a:solidFill>
                  <a:schemeClr val="bg2">
                    <a:lumMod val="50000"/>
                  </a:schemeClr>
                </a:solidFill>
                <a:ea typeface="Batang"/>
              </a:rPr>
              <a:t>Para conseguir la perfección de la humanidad en el verdadero amor, Dios requiere que los seres humanos cumplan una condición de responsabilidad con el fin de alcanzar la unidad con Él. Con este fin, Dios les dio el Mandamiento a los primeros antepasados. Dios sabía que estaban en el periodo de crecimiento por lo que eran aún imperfectos, así que Él estableció el Mandamiento como la condición para que Sus hijos heredaran la cosa más preciosa, el verdadero amor.</a:t>
            </a:r>
            <a:endParaRPr lang="es-ES" b="1" dirty="0" smtClean="0">
              <a:solidFill>
                <a:schemeClr val="bg2">
                  <a:lumMod val="50000"/>
                </a:schemeClr>
              </a:solidFill>
              <a:ea typeface="Times New Roman"/>
            </a:endParaRPr>
          </a:p>
          <a:p>
            <a:pPr marL="180340" indent="180340" algn="r" fontAlgn="base" hangingPunct="0">
              <a:spcAft>
                <a:spcPts val="2400"/>
              </a:spcAft>
            </a:pPr>
            <a:r>
              <a:rPr lang="es-ES" dirty="0" err="1" smtClean="0">
                <a:solidFill>
                  <a:srgbClr val="FF0000"/>
                </a:solidFill>
                <a:ea typeface="Batang"/>
              </a:rPr>
              <a:t>Sun</a:t>
            </a:r>
            <a:r>
              <a:rPr lang="es-ES" dirty="0" smtClean="0">
                <a:solidFill>
                  <a:srgbClr val="FF0000"/>
                </a:solidFill>
                <a:ea typeface="Batang"/>
              </a:rPr>
              <a:t> </a:t>
            </a:r>
            <a:r>
              <a:rPr lang="es-ES" dirty="0" err="1" smtClean="0">
                <a:solidFill>
                  <a:srgbClr val="FF0000"/>
                </a:solidFill>
                <a:ea typeface="Batang"/>
              </a:rPr>
              <a:t>Myung</a:t>
            </a:r>
            <a:r>
              <a:rPr lang="es-ES" dirty="0" smtClean="0">
                <a:solidFill>
                  <a:srgbClr val="FF0000"/>
                </a:solidFill>
                <a:ea typeface="Batang"/>
              </a:rPr>
              <a:t> </a:t>
            </a:r>
            <a:r>
              <a:rPr lang="es-ES" dirty="0" err="1" smtClean="0">
                <a:solidFill>
                  <a:srgbClr val="FF0000"/>
                </a:solidFill>
                <a:ea typeface="Batang"/>
              </a:rPr>
              <a:t>Moon</a:t>
            </a:r>
            <a:r>
              <a:rPr lang="es-ES" dirty="0" smtClean="0">
                <a:solidFill>
                  <a:srgbClr val="FF0000"/>
                </a:solidFill>
                <a:ea typeface="Batang"/>
              </a:rPr>
              <a:t>. </a:t>
            </a:r>
            <a:r>
              <a:rPr lang="es-ES" dirty="0" err="1" smtClean="0">
                <a:solidFill>
                  <a:srgbClr val="FF0000"/>
                </a:solidFill>
                <a:ea typeface="Batang"/>
              </a:rPr>
              <a:t>Unificacionismo</a:t>
            </a:r>
            <a:endParaRPr lang="es-ES" dirty="0" smtClean="0">
              <a:solidFill>
                <a:srgbClr val="FF0000"/>
              </a:solidFill>
              <a:ea typeface="Times New Roman"/>
            </a:endParaRPr>
          </a:p>
          <a:p>
            <a:pPr marL="180340" indent="180340" algn="just" fontAlgn="base" hangingPunct="0"/>
            <a:r>
              <a:rPr lang="es-ES" dirty="0" smtClean="0">
                <a:solidFill>
                  <a:schemeClr val="accent2">
                    <a:lumMod val="50000"/>
                  </a:schemeClr>
                </a:solidFill>
                <a:ea typeface="Batang"/>
              </a:rPr>
              <a:t> </a:t>
            </a:r>
            <a:r>
              <a:rPr lang="es-ES" b="1" dirty="0" smtClean="0">
                <a:solidFill>
                  <a:schemeClr val="bg2">
                    <a:lumMod val="50000"/>
                  </a:schemeClr>
                </a:solidFill>
                <a:ea typeface="Batang"/>
              </a:rPr>
              <a:t>Si un hombre se santifica un poco, será más santificado; si se santifica a sí mismo abajo, será santificado desde arriba; si se santifica a sí mismo en este mundo, será santificado en el mundo venidero.</a:t>
            </a:r>
            <a:endParaRPr lang="es-ES" b="1" dirty="0" smtClean="0">
              <a:solidFill>
                <a:schemeClr val="bg2">
                  <a:lumMod val="50000"/>
                </a:schemeClr>
              </a:solidFill>
              <a:ea typeface="Times New Roman"/>
            </a:endParaRPr>
          </a:p>
          <a:p>
            <a:pPr marL="180340" indent="180340" algn="r" fontAlgn="base" hangingPunct="0">
              <a:spcAft>
                <a:spcPts val="2400"/>
              </a:spcAft>
            </a:pPr>
            <a:r>
              <a:rPr lang="es-ES" dirty="0" smtClean="0">
                <a:solidFill>
                  <a:srgbClr val="FF0000"/>
                </a:solidFill>
                <a:ea typeface="Batang"/>
              </a:rPr>
              <a:t>Judaísmo. Talmud, </a:t>
            </a:r>
            <a:r>
              <a:rPr lang="es-ES" dirty="0" err="1" smtClean="0">
                <a:solidFill>
                  <a:srgbClr val="FF0000"/>
                </a:solidFill>
                <a:ea typeface="Batang"/>
              </a:rPr>
              <a:t>Yoma</a:t>
            </a:r>
            <a:r>
              <a:rPr lang="es-ES" dirty="0" smtClean="0">
                <a:solidFill>
                  <a:srgbClr val="FF0000"/>
                </a:solidFill>
                <a:ea typeface="Batang"/>
              </a:rPr>
              <a:t> 39a</a:t>
            </a:r>
            <a:endParaRPr lang="es-ES" dirty="0" smtClean="0">
              <a:solidFill>
                <a:srgbClr val="FF0000"/>
              </a:solidFill>
              <a:ea typeface="Times New Roman"/>
            </a:endParaRPr>
          </a:p>
          <a:p>
            <a:pPr marL="180340" indent="180340" algn="just" fontAlgn="base" hangingPunct="0">
              <a:spcAft>
                <a:spcPts val="600"/>
              </a:spcAft>
            </a:pPr>
            <a:r>
              <a:rPr lang="es-ES" dirty="0" smtClean="0">
                <a:solidFill>
                  <a:schemeClr val="accent2">
                    <a:lumMod val="50000"/>
                  </a:schemeClr>
                </a:solidFill>
                <a:ea typeface="Batang"/>
              </a:rPr>
              <a:t> </a:t>
            </a:r>
            <a:r>
              <a:rPr lang="es-ES" b="1" dirty="0" smtClean="0">
                <a:solidFill>
                  <a:schemeClr val="bg2">
                    <a:lumMod val="50000"/>
                  </a:schemeClr>
                </a:solidFill>
                <a:ea typeface="Batang"/>
              </a:rPr>
              <a:t>La principal tarea del hombre en la vida consiste en dar nacimiento a sí mismo, en llegar a ser lo que es potencialmente. El producto más importante de su esfuerzo es su propia personalidad.</a:t>
            </a:r>
            <a:r>
              <a:rPr lang="es-ES" b="1" baseline="30000" dirty="0" smtClean="0">
                <a:solidFill>
                  <a:schemeClr val="bg2">
                    <a:lumMod val="50000"/>
                  </a:schemeClr>
                </a:solidFill>
                <a:ea typeface="Batang"/>
              </a:rPr>
              <a:t> </a:t>
            </a:r>
            <a:endParaRPr lang="es-ES" b="1" dirty="0" smtClean="0">
              <a:solidFill>
                <a:schemeClr val="bg2">
                  <a:lumMod val="50000"/>
                </a:schemeClr>
              </a:solidFill>
              <a:ea typeface="Times New Roman"/>
            </a:endParaRPr>
          </a:p>
          <a:p>
            <a:pPr marL="180340" indent="180340" algn="r">
              <a:spcAft>
                <a:spcPts val="600"/>
              </a:spcAft>
            </a:pPr>
            <a:r>
              <a:rPr lang="es-ES" dirty="0" smtClean="0">
                <a:solidFill>
                  <a:srgbClr val="FF0000"/>
                </a:solidFill>
                <a:ea typeface="Batang"/>
              </a:rPr>
              <a:t>Erich Fromm,</a:t>
            </a:r>
            <a:r>
              <a:rPr lang="es-ES" dirty="0" smtClean="0">
                <a:solidFill>
                  <a:srgbClr val="FF0000"/>
                </a:solidFill>
                <a:ea typeface="Times New Roman"/>
              </a:rPr>
              <a:t> </a:t>
            </a:r>
            <a:r>
              <a:rPr lang="es-ES" dirty="0" smtClean="0">
                <a:solidFill>
                  <a:srgbClr val="FF0000"/>
                </a:solidFill>
                <a:ea typeface="Batang"/>
              </a:rPr>
              <a:t>Ética y Psicoanálisis</a:t>
            </a:r>
            <a:r>
              <a:rPr lang="es-ES" baseline="30000" dirty="0" smtClean="0">
                <a:solidFill>
                  <a:srgbClr val="FF0000"/>
                </a:solidFill>
                <a:ea typeface="Batang"/>
              </a:rPr>
              <a:t> </a:t>
            </a:r>
            <a:endParaRPr lang="es-ES" dirty="0" smtClean="0">
              <a:solidFill>
                <a:srgbClr val="FF0000"/>
              </a:solidFill>
              <a:ea typeface="Times New Roman"/>
            </a:endParaRPr>
          </a:p>
          <a:p>
            <a:pPr>
              <a:spcAft>
                <a:spcPts val="0"/>
              </a:spcAft>
            </a:pPr>
            <a:endParaRPr lang="es-ES" sz="2000" dirty="0">
              <a:solidFill>
                <a:schemeClr val="accent2">
                  <a:lumMod val="50000"/>
                </a:schemeClr>
              </a:solidFill>
              <a:ea typeface="Batang"/>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Reunión Profesores Madrid\Presentaciones Libros Miguel\Imagenes presentaciones PU\Fondos\b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4 Rectángulo redondeado"/>
          <p:cNvSpPr/>
          <p:nvPr/>
        </p:nvSpPr>
        <p:spPr>
          <a:xfrm>
            <a:off x="251520" y="116632"/>
            <a:ext cx="8712968" cy="225975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38100">
            <a:solidFill>
              <a:schemeClr val="tx1"/>
            </a:solidFill>
          </a:ln>
        </p:spPr>
        <p:txBody>
          <a:bodyPr wrap="square" lIns="216000" tIns="36000" rIns="180000" bIns="36000">
            <a:spAutoFit/>
          </a:bodyPr>
          <a:lstStyle/>
          <a:p>
            <a:pPr>
              <a:spcAft>
                <a:spcPts val="1200"/>
              </a:spcAft>
            </a:pPr>
            <a:r>
              <a:rPr lang="es-ES" sz="2800" b="1" i="1" dirty="0" smtClean="0">
                <a:solidFill>
                  <a:srgbClr val="FFFF00"/>
                </a:solidFill>
              </a:rPr>
              <a:t>Perfección o madurez moral  </a:t>
            </a:r>
          </a:p>
          <a:p>
            <a:pPr indent="252000">
              <a:spcAft>
                <a:spcPts val="1200"/>
              </a:spcAft>
            </a:pPr>
            <a:r>
              <a:rPr lang="es-ES" b="1" dirty="0" smtClean="0"/>
              <a:t>Aquí se describe las virtudes de una persona que ha realizado en sí mismo la verdad, que ha alcanzado una madurez moral, o que está libre de todo tipo de ataduras o corrupciones. Una persona así se la califica como santo, sabio, </a:t>
            </a:r>
            <a:r>
              <a:rPr lang="es-ES" b="1" dirty="0" err="1" smtClean="0"/>
              <a:t>arahant</a:t>
            </a:r>
            <a:r>
              <a:rPr lang="es-ES" b="1" dirty="0" smtClean="0"/>
              <a:t>, Buda, Cristo u hombre perfecto. Hay una notable unanimidad entre todas las religiones en lo que caracteriza a un ser humano perfecto o realizado.</a:t>
            </a:r>
            <a:endParaRPr lang="es-ES" b="1" i="1" dirty="0" smtClean="0"/>
          </a:p>
        </p:txBody>
      </p:sp>
      <p:sp>
        <p:nvSpPr>
          <p:cNvPr id="7" name="Rectangle 1"/>
          <p:cNvSpPr>
            <a:spLocks noChangeArrowheads="1"/>
          </p:cNvSpPr>
          <p:nvPr/>
        </p:nvSpPr>
        <p:spPr bwMode="auto">
          <a:xfrm>
            <a:off x="467544" y="2713856"/>
            <a:ext cx="8064896" cy="37959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solidFill>
                  <a:schemeClr val="bg2">
                    <a:lumMod val="50000"/>
                  </a:schemeClr>
                </a:solidFill>
                <a:ea typeface="Batang"/>
              </a:rPr>
              <a:t>Sed pues perfectos como vuestro Padre del cielo es perfecto. </a:t>
            </a:r>
            <a:endParaRPr lang="es-ES" b="1" dirty="0" smtClean="0">
              <a:solidFill>
                <a:schemeClr val="bg2">
                  <a:lumMod val="50000"/>
                </a:schemeClr>
              </a:solidFill>
              <a:ea typeface="Times New Roman"/>
            </a:endParaRPr>
          </a:p>
          <a:p>
            <a:pPr marL="180340" indent="180340" algn="r" fontAlgn="base" hangingPunct="0"/>
            <a:r>
              <a:rPr lang="es-ES" dirty="0" smtClean="0">
                <a:solidFill>
                  <a:srgbClr val="FF0000"/>
                </a:solidFill>
                <a:ea typeface="Batang"/>
              </a:rPr>
              <a:t>Cristianismo. Mateo 5.48</a:t>
            </a:r>
            <a:endParaRPr lang="es-ES" dirty="0" smtClean="0">
              <a:solidFill>
                <a:srgbClr val="FF0000"/>
              </a:solidFill>
              <a:ea typeface="Times New Roman"/>
            </a:endParaRPr>
          </a:p>
          <a:p>
            <a:pPr marL="180340" indent="180340" algn="just" fontAlgn="base" hangingPunct="0">
              <a:spcAft>
                <a:spcPts val="0"/>
              </a:spcAft>
            </a:pPr>
            <a:r>
              <a:rPr lang="es-ES" dirty="0" smtClean="0">
                <a:solidFill>
                  <a:schemeClr val="accent2">
                    <a:lumMod val="50000"/>
                  </a:schemeClr>
                </a:solidFill>
                <a:ea typeface="Batang"/>
              </a:rPr>
              <a:t> </a:t>
            </a:r>
            <a:endParaRPr lang="es-ES" dirty="0" smtClean="0">
              <a:solidFill>
                <a:schemeClr val="accent2">
                  <a:lumMod val="50000"/>
                </a:schemeClr>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Abu </a:t>
            </a:r>
            <a:r>
              <a:rPr lang="es-ES" b="1" dirty="0" err="1" smtClean="0">
                <a:solidFill>
                  <a:schemeClr val="bg2">
                    <a:lumMod val="50000"/>
                  </a:schemeClr>
                </a:solidFill>
                <a:ea typeface="Batang"/>
              </a:rPr>
              <a:t>Huraira</a:t>
            </a:r>
            <a:r>
              <a:rPr lang="es-ES" b="1" dirty="0" smtClean="0">
                <a:solidFill>
                  <a:schemeClr val="bg2">
                    <a:lumMod val="50000"/>
                  </a:schemeClr>
                </a:solidFill>
                <a:ea typeface="Batang"/>
              </a:rPr>
              <a:t> informó que el Mensajero de Dios dijo: —Los creyentes cuya fe es más perfecta son los que tienen un mejor carácter.</a:t>
            </a:r>
            <a:endParaRPr lang="es-ES" b="1" dirty="0" smtClean="0">
              <a:solidFill>
                <a:schemeClr val="bg2">
                  <a:lumMod val="50000"/>
                </a:schemeClr>
              </a:solidFill>
              <a:ea typeface="Times New Roman"/>
            </a:endParaRPr>
          </a:p>
          <a:p>
            <a:pPr marL="180340" indent="180340" algn="r" fontAlgn="base" hangingPunct="0"/>
            <a:r>
              <a:rPr lang="en-GB" dirty="0" smtClean="0">
                <a:solidFill>
                  <a:srgbClr val="FF0000"/>
                </a:solidFill>
                <a:ea typeface="Batang"/>
              </a:rPr>
              <a:t>Islam. </a:t>
            </a:r>
            <a:r>
              <a:rPr lang="en-GB" dirty="0" err="1" smtClean="0">
                <a:solidFill>
                  <a:srgbClr val="FF0000"/>
                </a:solidFill>
                <a:ea typeface="Batang"/>
              </a:rPr>
              <a:t>Hadith</a:t>
            </a:r>
            <a:r>
              <a:rPr lang="en-GB" dirty="0" smtClean="0">
                <a:solidFill>
                  <a:srgbClr val="FF0000"/>
                </a:solidFill>
                <a:ea typeface="Batang"/>
              </a:rPr>
              <a:t> of Abu </a:t>
            </a:r>
            <a:r>
              <a:rPr lang="en-GB" dirty="0" err="1" smtClean="0">
                <a:solidFill>
                  <a:srgbClr val="FF0000"/>
                </a:solidFill>
                <a:ea typeface="Batang"/>
              </a:rPr>
              <a:t>Dawud</a:t>
            </a:r>
            <a:r>
              <a:rPr lang="en-GB" dirty="0" smtClean="0">
                <a:solidFill>
                  <a:srgbClr val="FF0000"/>
                </a:solidFill>
                <a:ea typeface="Batang"/>
              </a:rPr>
              <a:t> and </a:t>
            </a:r>
            <a:r>
              <a:rPr lang="en-GB" dirty="0" err="1" smtClean="0">
                <a:solidFill>
                  <a:srgbClr val="FF0000"/>
                </a:solidFill>
                <a:ea typeface="Batang"/>
              </a:rPr>
              <a:t>Darimi</a:t>
            </a:r>
            <a:endParaRPr lang="es-ES" dirty="0" smtClean="0">
              <a:solidFill>
                <a:srgbClr val="FF0000"/>
              </a:solidFill>
              <a:ea typeface="Times New Roman"/>
            </a:endParaRPr>
          </a:p>
          <a:p>
            <a:pPr marL="180340" indent="180340" algn="r" fontAlgn="base" hangingPunct="0">
              <a:spcAft>
                <a:spcPts val="0"/>
              </a:spcAft>
            </a:pPr>
            <a:r>
              <a:rPr lang="en-GB" dirty="0" smtClean="0">
                <a:solidFill>
                  <a:schemeClr val="accent2">
                    <a:lumMod val="50000"/>
                  </a:schemeClr>
                </a:solidFill>
                <a:ea typeface="Batang"/>
              </a:rPr>
              <a:t> </a:t>
            </a:r>
            <a:endParaRPr lang="es-ES" dirty="0" smtClean="0">
              <a:solidFill>
                <a:schemeClr val="accent2">
                  <a:lumMod val="50000"/>
                </a:schemeClr>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Pues quien educa su mente por los caminos que hacia la luz conducen; quien supedita la esclavitud de los apegos y halla la dicha de la liberación de esa esclavitud; quien, trascendida la tiniebla de las pasiones, resplandece diáfano en el fulgor de la luz, disfruta incluso en esta vida mortal del Nirvana imperecedero.</a:t>
            </a:r>
            <a:endParaRPr lang="es-ES" b="1" dirty="0" smtClean="0">
              <a:solidFill>
                <a:schemeClr val="bg2">
                  <a:lumMod val="50000"/>
                </a:schemeClr>
              </a:solidFill>
              <a:ea typeface="Times New Roman"/>
            </a:endParaRPr>
          </a:p>
          <a:p>
            <a:pPr marL="180340" indent="180340" algn="r" fontAlgn="base" hangingPunct="0">
              <a:spcAft>
                <a:spcPts val="600"/>
              </a:spcAft>
            </a:pPr>
            <a:r>
              <a:rPr lang="es-ES" dirty="0" smtClean="0">
                <a:solidFill>
                  <a:srgbClr val="FF0000"/>
                </a:solidFill>
                <a:ea typeface="Batang"/>
              </a:rPr>
              <a:t>Budismo. </a:t>
            </a:r>
            <a:r>
              <a:rPr lang="es-ES" dirty="0" err="1" smtClean="0">
                <a:solidFill>
                  <a:srgbClr val="FF0000"/>
                </a:solidFill>
                <a:ea typeface="Batang"/>
              </a:rPr>
              <a:t>Dhammapada</a:t>
            </a:r>
            <a:r>
              <a:rPr lang="es-ES" dirty="0" smtClean="0">
                <a:solidFill>
                  <a:srgbClr val="FF0000"/>
                </a:solidFill>
                <a:ea typeface="Batang"/>
              </a:rPr>
              <a:t> 89 </a:t>
            </a:r>
            <a:endParaRPr lang="es-ES"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Reunión Profesores Madrid\Presentaciones Libros Miguel\Imagenes presentaciones PU\Fondos\b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Rectangle 1"/>
          <p:cNvSpPr>
            <a:spLocks noChangeArrowheads="1"/>
          </p:cNvSpPr>
          <p:nvPr/>
        </p:nvSpPr>
        <p:spPr bwMode="auto">
          <a:xfrm>
            <a:off x="467544" y="579358"/>
            <a:ext cx="806489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600"/>
              </a:spcAft>
            </a:pPr>
            <a:r>
              <a:rPr lang="es-ES" b="1" dirty="0" smtClean="0">
                <a:solidFill>
                  <a:schemeClr val="bg2">
                    <a:lumMod val="50000"/>
                  </a:schemeClr>
                </a:solidFill>
                <a:ea typeface="Batang"/>
              </a:rPr>
              <a:t>Es perfecto quien considera igual al benefactor, al amigo y al enemigo, al indiferente y al árbitro, a los que provocan odios y a los parientes, a los buenos en fin y a los malos.</a:t>
            </a:r>
            <a:endParaRPr lang="es-ES"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rgbClr val="FF0000"/>
                </a:solidFill>
                <a:ea typeface="Batang"/>
              </a:rPr>
              <a:t>Hinduismo. </a:t>
            </a:r>
            <a:r>
              <a:rPr lang="es-ES" dirty="0" err="1" smtClean="0">
                <a:solidFill>
                  <a:srgbClr val="FF0000"/>
                </a:solidFill>
                <a:ea typeface="Batang"/>
              </a:rPr>
              <a:t>Bhagavad</a:t>
            </a:r>
            <a:r>
              <a:rPr lang="es-ES" dirty="0" smtClean="0">
                <a:solidFill>
                  <a:srgbClr val="FF0000"/>
                </a:solidFill>
                <a:ea typeface="Batang"/>
              </a:rPr>
              <a:t> Gita VI. 7-9</a:t>
            </a:r>
            <a:endParaRPr lang="es-ES" dirty="0" smtClean="0">
              <a:solidFill>
                <a:srgbClr val="FF0000"/>
              </a:solidFill>
              <a:ea typeface="Times New Roman"/>
            </a:endParaRPr>
          </a:p>
          <a:p>
            <a:pPr marL="180340" indent="180340" algn="just" fontAlgn="base" hangingPunct="0">
              <a:spcAft>
                <a:spcPts val="600"/>
              </a:spcAft>
            </a:pPr>
            <a:r>
              <a:rPr lang="es-ES" b="1" dirty="0" smtClean="0">
                <a:solidFill>
                  <a:schemeClr val="bg2">
                    <a:lumMod val="50000"/>
                  </a:schemeClr>
                </a:solidFill>
                <a:ea typeface="Batang"/>
              </a:rPr>
              <a:t>De esta manera el hombre [superior] llega a asemejarse al cielo y a la tierra; no está en conflicto con ellos. Su sabiduría abraza todas las cosas, y su Tao lleva orden a todo el mundo; por eso no comete errores. Es activo en todas las partes pero no se deja arrastrar. Se alegra del cielo y tiene conocimiento del destino y, por tanto, está libre de preocupaciones. Está contento con circunstancias y es genuino en su amabilidad y, por ello, puede practicar el amor.</a:t>
            </a:r>
            <a:endParaRPr lang="es-ES" b="1" dirty="0" smtClean="0">
              <a:solidFill>
                <a:schemeClr val="bg2">
                  <a:lumMod val="50000"/>
                </a:schemeClr>
              </a:solidFill>
              <a:ea typeface="Times New Roman"/>
            </a:endParaRPr>
          </a:p>
          <a:p>
            <a:pPr marL="180340" indent="180340" algn="r" fontAlgn="base" hangingPunct="0">
              <a:spcAft>
                <a:spcPts val="1200"/>
              </a:spcAft>
            </a:pPr>
            <a:r>
              <a:rPr lang="en-GB" dirty="0" err="1" smtClean="0">
                <a:solidFill>
                  <a:srgbClr val="FF0000"/>
                </a:solidFill>
                <a:ea typeface="Batang"/>
              </a:rPr>
              <a:t>Confucianismo</a:t>
            </a:r>
            <a:r>
              <a:rPr lang="en-GB" dirty="0" smtClean="0">
                <a:solidFill>
                  <a:srgbClr val="FF0000"/>
                </a:solidFill>
                <a:ea typeface="Batang"/>
              </a:rPr>
              <a:t>. I </a:t>
            </a:r>
            <a:r>
              <a:rPr lang="en-GB" dirty="0" err="1" smtClean="0">
                <a:solidFill>
                  <a:srgbClr val="FF0000"/>
                </a:solidFill>
                <a:ea typeface="Batang"/>
              </a:rPr>
              <a:t>Ching</a:t>
            </a:r>
            <a:r>
              <a:rPr lang="en-GB" dirty="0" smtClean="0">
                <a:solidFill>
                  <a:srgbClr val="FF0000"/>
                </a:solidFill>
                <a:ea typeface="Batang"/>
              </a:rPr>
              <a:t>, Great Commentary 1.4.3</a:t>
            </a:r>
            <a:endParaRPr lang="es-ES" dirty="0" smtClean="0">
              <a:solidFill>
                <a:srgbClr val="FF0000"/>
              </a:solidFill>
              <a:ea typeface="Times New Roman"/>
            </a:endParaRPr>
          </a:p>
          <a:p>
            <a:pPr marL="180340" indent="180340" algn="just" fontAlgn="base" hangingPunct="0">
              <a:spcAft>
                <a:spcPts val="600"/>
              </a:spcAft>
            </a:pPr>
            <a:r>
              <a:rPr lang="en-US" dirty="0" smtClean="0">
                <a:solidFill>
                  <a:schemeClr val="accent2">
                    <a:lumMod val="50000"/>
                  </a:schemeClr>
                </a:solidFill>
                <a:ea typeface="Batang"/>
              </a:rPr>
              <a:t> </a:t>
            </a:r>
            <a:r>
              <a:rPr lang="es-ES_tradnl" b="1" dirty="0" smtClean="0">
                <a:solidFill>
                  <a:schemeClr val="bg2">
                    <a:lumMod val="50000"/>
                  </a:schemeClr>
                </a:solidFill>
                <a:ea typeface="Batang"/>
              </a:rPr>
              <a:t>¿Cómo sería, entonces, el hombre que llegara a ser perfecto como el Padre Celestial es perfecto, habiéndose restaurado como el hombre que ha cumplido el propósito de la creación? Semejante hombre formaría un solo cuerpo con Dios, no se separaría nunca de Él y sintiendo como propio el corazón de Dios, poseería divinidad.</a:t>
            </a:r>
            <a:endParaRPr lang="es-ES" b="1" dirty="0" smtClean="0">
              <a:solidFill>
                <a:schemeClr val="bg2">
                  <a:lumMod val="50000"/>
                </a:schemeClr>
              </a:solidFill>
              <a:ea typeface="Times New Roman"/>
            </a:endParaRPr>
          </a:p>
          <a:p>
            <a:pPr marL="180340" indent="180340" algn="r" fontAlgn="base" hangingPunct="0">
              <a:spcAft>
                <a:spcPts val="600"/>
              </a:spcAft>
            </a:pPr>
            <a:r>
              <a:rPr lang="es-ES" dirty="0" smtClean="0">
                <a:solidFill>
                  <a:srgbClr val="FF0000"/>
                </a:solidFill>
                <a:ea typeface="Batang"/>
              </a:rPr>
              <a:t>El Principio Divino. </a:t>
            </a:r>
            <a:r>
              <a:rPr lang="es-ES" dirty="0" err="1" smtClean="0">
                <a:solidFill>
                  <a:srgbClr val="FF0000"/>
                </a:solidFill>
                <a:ea typeface="Batang"/>
              </a:rPr>
              <a:t>Unificacionismo</a:t>
            </a:r>
            <a:endParaRPr lang="es-ES" dirty="0" smtClean="0">
              <a:solidFill>
                <a:srgbClr val="FF0000"/>
              </a:solidFill>
              <a:ea typeface="Times New Roman"/>
            </a:endParaRPr>
          </a:p>
          <a:p>
            <a:pPr marL="144145" indent="-144145" algn="just">
              <a:spcAft>
                <a:spcPts val="0"/>
              </a:spcAft>
            </a:pPr>
            <a:r>
              <a:rPr lang="es-ES" sz="2000" dirty="0" smtClean="0">
                <a:solidFill>
                  <a:schemeClr val="accent2">
                    <a:lumMod val="50000"/>
                  </a:schemeClr>
                </a:solidFill>
                <a:ea typeface="Batang"/>
              </a:rPr>
              <a:t>  </a:t>
            </a:r>
            <a:endParaRPr lang="es-ES" sz="2000" dirty="0">
              <a:solidFill>
                <a:schemeClr val="accent2">
                  <a:lumMod val="50000"/>
                </a:schemeClr>
              </a:solidFill>
              <a:ea typeface="Batang"/>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Reunión Profesores Madrid\Presentaciones Libros Miguel\Imagenes presentaciones PU\Fondos\b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4 Rectángulo redondeado"/>
          <p:cNvSpPr/>
          <p:nvPr/>
        </p:nvSpPr>
        <p:spPr>
          <a:xfrm>
            <a:off x="251520" y="116632"/>
            <a:ext cx="8712968" cy="1953291"/>
          </a:xfrm>
          <a:prstGeom prst="round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5400000" scaled="1"/>
            <a:tileRect/>
          </a:gradFill>
          <a:ln w="38100">
            <a:solidFill>
              <a:schemeClr val="tx1"/>
            </a:solidFill>
          </a:ln>
        </p:spPr>
        <p:txBody>
          <a:bodyPr wrap="square" lIns="216000" tIns="36000" rIns="180000" bIns="36000">
            <a:spAutoFit/>
          </a:bodyPr>
          <a:lstStyle/>
          <a:p>
            <a:pPr>
              <a:spcAft>
                <a:spcPts val="1200"/>
              </a:spcAft>
            </a:pPr>
            <a:r>
              <a:rPr lang="es-ES" sz="2800" b="1" i="1" dirty="0" smtClean="0">
                <a:solidFill>
                  <a:srgbClr val="FFFF00"/>
                </a:solidFill>
              </a:rPr>
              <a:t>Autodominio  </a:t>
            </a:r>
          </a:p>
          <a:p>
            <a:pPr indent="252000">
              <a:spcAft>
                <a:spcPts val="1200"/>
              </a:spcAft>
            </a:pPr>
            <a:r>
              <a:rPr lang="es-ES" b="1" dirty="0" smtClean="0"/>
              <a:t>El autodominio es algo fundamental para superar la contradicción interna y lograr la perfección o madurez moral. Si una persona no puede controlar sus deseos, no podrá dirigir sus acciones de acuerdo a su propia voluntad ni estar en armonía consigo mismo ni con los demás.</a:t>
            </a:r>
            <a:endParaRPr lang="es-ES" b="1" i="1" dirty="0" smtClean="0"/>
          </a:p>
        </p:txBody>
      </p:sp>
      <p:sp>
        <p:nvSpPr>
          <p:cNvPr id="7" name="Rectangle 1"/>
          <p:cNvSpPr>
            <a:spLocks noChangeArrowheads="1"/>
          </p:cNvSpPr>
          <p:nvPr/>
        </p:nvSpPr>
        <p:spPr bwMode="auto">
          <a:xfrm>
            <a:off x="323528" y="2541047"/>
            <a:ext cx="8424936" cy="37753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r>
              <a:rPr lang="es-ES" b="1" dirty="0" smtClean="0">
                <a:solidFill>
                  <a:schemeClr val="bg2">
                    <a:lumMod val="50000"/>
                  </a:schemeClr>
                </a:solidFill>
                <a:ea typeface="Batang"/>
              </a:rPr>
              <a:t>“Antes de desear tener dominio sobre el universo, debes primero tener dominio sobre ti mismo”. Este es el primer artículo en la vida de fe. Para alcanzar la perfección debes tener dominio sobre ti mismo. En otras palabras, debes alcanzar un estado de autodominio, controlando tu cuerpo de tal forma que no exista conflicto u oposición entre tu mente y tu cuerpo.</a:t>
            </a:r>
            <a:endParaRPr lang="es-ES" b="1" dirty="0" smtClean="0">
              <a:solidFill>
                <a:schemeClr val="bg2">
                  <a:lumMod val="50000"/>
                </a:schemeClr>
              </a:solidFill>
              <a:ea typeface="Times New Roman"/>
            </a:endParaRPr>
          </a:p>
          <a:p>
            <a:pPr marL="180340" indent="180340" algn="r" fontAlgn="base" hangingPunct="0">
              <a:spcAft>
                <a:spcPts val="1200"/>
              </a:spcAft>
            </a:pPr>
            <a:r>
              <a:rPr lang="es-ES" dirty="0" err="1" smtClean="0">
                <a:solidFill>
                  <a:srgbClr val="E34135"/>
                </a:solidFill>
                <a:ea typeface="Batang"/>
              </a:rPr>
              <a:t>Sun</a:t>
            </a:r>
            <a:r>
              <a:rPr lang="es-ES" dirty="0" smtClean="0">
                <a:solidFill>
                  <a:srgbClr val="E34135"/>
                </a:solidFill>
                <a:ea typeface="Batang"/>
              </a:rPr>
              <a:t> </a:t>
            </a:r>
            <a:r>
              <a:rPr lang="es-ES" dirty="0" err="1" smtClean="0">
                <a:solidFill>
                  <a:srgbClr val="E34135"/>
                </a:solidFill>
                <a:ea typeface="Batang"/>
              </a:rPr>
              <a:t>Myung</a:t>
            </a:r>
            <a:r>
              <a:rPr lang="es-ES" dirty="0" smtClean="0">
                <a:solidFill>
                  <a:srgbClr val="E34135"/>
                </a:solidFill>
                <a:ea typeface="Batang"/>
              </a:rPr>
              <a:t> </a:t>
            </a:r>
            <a:r>
              <a:rPr lang="es-ES" dirty="0" err="1" smtClean="0">
                <a:solidFill>
                  <a:srgbClr val="E34135"/>
                </a:solidFill>
                <a:ea typeface="Batang"/>
              </a:rPr>
              <a:t>Moon</a:t>
            </a:r>
            <a:r>
              <a:rPr lang="es-ES" dirty="0" smtClean="0">
                <a:solidFill>
                  <a:srgbClr val="E34135"/>
                </a:solidFill>
                <a:ea typeface="Batang"/>
              </a:rPr>
              <a:t>. </a:t>
            </a:r>
            <a:r>
              <a:rPr lang="es-ES" dirty="0" err="1" smtClean="0">
                <a:solidFill>
                  <a:srgbClr val="E34135"/>
                </a:solidFill>
                <a:ea typeface="Batang"/>
              </a:rPr>
              <a:t>Unificacionismo</a:t>
            </a:r>
            <a:endParaRPr lang="es-ES" dirty="0" smtClean="0">
              <a:solidFill>
                <a:srgbClr val="E34135"/>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Si un hombre venciera en batalla a mil enemigos y a más todavía, y otro se venciera a sí mismo, esta victoria significaría mayor triunfo, ya que la mayor victoria es la que se gana sobre sí mismo.</a:t>
            </a:r>
            <a:r>
              <a:rPr lang="es-ES" b="1" dirty="0" smtClean="0">
                <a:solidFill>
                  <a:schemeClr val="bg2">
                    <a:lumMod val="50000"/>
                  </a:schemeClr>
                </a:solidFill>
                <a:ea typeface="Adobe Myungjo Std"/>
              </a:rPr>
              <a:t> </a:t>
            </a:r>
            <a:endParaRPr lang="es-ES"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rgbClr val="E34135"/>
                </a:solidFill>
                <a:ea typeface="Batang"/>
              </a:rPr>
              <a:t>Budismo. </a:t>
            </a:r>
            <a:r>
              <a:rPr lang="es-ES" dirty="0" err="1" smtClean="0">
                <a:solidFill>
                  <a:srgbClr val="E34135"/>
                </a:solidFill>
                <a:ea typeface="Batang"/>
              </a:rPr>
              <a:t>Dhammapada</a:t>
            </a:r>
            <a:r>
              <a:rPr lang="es-ES" dirty="0" smtClean="0">
                <a:solidFill>
                  <a:srgbClr val="E34135"/>
                </a:solidFill>
                <a:ea typeface="Batang"/>
              </a:rPr>
              <a:t> 103-5</a:t>
            </a:r>
            <a:endParaRPr lang="es-ES" dirty="0" smtClean="0">
              <a:solidFill>
                <a:srgbClr val="E34135"/>
              </a:solidFill>
              <a:ea typeface="Times New Roman"/>
            </a:endParaRPr>
          </a:p>
          <a:p>
            <a:pPr marL="180340" indent="180340" algn="just" fontAlgn="base" hangingPunct="0">
              <a:spcAft>
                <a:spcPts val="0"/>
              </a:spcAft>
            </a:pPr>
            <a:r>
              <a:rPr lang="es-ES" dirty="0" smtClean="0">
                <a:solidFill>
                  <a:schemeClr val="accent2">
                    <a:lumMod val="50000"/>
                  </a:schemeClr>
                </a:solidFill>
                <a:ea typeface="Batang"/>
              </a:rPr>
              <a:t>  </a:t>
            </a:r>
            <a:r>
              <a:rPr lang="es-ES" b="1" dirty="0" smtClean="0">
                <a:solidFill>
                  <a:schemeClr val="bg2">
                    <a:lumMod val="50000"/>
                  </a:schemeClr>
                </a:solidFill>
                <a:ea typeface="Batang"/>
              </a:rPr>
              <a:t>¿Quién es el fuerte? El que controla sus pasiones.</a:t>
            </a:r>
            <a:endParaRPr lang="es-ES" b="1" dirty="0" smtClean="0">
              <a:solidFill>
                <a:schemeClr val="bg2">
                  <a:lumMod val="50000"/>
                </a:schemeClr>
              </a:solidFill>
              <a:ea typeface="Times New Roman"/>
            </a:endParaRPr>
          </a:p>
          <a:p>
            <a:pPr algn="r">
              <a:spcAft>
                <a:spcPts val="0"/>
              </a:spcAft>
            </a:pPr>
            <a:r>
              <a:rPr lang="es-ES" dirty="0" smtClean="0">
                <a:solidFill>
                  <a:srgbClr val="E34135"/>
                </a:solidFill>
                <a:ea typeface="Batang"/>
              </a:rPr>
              <a:t>Judaísmo. </a:t>
            </a:r>
            <a:r>
              <a:rPr lang="es-ES" dirty="0" err="1" smtClean="0">
                <a:solidFill>
                  <a:srgbClr val="E34135"/>
                </a:solidFill>
                <a:ea typeface="Batang"/>
              </a:rPr>
              <a:t>Mishnah</a:t>
            </a:r>
            <a:r>
              <a:rPr lang="es-ES" dirty="0" smtClean="0">
                <a:solidFill>
                  <a:srgbClr val="E34135"/>
                </a:solidFill>
                <a:ea typeface="Batang"/>
              </a:rPr>
              <a:t>, </a:t>
            </a:r>
            <a:r>
              <a:rPr lang="es-ES" dirty="0" err="1" smtClean="0">
                <a:solidFill>
                  <a:srgbClr val="E34135"/>
                </a:solidFill>
                <a:ea typeface="Batang"/>
              </a:rPr>
              <a:t>Abot</a:t>
            </a:r>
            <a:r>
              <a:rPr lang="es-ES" dirty="0" smtClean="0">
                <a:solidFill>
                  <a:srgbClr val="E34135"/>
                </a:solidFill>
                <a:ea typeface="Batang"/>
              </a:rPr>
              <a:t> 4.1</a:t>
            </a:r>
            <a:endParaRPr lang="es-ES" dirty="0">
              <a:solidFill>
                <a:srgbClr val="E34135"/>
              </a:solidFill>
              <a:ea typeface="Batang"/>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Reunión Profesores Madrid\Presentaciones Libros Miguel\Imagenes presentaciones PU\Fondos\b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Rectangle 1"/>
          <p:cNvSpPr>
            <a:spLocks noChangeArrowheads="1"/>
          </p:cNvSpPr>
          <p:nvPr/>
        </p:nvSpPr>
        <p:spPr bwMode="auto">
          <a:xfrm>
            <a:off x="251520" y="465639"/>
            <a:ext cx="8352928" cy="6022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0"/>
              </a:spcAft>
            </a:pPr>
            <a:r>
              <a:rPr lang="es-ES" b="1" dirty="0" smtClean="0">
                <a:solidFill>
                  <a:schemeClr val="bg2">
                    <a:lumMod val="50000"/>
                  </a:schemeClr>
                </a:solidFill>
                <a:ea typeface="Batang"/>
              </a:rPr>
              <a:t>Abu </a:t>
            </a:r>
            <a:r>
              <a:rPr lang="es-ES" b="1" dirty="0" err="1" smtClean="0">
                <a:solidFill>
                  <a:schemeClr val="bg2">
                    <a:lumMod val="50000"/>
                  </a:schemeClr>
                </a:solidFill>
                <a:ea typeface="Batang"/>
              </a:rPr>
              <a:t>Huraira</a:t>
            </a:r>
            <a:r>
              <a:rPr lang="es-ES" b="1" dirty="0" smtClean="0">
                <a:solidFill>
                  <a:schemeClr val="bg2">
                    <a:lumMod val="50000"/>
                  </a:schemeClr>
                </a:solidFill>
                <a:ea typeface="Batang"/>
              </a:rPr>
              <a:t> informó que el Mensajero de Dios dijo: —El hombre fuerte no es el buen luchador; el hombre fuerte es el que se controla a sí mismo cuando está enfadado.</a:t>
            </a:r>
            <a:endParaRPr lang="es-ES" b="1" dirty="0" smtClean="0">
              <a:solidFill>
                <a:schemeClr val="bg2">
                  <a:lumMod val="50000"/>
                </a:schemeClr>
              </a:solidFill>
              <a:ea typeface="Times New Roman"/>
            </a:endParaRPr>
          </a:p>
          <a:p>
            <a:pPr marL="180340" indent="180340" algn="r" fontAlgn="base" hangingPunct="0">
              <a:spcAft>
                <a:spcPts val="1200"/>
              </a:spcAft>
            </a:pPr>
            <a:r>
              <a:rPr lang="en-GB" dirty="0" smtClean="0">
                <a:solidFill>
                  <a:srgbClr val="E34135"/>
                </a:solidFill>
                <a:ea typeface="Batang"/>
              </a:rPr>
              <a:t>Islam. </a:t>
            </a:r>
            <a:r>
              <a:rPr lang="en-GB" dirty="0" err="1" smtClean="0">
                <a:solidFill>
                  <a:srgbClr val="E34135"/>
                </a:solidFill>
                <a:ea typeface="Batang"/>
              </a:rPr>
              <a:t>Hadith</a:t>
            </a:r>
            <a:r>
              <a:rPr lang="en-GB" dirty="0" smtClean="0">
                <a:solidFill>
                  <a:srgbClr val="E34135"/>
                </a:solidFill>
                <a:ea typeface="Batang"/>
              </a:rPr>
              <a:t> of </a:t>
            </a:r>
            <a:r>
              <a:rPr lang="en-GB" dirty="0" err="1" smtClean="0">
                <a:solidFill>
                  <a:srgbClr val="E34135"/>
                </a:solidFill>
                <a:ea typeface="Batang"/>
              </a:rPr>
              <a:t>Bukhari</a:t>
            </a:r>
            <a:r>
              <a:rPr lang="en-GB" dirty="0" smtClean="0">
                <a:solidFill>
                  <a:srgbClr val="E34135"/>
                </a:solidFill>
                <a:ea typeface="Batang"/>
              </a:rPr>
              <a:t> and Muslim </a:t>
            </a:r>
            <a:endParaRPr lang="es-ES" dirty="0" smtClean="0">
              <a:solidFill>
                <a:srgbClr val="E34135"/>
              </a:solidFill>
              <a:ea typeface="Times New Roman"/>
            </a:endParaRPr>
          </a:p>
          <a:p>
            <a:pPr marL="180340" indent="180340" algn="just" fontAlgn="base" hangingPunct="0">
              <a:spcAft>
                <a:spcPts val="0"/>
              </a:spcAft>
            </a:pPr>
            <a:r>
              <a:rPr lang="es-MX" b="1" dirty="0" smtClean="0">
                <a:solidFill>
                  <a:schemeClr val="bg2">
                    <a:lumMod val="50000"/>
                  </a:schemeClr>
                </a:solidFill>
                <a:ea typeface="Batang"/>
              </a:rPr>
              <a:t>El Maestro dijo: Quien se controla a sí mis­mo y obra el bien, no tendrá dificultad alguna para gobernar con eficacia. Al que no sabe gobernarse a sí mismo, le resultará imposible ordenar la conducta de los demás hombres.</a:t>
            </a:r>
            <a:endParaRPr lang="es-ES" b="1" dirty="0" smtClean="0">
              <a:solidFill>
                <a:schemeClr val="bg2">
                  <a:lumMod val="50000"/>
                </a:schemeClr>
              </a:solidFill>
              <a:ea typeface="Times New Roman"/>
            </a:endParaRPr>
          </a:p>
          <a:p>
            <a:pPr marL="180340" indent="180340" algn="r" fontAlgn="base" hangingPunct="0">
              <a:spcAft>
                <a:spcPts val="1200"/>
              </a:spcAft>
            </a:pPr>
            <a:r>
              <a:rPr lang="es-MX" dirty="0" smtClean="0">
                <a:solidFill>
                  <a:srgbClr val="E34135"/>
                </a:solidFill>
                <a:ea typeface="Batang"/>
              </a:rPr>
              <a:t>Confucianismo, </a:t>
            </a:r>
            <a:r>
              <a:rPr lang="es-MX" dirty="0" err="1" smtClean="0">
                <a:solidFill>
                  <a:srgbClr val="E34135"/>
                </a:solidFill>
                <a:ea typeface="Batang"/>
              </a:rPr>
              <a:t>Hia-Lun</a:t>
            </a:r>
            <a:r>
              <a:rPr lang="es-MX" dirty="0" smtClean="0">
                <a:solidFill>
                  <a:srgbClr val="E34135"/>
                </a:solidFill>
                <a:ea typeface="Batang"/>
              </a:rPr>
              <a:t> </a:t>
            </a:r>
            <a:r>
              <a:rPr lang="es-MX" dirty="0" err="1" smtClean="0">
                <a:solidFill>
                  <a:srgbClr val="E34135"/>
                </a:solidFill>
                <a:ea typeface="Batang"/>
              </a:rPr>
              <a:t>I.13</a:t>
            </a:r>
            <a:endParaRPr lang="es-ES" dirty="0" smtClean="0">
              <a:solidFill>
                <a:srgbClr val="E34135"/>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Sabio es quien conoce a los hombres y clarividente quien se conoce a sí mismo. Tiene fuerza quien vence a otros, pero sólo es fuerte quien a sí mismo se vence.</a:t>
            </a:r>
            <a:endParaRPr lang="es-ES"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rgbClr val="E34135"/>
                </a:solidFill>
                <a:ea typeface="Batang"/>
              </a:rPr>
              <a:t>Taoísmo. Tao Te </a:t>
            </a:r>
            <a:r>
              <a:rPr lang="es-ES" dirty="0" err="1" smtClean="0">
                <a:solidFill>
                  <a:srgbClr val="E34135"/>
                </a:solidFill>
                <a:ea typeface="Batang"/>
              </a:rPr>
              <a:t>Ching</a:t>
            </a:r>
            <a:r>
              <a:rPr lang="es-ES" dirty="0" smtClean="0">
                <a:solidFill>
                  <a:srgbClr val="E34135"/>
                </a:solidFill>
                <a:ea typeface="Batang"/>
              </a:rPr>
              <a:t> 33 </a:t>
            </a:r>
            <a:endParaRPr lang="es-ES" dirty="0" smtClean="0">
              <a:solidFill>
                <a:srgbClr val="E34135"/>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Estoy convencido de que la unión o yoga es difícil de alcanzar para quien tiene la mente descentrada. Pero quien se esfuerza con autocontrol y los medios adecuados puede conseguirlo.</a:t>
            </a:r>
            <a:endParaRPr lang="es-ES"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rgbClr val="E34135"/>
                </a:solidFill>
                <a:ea typeface="Batang"/>
              </a:rPr>
              <a:t>Hinduismo. </a:t>
            </a:r>
            <a:r>
              <a:rPr lang="es-ES" dirty="0" err="1" smtClean="0">
                <a:solidFill>
                  <a:srgbClr val="E34135"/>
                </a:solidFill>
                <a:ea typeface="Batang"/>
              </a:rPr>
              <a:t>Bhagavad</a:t>
            </a:r>
            <a:r>
              <a:rPr lang="es-ES" dirty="0" smtClean="0">
                <a:solidFill>
                  <a:srgbClr val="E34135"/>
                </a:solidFill>
                <a:ea typeface="Batang"/>
              </a:rPr>
              <a:t> Gita VI, 36</a:t>
            </a:r>
            <a:endParaRPr lang="es-ES" dirty="0" smtClean="0">
              <a:solidFill>
                <a:srgbClr val="E34135"/>
              </a:solidFill>
              <a:ea typeface="Times New Roman"/>
            </a:endParaRPr>
          </a:p>
          <a:p>
            <a:pPr marL="180340" indent="180340" algn="just" fontAlgn="base" hangingPunct="0">
              <a:spcAft>
                <a:spcPts val="0"/>
              </a:spcAft>
            </a:pPr>
            <a:r>
              <a:rPr lang="es-ES" dirty="0" smtClean="0">
                <a:solidFill>
                  <a:schemeClr val="accent2">
                    <a:lumMod val="50000"/>
                  </a:schemeClr>
                </a:solidFill>
                <a:ea typeface="Batang"/>
              </a:rPr>
              <a:t> </a:t>
            </a:r>
            <a:r>
              <a:rPr lang="es-MX" b="1" dirty="0" smtClean="0">
                <a:solidFill>
                  <a:schemeClr val="bg2">
                    <a:lumMod val="50000"/>
                  </a:schemeClr>
                </a:solidFill>
                <a:ea typeface="Batang"/>
              </a:rPr>
              <a:t>La victoria sobre uno mismo es la primera y la más gloriosa de todas las victorias, mientras que la derrota en que uno es vencido por sus propias armas es, sin duda, lo más vergonzoso y denigrante que existe.</a:t>
            </a:r>
            <a:endParaRPr lang="es-ES" b="1" dirty="0" smtClean="0">
              <a:solidFill>
                <a:schemeClr val="bg2">
                  <a:lumMod val="50000"/>
                </a:schemeClr>
              </a:solidFill>
              <a:ea typeface="Times New Roman"/>
            </a:endParaRPr>
          </a:p>
          <a:p>
            <a:pPr marL="144145" indent="-144145" algn="r">
              <a:spcAft>
                <a:spcPts val="1200"/>
              </a:spcAft>
            </a:pPr>
            <a:r>
              <a:rPr lang="es-MX" dirty="0" smtClean="0">
                <a:solidFill>
                  <a:srgbClr val="E34135"/>
                </a:solidFill>
                <a:ea typeface="Batang"/>
              </a:rPr>
              <a:t>Platón</a:t>
            </a:r>
            <a:endParaRPr lang="es-ES" dirty="0">
              <a:solidFill>
                <a:srgbClr val="E34135"/>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Reunión Profesores Madrid\Presentaciones Libros Miguel\Imagenes presentaciones PU\Fondos\b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4 Rectángulo redondeado"/>
          <p:cNvSpPr/>
          <p:nvPr/>
        </p:nvSpPr>
        <p:spPr>
          <a:xfrm>
            <a:off x="251520" y="116632"/>
            <a:ext cx="8712968" cy="1646824"/>
          </a:xfrm>
          <a:prstGeom prst="round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ln w="38100">
            <a:solidFill>
              <a:schemeClr val="tx1"/>
            </a:solidFill>
          </a:ln>
        </p:spPr>
        <p:txBody>
          <a:bodyPr wrap="square" lIns="216000" tIns="36000" rIns="180000" bIns="36000">
            <a:spAutoFit/>
          </a:bodyPr>
          <a:lstStyle/>
          <a:p>
            <a:pPr>
              <a:spcAft>
                <a:spcPts val="1200"/>
              </a:spcAft>
            </a:pPr>
            <a:r>
              <a:rPr lang="es-ES" sz="2800" b="1" i="1" dirty="0" smtClean="0">
                <a:solidFill>
                  <a:srgbClr val="FFFF00"/>
                </a:solidFill>
              </a:rPr>
              <a:t>Alegría y felicidad  </a:t>
            </a:r>
          </a:p>
          <a:p>
            <a:pPr indent="252000">
              <a:spcAft>
                <a:spcPts val="1200"/>
              </a:spcAft>
            </a:pPr>
            <a:r>
              <a:rPr lang="es-ES" b="1" dirty="0" smtClean="0"/>
              <a:t>La búsqueda de la felicidad es el deseo básico de los seres humanos y también el fin de la religión. Las enseñanzas de todas las religiones describen la última meta del camino religioso como un estado de felicidad eterna.</a:t>
            </a:r>
            <a:endParaRPr lang="es-ES" b="1" i="1" dirty="0" smtClean="0"/>
          </a:p>
        </p:txBody>
      </p:sp>
      <p:sp>
        <p:nvSpPr>
          <p:cNvPr id="6" name="Rectangle 1"/>
          <p:cNvSpPr>
            <a:spLocks noChangeArrowheads="1"/>
          </p:cNvSpPr>
          <p:nvPr/>
        </p:nvSpPr>
        <p:spPr bwMode="auto">
          <a:xfrm>
            <a:off x="395536" y="2127339"/>
            <a:ext cx="8424936" cy="43806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solidFill>
                  <a:schemeClr val="bg2">
                    <a:lumMod val="50000"/>
                  </a:schemeClr>
                </a:solidFill>
                <a:ea typeface="Batang"/>
              </a:rPr>
              <a:t>Nadie sabe la alegría reservada a ellos en retribución a sus obras.</a:t>
            </a:r>
            <a:r>
              <a:rPr lang="es-ES" b="1" dirty="0" smtClean="0">
                <a:solidFill>
                  <a:schemeClr val="bg2">
                    <a:lumMod val="50000"/>
                  </a:schemeClr>
                </a:solidFill>
                <a:highlight>
                  <a:srgbClr val="FFFF00"/>
                </a:highlight>
                <a:ea typeface="Adobe Myungjo Std"/>
              </a:rPr>
              <a:t> </a:t>
            </a:r>
            <a:endParaRPr lang="es-ES" b="1" dirty="0" smtClean="0">
              <a:solidFill>
                <a:schemeClr val="bg2">
                  <a:lumMod val="50000"/>
                </a:schemeClr>
              </a:solidFill>
              <a:ea typeface="Times New Roman"/>
            </a:endParaRPr>
          </a:p>
          <a:p>
            <a:pPr marL="180340" indent="180340" algn="r" fontAlgn="base" hangingPunct="0">
              <a:spcAft>
                <a:spcPts val="600"/>
              </a:spcAft>
            </a:pPr>
            <a:r>
              <a:rPr lang="es-ES" dirty="0" smtClean="0">
                <a:solidFill>
                  <a:srgbClr val="FF0000"/>
                </a:solidFill>
                <a:ea typeface="Batang"/>
              </a:rPr>
              <a:t>Islam. Corán 32.17 </a:t>
            </a:r>
            <a:endParaRPr lang="es-ES"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Lo que ojo no vio, ni oído oyó, ni mente humana concibió, lo que Dios preparó para quienes lo aman. </a:t>
            </a:r>
            <a:endParaRPr lang="es-ES" b="1" dirty="0" smtClean="0">
              <a:solidFill>
                <a:schemeClr val="bg2">
                  <a:lumMod val="50000"/>
                </a:schemeClr>
              </a:solidFill>
              <a:ea typeface="Times New Roman"/>
            </a:endParaRPr>
          </a:p>
          <a:p>
            <a:pPr marL="180340" indent="180340" algn="r" fontAlgn="base" hangingPunct="0">
              <a:spcAft>
                <a:spcPts val="600"/>
              </a:spcAft>
            </a:pPr>
            <a:r>
              <a:rPr lang="es-ES" dirty="0" smtClean="0">
                <a:solidFill>
                  <a:srgbClr val="FF0000"/>
                </a:solidFill>
                <a:ea typeface="Batang"/>
              </a:rPr>
              <a:t>Cristianismo. 1 Corintios 2.9 </a:t>
            </a:r>
            <a:endParaRPr lang="es-ES"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El alma que se libera del karma alcanza el punto más alto del universo, comprende todo y percibe todo, y obtiene la trascendental dicha eterna.</a:t>
            </a:r>
            <a:endParaRPr lang="es-ES" b="1" dirty="0" smtClean="0">
              <a:solidFill>
                <a:schemeClr val="bg2">
                  <a:lumMod val="50000"/>
                </a:schemeClr>
              </a:solidFill>
              <a:ea typeface="Times New Roman"/>
            </a:endParaRPr>
          </a:p>
          <a:p>
            <a:pPr marL="180340" indent="180340" algn="r" fontAlgn="base" hangingPunct="0">
              <a:spcAft>
                <a:spcPts val="600"/>
              </a:spcAft>
            </a:pPr>
            <a:r>
              <a:rPr lang="es-ES" dirty="0" smtClean="0">
                <a:solidFill>
                  <a:srgbClr val="FF0000"/>
                </a:solidFill>
                <a:ea typeface="Batang"/>
              </a:rPr>
              <a:t>Jainismo. </a:t>
            </a:r>
            <a:r>
              <a:rPr lang="es-ES" dirty="0" err="1" smtClean="0">
                <a:solidFill>
                  <a:srgbClr val="FF0000"/>
                </a:solidFill>
                <a:ea typeface="Batang"/>
              </a:rPr>
              <a:t>Kundakunda</a:t>
            </a:r>
            <a:r>
              <a:rPr lang="es-ES" dirty="0" smtClean="0">
                <a:solidFill>
                  <a:srgbClr val="FF0000"/>
                </a:solidFill>
                <a:ea typeface="Batang"/>
              </a:rPr>
              <a:t>, </a:t>
            </a:r>
            <a:r>
              <a:rPr lang="es-ES" dirty="0" err="1" smtClean="0">
                <a:solidFill>
                  <a:srgbClr val="FF0000"/>
                </a:solidFill>
                <a:ea typeface="Batang"/>
              </a:rPr>
              <a:t>Pancastikaya</a:t>
            </a:r>
            <a:r>
              <a:rPr lang="es-ES" dirty="0" smtClean="0">
                <a:solidFill>
                  <a:srgbClr val="FF0000"/>
                </a:solidFill>
                <a:ea typeface="Batang"/>
              </a:rPr>
              <a:t> 170</a:t>
            </a:r>
            <a:endParaRPr lang="es-ES"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Lao-Tan le dijo: Poseerlo es lo más hermoso y deleitoso. Quien haya alcanzado esa hermosura y se haya paseado por ese gozo sumo es ya hombre cumbre.</a:t>
            </a:r>
            <a:endParaRPr lang="es-ES" b="1" dirty="0" smtClean="0">
              <a:solidFill>
                <a:schemeClr val="bg2">
                  <a:lumMod val="50000"/>
                </a:schemeClr>
              </a:solidFill>
              <a:ea typeface="Times New Roman"/>
            </a:endParaRPr>
          </a:p>
          <a:p>
            <a:pPr marL="180340" indent="180340" algn="r" fontAlgn="base" hangingPunct="0">
              <a:spcAft>
                <a:spcPts val="600"/>
              </a:spcAft>
            </a:pPr>
            <a:r>
              <a:rPr lang="es-ES" dirty="0" smtClean="0">
                <a:solidFill>
                  <a:srgbClr val="FF0000"/>
                </a:solidFill>
                <a:ea typeface="Batang"/>
              </a:rPr>
              <a:t>Taoísmo </a:t>
            </a:r>
            <a:r>
              <a:rPr lang="es-ES" dirty="0" err="1" smtClean="0">
                <a:solidFill>
                  <a:srgbClr val="FF0000"/>
                </a:solidFill>
                <a:ea typeface="Batang"/>
              </a:rPr>
              <a:t>Chuang</a:t>
            </a:r>
            <a:r>
              <a:rPr lang="es-ES" dirty="0" smtClean="0">
                <a:solidFill>
                  <a:srgbClr val="FF0000"/>
                </a:solidFill>
                <a:ea typeface="Batang"/>
              </a:rPr>
              <a:t> </a:t>
            </a:r>
            <a:r>
              <a:rPr lang="es-ES" dirty="0" err="1" smtClean="0">
                <a:solidFill>
                  <a:srgbClr val="FF0000"/>
                </a:solidFill>
                <a:ea typeface="Batang"/>
              </a:rPr>
              <a:t>Tzu</a:t>
            </a:r>
            <a:r>
              <a:rPr lang="es-ES" dirty="0" smtClean="0">
                <a:solidFill>
                  <a:srgbClr val="FF0000"/>
                </a:solidFill>
                <a:ea typeface="Batang"/>
              </a:rPr>
              <a:t>, XXI, 5</a:t>
            </a:r>
            <a:endParaRPr lang="es-ES" dirty="0" smtClean="0">
              <a:solidFill>
                <a:srgbClr val="FF0000"/>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El Infinito es la fuente de la alegría. No hay alegría en lo finito. Solamente hay alegría en lo Infinito. Pregunta y conoce el Infinito.</a:t>
            </a:r>
            <a:endParaRPr lang="es-ES" b="1" dirty="0" smtClean="0">
              <a:solidFill>
                <a:schemeClr val="bg2">
                  <a:lumMod val="50000"/>
                </a:schemeClr>
              </a:solidFill>
              <a:ea typeface="Times New Roman"/>
            </a:endParaRPr>
          </a:p>
          <a:p>
            <a:pPr marL="180340" indent="180340" algn="r" fontAlgn="base" hangingPunct="0">
              <a:spcAft>
                <a:spcPts val="600"/>
              </a:spcAft>
            </a:pPr>
            <a:r>
              <a:rPr lang="es-ES" dirty="0" smtClean="0">
                <a:solidFill>
                  <a:srgbClr val="FF0000"/>
                </a:solidFill>
                <a:ea typeface="Batang"/>
              </a:rPr>
              <a:t>Hinduismo. </a:t>
            </a:r>
            <a:r>
              <a:rPr lang="es-ES" dirty="0" err="1" smtClean="0">
                <a:solidFill>
                  <a:srgbClr val="FF0000"/>
                </a:solidFill>
                <a:ea typeface="Batang"/>
              </a:rPr>
              <a:t>Chandogya</a:t>
            </a:r>
            <a:r>
              <a:rPr lang="es-ES" dirty="0" smtClean="0">
                <a:solidFill>
                  <a:srgbClr val="FF0000"/>
                </a:solidFill>
                <a:ea typeface="Batang"/>
              </a:rPr>
              <a:t> </a:t>
            </a:r>
            <a:r>
              <a:rPr lang="es-ES" dirty="0" err="1" smtClean="0">
                <a:solidFill>
                  <a:srgbClr val="FF0000"/>
                </a:solidFill>
                <a:ea typeface="Batang"/>
              </a:rPr>
              <a:t>Upanishad</a:t>
            </a:r>
            <a:r>
              <a:rPr lang="es-ES" dirty="0" smtClean="0">
                <a:solidFill>
                  <a:srgbClr val="FF0000"/>
                </a:solidFill>
                <a:ea typeface="Batang"/>
              </a:rPr>
              <a:t> 7.23  </a:t>
            </a:r>
            <a:endParaRPr lang="es-ES" dirty="0">
              <a:solidFill>
                <a:srgbClr val="FF0000"/>
              </a:solidFill>
              <a:ea typeface="Batang"/>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Reunión Profesores Madrid\Presentaciones Libros Miguel\Imagenes presentaciones PU\Fondos\b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Rectangle 1"/>
          <p:cNvSpPr>
            <a:spLocks noChangeArrowheads="1"/>
          </p:cNvSpPr>
          <p:nvPr/>
        </p:nvSpPr>
        <p:spPr bwMode="auto">
          <a:xfrm>
            <a:off x="323528" y="393631"/>
            <a:ext cx="8496944" cy="60426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solidFill>
                  <a:schemeClr val="bg2">
                    <a:lumMod val="50000"/>
                  </a:schemeClr>
                </a:solidFill>
                <a:ea typeface="Batang"/>
              </a:rPr>
              <a:t>Cuando llegas a ser un hijo de Dios y moras en Su amor, tu alegría no tiene límites. Aspiras y exhalas con todo el universo. Hemos sido hechos para vivir embriagado por el amor de Dios. ¿Puede compararse este estado ni siquiera remotamente con una intoxicación artificial por alcohol o drogas? En el reino del amor de Dios se colman todos los deseos. Los cuarenta trillones de células de tu cuerpo danzan juntas. Tus ojos y orejas, tus manos y todas las partes de tu cuerpo se deleitan en un éxtasis de alegría. Ninguna otra alegría puede ser mayor. El amor de Dios es real, y nuestra más elevada aspiración es perseguir este amor. </a:t>
            </a:r>
            <a:endParaRPr lang="es-ES" b="1" dirty="0" smtClean="0">
              <a:solidFill>
                <a:schemeClr val="bg2">
                  <a:lumMod val="50000"/>
                </a:schemeClr>
              </a:solidFill>
              <a:ea typeface="Times New Roman"/>
            </a:endParaRPr>
          </a:p>
          <a:p>
            <a:pPr marL="180340" indent="180340" algn="r" fontAlgn="base" hangingPunct="0">
              <a:spcAft>
                <a:spcPts val="1200"/>
              </a:spcAft>
            </a:pPr>
            <a:r>
              <a:rPr lang="es-ES" dirty="0" err="1" smtClean="0">
                <a:solidFill>
                  <a:srgbClr val="FF0000"/>
                </a:solidFill>
                <a:ea typeface="Batang"/>
              </a:rPr>
              <a:t>Sun</a:t>
            </a:r>
            <a:r>
              <a:rPr lang="es-ES" dirty="0" smtClean="0">
                <a:solidFill>
                  <a:srgbClr val="FF0000"/>
                </a:solidFill>
                <a:ea typeface="Batang"/>
              </a:rPr>
              <a:t> </a:t>
            </a:r>
            <a:r>
              <a:rPr lang="es-ES" dirty="0" err="1" smtClean="0">
                <a:solidFill>
                  <a:srgbClr val="FF0000"/>
                </a:solidFill>
                <a:ea typeface="Batang"/>
              </a:rPr>
              <a:t>Myung</a:t>
            </a:r>
            <a:r>
              <a:rPr lang="es-ES" dirty="0" smtClean="0">
                <a:solidFill>
                  <a:srgbClr val="FF0000"/>
                </a:solidFill>
                <a:ea typeface="Batang"/>
              </a:rPr>
              <a:t> </a:t>
            </a:r>
            <a:r>
              <a:rPr lang="es-ES" dirty="0" err="1" smtClean="0">
                <a:solidFill>
                  <a:srgbClr val="FF0000"/>
                </a:solidFill>
                <a:ea typeface="Batang"/>
              </a:rPr>
              <a:t>Moon</a:t>
            </a:r>
            <a:r>
              <a:rPr lang="es-ES" dirty="0" smtClean="0">
                <a:solidFill>
                  <a:srgbClr val="FF0000"/>
                </a:solidFill>
                <a:ea typeface="Batang"/>
              </a:rPr>
              <a:t>. </a:t>
            </a:r>
            <a:r>
              <a:rPr lang="es-ES" dirty="0" err="1" smtClean="0">
                <a:solidFill>
                  <a:srgbClr val="FF0000"/>
                </a:solidFill>
                <a:ea typeface="Batang"/>
              </a:rPr>
              <a:t>Unificacionismo</a:t>
            </a:r>
            <a:endParaRPr lang="es-ES"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Cuando el hombre conoce la soledad del silencio y siente el júbilo de la quietud, se libera del temor y del pecado y halla regocijo en la dicha del </a:t>
            </a:r>
            <a:r>
              <a:rPr lang="es-ES" b="1" dirty="0" err="1" smtClean="0">
                <a:solidFill>
                  <a:schemeClr val="bg2">
                    <a:lumMod val="50000"/>
                  </a:schemeClr>
                </a:solidFill>
                <a:ea typeface="Batang"/>
              </a:rPr>
              <a:t>Dhamma</a:t>
            </a:r>
            <a:r>
              <a:rPr lang="es-ES" b="1" dirty="0" smtClean="0">
                <a:solidFill>
                  <a:schemeClr val="bg2">
                    <a:lumMod val="50000"/>
                  </a:schemeClr>
                </a:solidFill>
                <a:ea typeface="Batang"/>
              </a:rPr>
              <a:t>.</a:t>
            </a:r>
            <a:endParaRPr lang="es-ES"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rgbClr val="FF0000"/>
                </a:solidFill>
                <a:ea typeface="Batang"/>
              </a:rPr>
              <a:t>Budismo. </a:t>
            </a:r>
            <a:r>
              <a:rPr lang="es-ES" dirty="0" err="1" smtClean="0">
                <a:solidFill>
                  <a:srgbClr val="FF0000"/>
                </a:solidFill>
                <a:ea typeface="Batang"/>
              </a:rPr>
              <a:t>Dhammapada</a:t>
            </a:r>
            <a:r>
              <a:rPr lang="es-ES" dirty="0" smtClean="0">
                <a:solidFill>
                  <a:srgbClr val="FF0000"/>
                </a:solidFill>
                <a:ea typeface="Batang"/>
              </a:rPr>
              <a:t> 203-5 </a:t>
            </a:r>
            <a:endParaRPr lang="es-ES" dirty="0" smtClean="0">
              <a:solidFill>
                <a:srgbClr val="FF0000"/>
              </a:solidFill>
              <a:ea typeface="Times New Roman"/>
            </a:endParaRPr>
          </a:p>
          <a:p>
            <a:pPr marL="180340" indent="180340" algn="just" fontAlgn="base" hangingPunct="0">
              <a:spcAft>
                <a:spcPts val="400"/>
              </a:spcAft>
            </a:pPr>
            <a:r>
              <a:rPr lang="es-MX" b="1" dirty="0" smtClean="0">
                <a:solidFill>
                  <a:schemeClr val="bg2">
                    <a:lumMod val="50000"/>
                  </a:schemeClr>
                </a:solidFill>
                <a:ea typeface="Batang"/>
              </a:rPr>
              <a:t>Si, pues, uno lograra verlo, ¡qué amores sentiría!, ¡qué anhelos, deseando fundirse con él, ¡qué sacudida tan deleitosa! Porque lo propio de quien no lo ha visto todavía, es el desearlo como Bien; pero lo propio de quien lo ha visto, es el maravillarse por su belleza, el llenarse de un asombro placentero, el sentir una sa­cudida inofensiva, el amarlo con amor verdadero y con punzantes anhelos, el reírse de los demás amores y el menospreciar las cosas que anteriormente reputara por bellas.</a:t>
            </a:r>
            <a:endParaRPr lang="es-ES" b="1" dirty="0" smtClean="0">
              <a:solidFill>
                <a:schemeClr val="bg2">
                  <a:lumMod val="50000"/>
                </a:schemeClr>
              </a:solidFill>
              <a:ea typeface="Times New Roman"/>
            </a:endParaRPr>
          </a:p>
          <a:p>
            <a:pPr marL="180340" indent="180340" algn="r" fontAlgn="base" hangingPunct="0">
              <a:spcAft>
                <a:spcPts val="1200"/>
              </a:spcAft>
            </a:pPr>
            <a:r>
              <a:rPr lang="es-MX" dirty="0" err="1" smtClean="0">
                <a:solidFill>
                  <a:srgbClr val="FF0000"/>
                </a:solidFill>
                <a:ea typeface="Batang"/>
              </a:rPr>
              <a:t>Plotino</a:t>
            </a:r>
            <a:r>
              <a:rPr lang="es-MX" dirty="0" smtClean="0">
                <a:solidFill>
                  <a:srgbClr val="FF0000"/>
                </a:solidFill>
                <a:ea typeface="Batang"/>
              </a:rPr>
              <a:t>, </a:t>
            </a:r>
            <a:r>
              <a:rPr lang="es-MX" dirty="0" err="1" smtClean="0">
                <a:solidFill>
                  <a:srgbClr val="FF0000"/>
                </a:solidFill>
                <a:ea typeface="Batang"/>
              </a:rPr>
              <a:t>Enéadas</a:t>
            </a:r>
            <a:endParaRPr lang="es-ES"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eunión Profesores Madrid\Presentaciones Libros Miguel\Imagenes presentaciones PU\Fondos\Ubuntu-10-04.jpg"/>
          <p:cNvPicPr>
            <a:picLocks noChangeAspect="1" noChangeArrowheads="1"/>
          </p:cNvPicPr>
          <p:nvPr/>
        </p:nvPicPr>
        <p:blipFill>
          <a:blip r:embed="rId3" cstate="print">
            <a:lum bright="-10000"/>
          </a:blip>
          <a:srcRect l="335" r="9552"/>
          <a:stretch>
            <a:fillRect/>
          </a:stretch>
        </p:blipFill>
        <p:spPr bwMode="auto">
          <a:xfrm>
            <a:off x="0" y="0"/>
            <a:ext cx="9144000" cy="6858000"/>
          </a:xfrm>
          <a:prstGeom prst="rect">
            <a:avLst/>
          </a:prstGeom>
          <a:noFill/>
        </p:spPr>
      </p:pic>
      <p:sp>
        <p:nvSpPr>
          <p:cNvPr id="4" name="3 CuadroTexto"/>
          <p:cNvSpPr txBox="1"/>
          <p:nvPr/>
        </p:nvSpPr>
        <p:spPr>
          <a:xfrm>
            <a:off x="0" y="0"/>
            <a:ext cx="9144000" cy="2539157"/>
          </a:xfrm>
          <a:prstGeom prst="rect">
            <a:avLst/>
          </a:prstGeom>
          <a:noFill/>
        </p:spPr>
        <p:txBody>
          <a:bodyPr wrap="square" rIns="144000" rtlCol="0">
            <a:spAutoFit/>
          </a:bodyPr>
          <a:lstStyle/>
          <a:p>
            <a:pPr marL="360000" lvl="0" hangingPunct="0">
              <a:spcAft>
                <a:spcPts val="600"/>
              </a:spcAft>
            </a:pPr>
            <a:r>
              <a:rPr lang="es-ES" sz="2800" b="1" cap="small" dirty="0" smtClean="0">
                <a:solidFill>
                  <a:srgbClr val="FFFF00"/>
                </a:solidFill>
              </a:rPr>
              <a:t>Justicia cósmica</a:t>
            </a:r>
          </a:p>
          <a:p>
            <a:pPr marL="360000" lvl="0" indent="252000" hangingPunct="0"/>
            <a:r>
              <a:rPr lang="es-ES" b="1" dirty="0" smtClean="0">
                <a:solidFill>
                  <a:schemeClr val="accent3">
                    <a:lumMod val="40000"/>
                    <a:lumOff val="60000"/>
                  </a:schemeClr>
                </a:solidFill>
              </a:rPr>
              <a:t>La máxima de que una persona cosecha lo que ha sembrado, la doctrina de la reencarnación y la creencia en una retribución divina son diferentes expresiones de un principio común que dice que el universo está gobernado por la justicia. Esta justicia, según las distintas visiones religiosas, se aplica mediante el destino que alguien sufre en su vida, a través de reencarnarse en un ser de diferente posición social, mediante la buena o mala fortuna de sus descendientes o por los premios y castigos en una vida después de la muerte.</a:t>
            </a:r>
            <a:endParaRPr lang="es-ES" sz="2800" b="1" cap="small" dirty="0" smtClean="0">
              <a:solidFill>
                <a:schemeClr val="accent3">
                  <a:lumMod val="40000"/>
                  <a:lumOff val="60000"/>
                </a:schemeClr>
              </a:solidFill>
            </a:endParaRPr>
          </a:p>
        </p:txBody>
      </p:sp>
      <p:sp>
        <p:nvSpPr>
          <p:cNvPr id="7" name="Rectangle 1"/>
          <p:cNvSpPr>
            <a:spLocks noChangeArrowheads="1"/>
          </p:cNvSpPr>
          <p:nvPr/>
        </p:nvSpPr>
        <p:spPr bwMode="auto">
          <a:xfrm>
            <a:off x="395536" y="2670448"/>
            <a:ext cx="8424936"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0"/>
              </a:spcAft>
            </a:pPr>
            <a:r>
              <a:rPr lang="es-ES" b="1" dirty="0" smtClean="0">
                <a:effectLst>
                  <a:outerShdw blurRad="50800" dist="38100" dir="2700000" algn="tl" rotWithShape="0">
                    <a:prstClr val="black">
                      <a:alpha val="40000"/>
                    </a:prstClr>
                  </a:outerShdw>
                </a:effectLst>
                <a:ea typeface="Batang"/>
              </a:rPr>
              <a:t>No os hagáis ilusiones: de Dios nadie se burla. Lo que uno siembra eso cosechará. </a:t>
            </a:r>
            <a:endParaRPr lang="es-ES" b="1" dirty="0" smtClean="0">
              <a:effectLst>
                <a:outerShdw blurRad="50800" dist="38100" dir="2700000" algn="tl" rotWithShape="0">
                  <a:prstClr val="black">
                    <a:alpha val="40000"/>
                  </a:prstClr>
                </a:outerShdw>
              </a:effectLst>
              <a:ea typeface="Times New Roman"/>
            </a:endParaRPr>
          </a:p>
          <a:p>
            <a:pPr marL="180340" marR="180340" indent="180340" algn="r" fontAlgn="base" hangingPunct="0">
              <a:spcAft>
                <a:spcPts val="600"/>
              </a:spcAft>
            </a:pPr>
            <a:r>
              <a:rPr lang="es-ES" dirty="0" smtClean="0">
                <a:solidFill>
                  <a:schemeClr val="accent6">
                    <a:lumMod val="40000"/>
                    <a:lumOff val="60000"/>
                  </a:schemeClr>
                </a:solidFill>
                <a:ea typeface="Batang"/>
              </a:rPr>
              <a:t>Cristianismo. </a:t>
            </a:r>
            <a:r>
              <a:rPr lang="es-ES" dirty="0" err="1" smtClean="0">
                <a:solidFill>
                  <a:schemeClr val="accent6">
                    <a:lumMod val="40000"/>
                    <a:lumOff val="60000"/>
                  </a:schemeClr>
                </a:solidFill>
                <a:ea typeface="Batang"/>
              </a:rPr>
              <a:t>Galatas</a:t>
            </a:r>
            <a:r>
              <a:rPr lang="es-ES" dirty="0" smtClean="0">
                <a:solidFill>
                  <a:schemeClr val="accent6">
                    <a:lumMod val="40000"/>
                    <a:lumOff val="60000"/>
                  </a:schemeClr>
                </a:solidFill>
                <a:ea typeface="Batang"/>
              </a:rPr>
              <a:t> 6.7</a:t>
            </a:r>
            <a:endParaRPr lang="es-ES" dirty="0" smtClean="0">
              <a:solidFill>
                <a:schemeClr val="accent6">
                  <a:lumMod val="40000"/>
                  <a:lumOff val="60000"/>
                </a:schemeClr>
              </a:solidFill>
              <a:ea typeface="Times New Roman"/>
            </a:endParaRPr>
          </a:p>
          <a:p>
            <a:pPr marL="180340" indent="180340" algn="just" fontAlgn="base" hangingPunct="0">
              <a:spcAft>
                <a:spcPts val="0"/>
              </a:spcAft>
            </a:pPr>
            <a:r>
              <a:rPr lang="es-ES" b="1" dirty="0" smtClean="0">
                <a:effectLst>
                  <a:outerShdw blurRad="50800" dist="38100" dir="2700000" algn="tl" rotWithShape="0">
                    <a:prstClr val="black">
                      <a:alpha val="40000"/>
                    </a:prstClr>
                  </a:outerShdw>
                </a:effectLst>
                <a:ea typeface="Batang"/>
              </a:rPr>
              <a:t>El sufrimiento es el fruto de la violencia, comprende esto y estad siempre vigilantes.</a:t>
            </a:r>
            <a:endParaRPr lang="es-ES" b="1" dirty="0" smtClean="0">
              <a:effectLst>
                <a:outerShdw blurRad="50800" dist="38100" dir="2700000" algn="tl" rotWithShape="0">
                  <a:prstClr val="black">
                    <a:alpha val="40000"/>
                  </a:prstClr>
                </a:outerShdw>
              </a:effectLst>
              <a:ea typeface="Times New Roman"/>
            </a:endParaRPr>
          </a:p>
          <a:p>
            <a:pPr marL="180340" marR="180340" indent="180340" algn="r" fontAlgn="base" hangingPunct="0">
              <a:spcAft>
                <a:spcPts val="600"/>
              </a:spcAft>
            </a:pPr>
            <a:r>
              <a:rPr lang="es-ES" dirty="0" smtClean="0">
                <a:solidFill>
                  <a:schemeClr val="accent6">
                    <a:lumMod val="40000"/>
                    <a:lumOff val="60000"/>
                  </a:schemeClr>
                </a:solidFill>
                <a:ea typeface="Batang"/>
              </a:rPr>
              <a:t>Jainismo. </a:t>
            </a:r>
            <a:r>
              <a:rPr lang="es-ES" dirty="0" err="1" smtClean="0">
                <a:solidFill>
                  <a:schemeClr val="accent6">
                    <a:lumMod val="40000"/>
                    <a:lumOff val="60000"/>
                  </a:schemeClr>
                </a:solidFill>
                <a:ea typeface="Batang"/>
              </a:rPr>
              <a:t>Acarangasutra</a:t>
            </a:r>
            <a:r>
              <a:rPr lang="es-ES" dirty="0" smtClean="0">
                <a:solidFill>
                  <a:schemeClr val="accent6">
                    <a:lumMod val="40000"/>
                    <a:lumOff val="60000"/>
                  </a:schemeClr>
                </a:solidFill>
                <a:ea typeface="Batang"/>
              </a:rPr>
              <a:t> 3.13</a:t>
            </a:r>
            <a:endParaRPr lang="es-ES" dirty="0" smtClean="0">
              <a:solidFill>
                <a:schemeClr val="accent6">
                  <a:lumMod val="40000"/>
                  <a:lumOff val="60000"/>
                </a:schemeClr>
              </a:solidFill>
              <a:ea typeface="Times New Roman"/>
            </a:endParaRPr>
          </a:p>
          <a:p>
            <a:pPr marL="180340" marR="180340" indent="180340" algn="just" fontAlgn="base" hangingPunct="0">
              <a:spcAft>
                <a:spcPts val="0"/>
              </a:spcAft>
            </a:pPr>
            <a:r>
              <a:rPr lang="es-ES" dirty="0" smtClean="0">
                <a:ea typeface="Batang"/>
              </a:rPr>
              <a:t> </a:t>
            </a:r>
            <a:r>
              <a:rPr lang="es-ES" b="1" dirty="0" smtClean="0">
                <a:effectLst>
                  <a:outerShdw blurRad="50800" dist="38100" dir="2700000" algn="tl" rotWithShape="0">
                    <a:prstClr val="black">
                      <a:alpha val="40000"/>
                    </a:prstClr>
                  </a:outerShdw>
                </a:effectLst>
                <a:ea typeface="Batang"/>
              </a:rPr>
              <a:t>Cualquier desgracia que os ocurre es como castigo a vuestras obras, pero perdona mucho.</a:t>
            </a:r>
            <a:endParaRPr lang="es-ES" b="1" dirty="0" smtClean="0">
              <a:effectLst>
                <a:outerShdw blurRad="50800" dist="38100" dir="2700000" algn="tl" rotWithShape="0">
                  <a:prstClr val="black">
                    <a:alpha val="40000"/>
                  </a:prstClr>
                </a:outerShdw>
              </a:effectLst>
              <a:ea typeface="Times New Roman"/>
            </a:endParaRPr>
          </a:p>
          <a:p>
            <a:pPr marL="180340" marR="180340" indent="180340" algn="r" fontAlgn="base" hangingPunct="0">
              <a:spcAft>
                <a:spcPts val="600"/>
              </a:spcAft>
            </a:pPr>
            <a:r>
              <a:rPr lang="es-ES" dirty="0" smtClean="0">
                <a:solidFill>
                  <a:schemeClr val="accent6">
                    <a:lumMod val="40000"/>
                    <a:lumOff val="60000"/>
                  </a:schemeClr>
                </a:solidFill>
                <a:ea typeface="Batang"/>
              </a:rPr>
              <a:t>Islam. Corán 42.30</a:t>
            </a:r>
            <a:endParaRPr lang="es-ES" dirty="0" smtClean="0">
              <a:solidFill>
                <a:schemeClr val="accent6">
                  <a:lumMod val="40000"/>
                  <a:lumOff val="60000"/>
                </a:schemeClr>
              </a:solidFill>
              <a:ea typeface="Times New Roman"/>
            </a:endParaRPr>
          </a:p>
          <a:p>
            <a:pPr marL="180340" marR="180340" indent="180340" algn="just" fontAlgn="base" hangingPunct="0">
              <a:spcAft>
                <a:spcPts val="600"/>
              </a:spcAft>
            </a:pPr>
            <a:r>
              <a:rPr lang="es-ES" dirty="0" smtClean="0">
                <a:ea typeface="Batang"/>
              </a:rPr>
              <a:t> </a:t>
            </a:r>
            <a:r>
              <a:rPr lang="es-ES" b="1" dirty="0" smtClean="0">
                <a:effectLst>
                  <a:outerShdw blurRad="50800" dist="38100" dir="2700000" algn="tl" rotWithShape="0">
                    <a:prstClr val="black">
                      <a:alpha val="40000"/>
                    </a:prstClr>
                  </a:outerShdw>
                </a:effectLst>
                <a:ea typeface="Batang"/>
              </a:rPr>
              <a:t>Según lo que siembre el hombre, así será su recompensa. Cualquiera que trague veneno debe morir. ¡Hermano! Mirad la justicia del Creador: Según sean las acciones de los hombres, así será su recompensa.</a:t>
            </a:r>
            <a:endParaRPr lang="es-ES" b="1" dirty="0" smtClean="0">
              <a:effectLst>
                <a:outerShdw blurRad="50800" dist="38100" dir="2700000" algn="tl" rotWithShape="0">
                  <a:prstClr val="black">
                    <a:alpha val="40000"/>
                  </a:prstClr>
                </a:outerShdw>
              </a:effectLst>
              <a:ea typeface="Times New Roman"/>
            </a:endParaRPr>
          </a:p>
          <a:p>
            <a:pPr marL="180340" marR="180340" indent="180340" algn="r" fontAlgn="base" hangingPunct="0">
              <a:spcAft>
                <a:spcPts val="600"/>
              </a:spcAft>
            </a:pPr>
            <a:r>
              <a:rPr lang="es-ES" dirty="0" err="1" smtClean="0">
                <a:solidFill>
                  <a:schemeClr val="accent6">
                    <a:lumMod val="40000"/>
                    <a:lumOff val="60000"/>
                  </a:schemeClr>
                </a:solidFill>
                <a:ea typeface="Batang"/>
              </a:rPr>
              <a:t>Sikismo</a:t>
            </a:r>
            <a:r>
              <a:rPr lang="es-ES" dirty="0" smtClean="0">
                <a:solidFill>
                  <a:schemeClr val="accent6">
                    <a:lumMod val="40000"/>
                    <a:lumOff val="60000"/>
                  </a:schemeClr>
                </a:solidFill>
                <a:ea typeface="Batang"/>
              </a:rPr>
              <a:t>. </a:t>
            </a:r>
            <a:r>
              <a:rPr lang="es-ES" dirty="0" err="1" smtClean="0">
                <a:solidFill>
                  <a:schemeClr val="accent6">
                    <a:lumMod val="40000"/>
                    <a:lumOff val="60000"/>
                  </a:schemeClr>
                </a:solidFill>
                <a:ea typeface="Batang"/>
              </a:rPr>
              <a:t>Adi</a:t>
            </a:r>
            <a:r>
              <a:rPr lang="es-ES" dirty="0" smtClean="0">
                <a:solidFill>
                  <a:schemeClr val="accent6">
                    <a:lumMod val="40000"/>
                    <a:lumOff val="60000"/>
                  </a:schemeClr>
                </a:solidFill>
                <a:ea typeface="Batang"/>
              </a:rPr>
              <a:t> </a:t>
            </a:r>
            <a:r>
              <a:rPr lang="es-ES" dirty="0" err="1" smtClean="0">
                <a:solidFill>
                  <a:schemeClr val="accent6">
                    <a:lumMod val="40000"/>
                    <a:lumOff val="60000"/>
                  </a:schemeClr>
                </a:solidFill>
                <a:ea typeface="Batang"/>
              </a:rPr>
              <a:t>Granth</a:t>
            </a:r>
            <a:r>
              <a:rPr lang="es-ES" dirty="0" smtClean="0">
                <a:solidFill>
                  <a:schemeClr val="accent6">
                    <a:lumMod val="40000"/>
                    <a:lumOff val="60000"/>
                  </a:schemeClr>
                </a:solidFill>
                <a:ea typeface="Batang"/>
              </a:rPr>
              <a:t>, </a:t>
            </a:r>
            <a:r>
              <a:rPr lang="es-ES" dirty="0" err="1" smtClean="0">
                <a:solidFill>
                  <a:schemeClr val="accent6">
                    <a:lumMod val="40000"/>
                    <a:lumOff val="60000"/>
                  </a:schemeClr>
                </a:solidFill>
                <a:ea typeface="Batang"/>
              </a:rPr>
              <a:t>Gauri</a:t>
            </a:r>
            <a:r>
              <a:rPr lang="es-ES" dirty="0" smtClean="0">
                <a:solidFill>
                  <a:schemeClr val="accent6">
                    <a:lumMod val="40000"/>
                    <a:lumOff val="60000"/>
                  </a:schemeClr>
                </a:solidFill>
                <a:ea typeface="Batang"/>
              </a:rPr>
              <a:t> Var, </a:t>
            </a:r>
            <a:r>
              <a:rPr lang="es-ES" dirty="0" err="1" smtClean="0">
                <a:solidFill>
                  <a:schemeClr val="accent6">
                    <a:lumMod val="40000"/>
                    <a:lumOff val="60000"/>
                  </a:schemeClr>
                </a:solidFill>
                <a:ea typeface="Batang"/>
              </a:rPr>
              <a:t>M.4</a:t>
            </a:r>
            <a:r>
              <a:rPr lang="es-ES" dirty="0" smtClean="0">
                <a:solidFill>
                  <a:schemeClr val="accent6">
                    <a:lumMod val="40000"/>
                    <a:lumOff val="60000"/>
                  </a:schemeClr>
                </a:solidFill>
                <a:ea typeface="Batang"/>
              </a:rPr>
              <a:t>, </a:t>
            </a:r>
            <a:r>
              <a:rPr lang="es-ES" dirty="0" err="1" smtClean="0">
                <a:solidFill>
                  <a:schemeClr val="accent6">
                    <a:lumMod val="40000"/>
                    <a:lumOff val="60000"/>
                  </a:schemeClr>
                </a:solidFill>
                <a:ea typeface="Batang"/>
              </a:rPr>
              <a:t>p.308</a:t>
            </a:r>
            <a:r>
              <a:rPr lang="es-ES" dirty="0" smtClean="0">
                <a:solidFill>
                  <a:schemeClr val="accent6">
                    <a:lumMod val="40000"/>
                    <a:lumOff val="60000"/>
                  </a:schemeClr>
                </a:solidFill>
                <a:ea typeface="Batang"/>
              </a:rPr>
              <a:t>  </a:t>
            </a:r>
            <a:endParaRPr lang="es-ES" dirty="0">
              <a:solidFill>
                <a:schemeClr val="accent6">
                  <a:lumMod val="40000"/>
                  <a:lumOff val="60000"/>
                </a:schemeClr>
              </a:solidFill>
              <a:ea typeface="Batang"/>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Reunión Profesores Madrid\Presentaciones Libros Miguel\Imagenes presentaciones PU\Fondos\Ubuntu-10-04.jpg"/>
          <p:cNvPicPr>
            <a:picLocks noChangeAspect="1" noChangeArrowheads="1"/>
          </p:cNvPicPr>
          <p:nvPr/>
        </p:nvPicPr>
        <p:blipFill>
          <a:blip r:embed="rId3" cstate="print">
            <a:lum bright="-10000"/>
          </a:blip>
          <a:srcRect l="335" r="9552"/>
          <a:stretch>
            <a:fillRect/>
          </a:stretch>
        </p:blipFill>
        <p:spPr bwMode="auto">
          <a:xfrm>
            <a:off x="0" y="0"/>
            <a:ext cx="9144000" cy="6858000"/>
          </a:xfrm>
          <a:prstGeom prst="rect">
            <a:avLst/>
          </a:prstGeom>
          <a:noFill/>
        </p:spPr>
      </p:pic>
      <p:sp>
        <p:nvSpPr>
          <p:cNvPr id="3" name="Rectangle 1"/>
          <p:cNvSpPr>
            <a:spLocks noChangeArrowheads="1"/>
          </p:cNvSpPr>
          <p:nvPr/>
        </p:nvSpPr>
        <p:spPr bwMode="auto">
          <a:xfrm>
            <a:off x="251520" y="278795"/>
            <a:ext cx="849694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effectLst>
                  <a:outerShdw blurRad="50800" dist="38100" dir="2700000" algn="tl" rotWithShape="0">
                    <a:prstClr val="black">
                      <a:alpha val="40000"/>
                    </a:prstClr>
                  </a:outerShdw>
                </a:effectLst>
                <a:ea typeface="Batang"/>
              </a:rPr>
              <a:t>Quien empuña la espada, a espada morirá. </a:t>
            </a:r>
            <a:endParaRPr lang="es-ES" b="1" dirty="0" smtClean="0">
              <a:effectLst>
                <a:outerShdw blurRad="50800" dist="38100" dir="2700000" algn="tl" rotWithShape="0">
                  <a:prstClr val="black">
                    <a:alpha val="40000"/>
                  </a:prstClr>
                </a:outerShdw>
              </a:effectLst>
              <a:ea typeface="Times New Roman"/>
            </a:endParaRPr>
          </a:p>
          <a:p>
            <a:pPr marL="180340" marR="180340" indent="180340" algn="r" fontAlgn="base" hangingPunct="0">
              <a:spcAft>
                <a:spcPts val="1200"/>
              </a:spcAft>
            </a:pPr>
            <a:r>
              <a:rPr lang="es-ES" dirty="0" smtClean="0">
                <a:solidFill>
                  <a:schemeClr val="accent4">
                    <a:lumMod val="20000"/>
                    <a:lumOff val="80000"/>
                  </a:schemeClr>
                </a:solidFill>
                <a:ea typeface="Batang"/>
              </a:rPr>
              <a:t>Cristianismo. Mateo 26.52</a:t>
            </a:r>
            <a:endParaRPr lang="es-ES" dirty="0" smtClean="0">
              <a:solidFill>
                <a:schemeClr val="accent4">
                  <a:lumMod val="20000"/>
                  <a:lumOff val="80000"/>
                </a:schemeClr>
              </a:solidFill>
              <a:ea typeface="Times New Roman"/>
            </a:endParaRPr>
          </a:p>
          <a:p>
            <a:pPr marL="180340" indent="180340" algn="just" fontAlgn="base" hangingPunct="0">
              <a:spcAft>
                <a:spcPts val="400"/>
              </a:spcAft>
            </a:pPr>
            <a:r>
              <a:rPr lang="es-ES" b="1" dirty="0" smtClean="0">
                <a:effectLst>
                  <a:outerShdw blurRad="50800" dist="38100" dir="2700000" algn="tl" rotWithShape="0">
                    <a:prstClr val="black">
                      <a:alpha val="40000"/>
                    </a:prstClr>
                  </a:outerShdw>
                </a:effectLst>
                <a:ea typeface="Batang"/>
              </a:rPr>
              <a:t>Aquellos que matan injustamente a los hombres solamente están poniendo sus armas en las manos de quienes les matarán a ellos.</a:t>
            </a:r>
            <a:endParaRPr lang="es-ES" b="1" dirty="0" smtClean="0">
              <a:effectLst>
                <a:outerShdw blurRad="50800" dist="38100" dir="2700000" algn="tl" rotWithShape="0">
                  <a:prstClr val="black">
                    <a:alpha val="40000"/>
                  </a:prstClr>
                </a:outerShdw>
              </a:effectLst>
              <a:ea typeface="Times New Roman"/>
            </a:endParaRPr>
          </a:p>
          <a:p>
            <a:pPr marL="180340" marR="180340" indent="180340" algn="r" fontAlgn="base" hangingPunct="0">
              <a:spcAft>
                <a:spcPts val="1200"/>
              </a:spcAft>
            </a:pPr>
            <a:r>
              <a:rPr lang="en-GB" dirty="0" err="1" smtClean="0">
                <a:solidFill>
                  <a:schemeClr val="accent4">
                    <a:lumMod val="20000"/>
                    <a:lumOff val="80000"/>
                  </a:schemeClr>
                </a:solidFill>
                <a:ea typeface="Batang"/>
              </a:rPr>
              <a:t>Taoísmo</a:t>
            </a:r>
            <a:r>
              <a:rPr lang="en-GB" dirty="0" smtClean="0">
                <a:solidFill>
                  <a:schemeClr val="accent4">
                    <a:lumMod val="20000"/>
                    <a:lumOff val="80000"/>
                  </a:schemeClr>
                </a:solidFill>
                <a:ea typeface="Batang"/>
              </a:rPr>
              <a:t>. Treatise on Response and Retribution 5</a:t>
            </a:r>
            <a:endParaRPr lang="es-ES" dirty="0" smtClean="0">
              <a:solidFill>
                <a:schemeClr val="accent4">
                  <a:lumMod val="20000"/>
                  <a:lumOff val="80000"/>
                </a:schemeClr>
              </a:solidFill>
              <a:ea typeface="Times New Roman"/>
            </a:endParaRPr>
          </a:p>
          <a:p>
            <a:pPr marL="180340" marR="180340" indent="180340" algn="just" fontAlgn="base" hangingPunct="0">
              <a:spcAft>
                <a:spcPts val="0"/>
              </a:spcAft>
            </a:pPr>
            <a:r>
              <a:rPr lang="en-GB" dirty="0" smtClean="0">
                <a:ea typeface="Batang"/>
              </a:rPr>
              <a:t> </a:t>
            </a:r>
            <a:r>
              <a:rPr lang="es-ES" b="1" dirty="0" smtClean="0">
                <a:effectLst>
                  <a:outerShdw blurRad="50800" dist="38100" dir="2700000" algn="tl" rotWithShape="0">
                    <a:prstClr val="black">
                      <a:alpha val="40000"/>
                    </a:prstClr>
                  </a:outerShdw>
                </a:effectLst>
                <a:ea typeface="Batang"/>
              </a:rPr>
              <a:t>Siembran vientos y cosechan tempestades. </a:t>
            </a:r>
            <a:r>
              <a:rPr lang="es-ES" dirty="0" smtClean="0">
                <a:ea typeface="Batang"/>
              </a:rPr>
              <a:t>	</a:t>
            </a:r>
            <a:endParaRPr lang="es-ES" dirty="0" smtClean="0">
              <a:ea typeface="Times New Roman"/>
            </a:endParaRPr>
          </a:p>
          <a:p>
            <a:pPr marL="180340" marR="180340" indent="180340" algn="r" fontAlgn="base" hangingPunct="0">
              <a:spcAft>
                <a:spcPts val="1200"/>
              </a:spcAft>
            </a:pPr>
            <a:r>
              <a:rPr lang="es-ES" dirty="0" smtClean="0">
                <a:solidFill>
                  <a:schemeClr val="accent4">
                    <a:lumMod val="20000"/>
                    <a:lumOff val="80000"/>
                  </a:schemeClr>
                </a:solidFill>
                <a:ea typeface="Batang"/>
              </a:rPr>
              <a:t>Judaísmo y Cristianismo. Biblia, Oseas 8.7 </a:t>
            </a:r>
            <a:endParaRPr lang="es-ES" dirty="0" smtClean="0">
              <a:solidFill>
                <a:schemeClr val="accent4">
                  <a:lumMod val="20000"/>
                  <a:lumOff val="80000"/>
                </a:schemeClr>
              </a:solidFill>
              <a:ea typeface="Times New Roman"/>
            </a:endParaRPr>
          </a:p>
          <a:p>
            <a:pPr marL="180340" indent="180340" algn="just" fontAlgn="base" hangingPunct="0">
              <a:spcAft>
                <a:spcPts val="400"/>
              </a:spcAft>
            </a:pPr>
            <a:r>
              <a:rPr lang="es-ES" b="1" dirty="0" smtClean="0">
                <a:effectLst>
                  <a:outerShdw blurRad="50800" dist="38100" dir="2700000" algn="tl" rotWithShape="0">
                    <a:prstClr val="black">
                      <a:alpha val="40000"/>
                    </a:prstClr>
                  </a:outerShdw>
                </a:effectLst>
                <a:ea typeface="Batang"/>
              </a:rPr>
              <a:t>Cuando el insensato obra mal, olvida que enciende una hoguera cuyas llamas terminaran un día por consumirle.</a:t>
            </a:r>
            <a:endParaRPr lang="es-ES" b="1" dirty="0" smtClean="0">
              <a:effectLst>
                <a:outerShdw blurRad="50800" dist="38100" dir="2700000" algn="tl" rotWithShape="0">
                  <a:prstClr val="black">
                    <a:alpha val="40000"/>
                  </a:prstClr>
                </a:outerShdw>
              </a:effectLst>
              <a:ea typeface="Times New Roman"/>
            </a:endParaRPr>
          </a:p>
          <a:p>
            <a:pPr marL="180340" marR="180340" indent="180340" algn="r" fontAlgn="base" hangingPunct="0">
              <a:spcAft>
                <a:spcPts val="1200"/>
              </a:spcAft>
            </a:pPr>
            <a:r>
              <a:rPr lang="es-ES" dirty="0" smtClean="0">
                <a:solidFill>
                  <a:schemeClr val="accent4">
                    <a:lumMod val="20000"/>
                    <a:lumOff val="80000"/>
                  </a:schemeClr>
                </a:solidFill>
                <a:ea typeface="Batang"/>
              </a:rPr>
              <a:t>Budismo. </a:t>
            </a:r>
            <a:r>
              <a:rPr lang="es-ES" dirty="0" err="1" smtClean="0">
                <a:solidFill>
                  <a:schemeClr val="accent4">
                    <a:lumMod val="20000"/>
                    <a:lumOff val="80000"/>
                  </a:schemeClr>
                </a:solidFill>
                <a:ea typeface="Batang"/>
              </a:rPr>
              <a:t>Dhammapada</a:t>
            </a:r>
            <a:r>
              <a:rPr lang="es-ES" dirty="0" smtClean="0">
                <a:solidFill>
                  <a:schemeClr val="accent4">
                    <a:lumMod val="20000"/>
                    <a:lumOff val="80000"/>
                  </a:schemeClr>
                </a:solidFill>
                <a:ea typeface="Batang"/>
              </a:rPr>
              <a:t> 136</a:t>
            </a:r>
            <a:endParaRPr lang="es-ES" dirty="0" smtClean="0">
              <a:solidFill>
                <a:schemeClr val="accent4">
                  <a:lumMod val="20000"/>
                  <a:lumOff val="80000"/>
                </a:schemeClr>
              </a:solidFill>
              <a:ea typeface="Times New Roman"/>
            </a:endParaRPr>
          </a:p>
          <a:p>
            <a:pPr marL="180340" indent="180340" algn="just" fontAlgn="base" hangingPunct="0">
              <a:spcAft>
                <a:spcPts val="0"/>
              </a:spcAft>
            </a:pPr>
            <a:r>
              <a:rPr lang="es-ES" b="1" dirty="0" smtClean="0">
                <a:effectLst>
                  <a:outerShdw blurRad="50800" dist="38100" dir="2700000" algn="tl" rotWithShape="0">
                    <a:prstClr val="black">
                      <a:alpha val="40000"/>
                    </a:prstClr>
                  </a:outerShdw>
                </a:effectLst>
                <a:ea typeface="Batang"/>
              </a:rPr>
              <a:t>Quién mal hace, mal recibe: ésta es una de las sentencias más antiguas.</a:t>
            </a:r>
            <a:endParaRPr lang="es-ES" b="1" dirty="0" smtClean="0">
              <a:effectLst>
                <a:outerShdw blurRad="50800" dist="38100" dir="2700000" algn="tl" rotWithShape="0">
                  <a:prstClr val="black">
                    <a:alpha val="40000"/>
                  </a:prstClr>
                </a:outerShdw>
              </a:effectLst>
              <a:ea typeface="Times New Roman"/>
            </a:endParaRPr>
          </a:p>
          <a:p>
            <a:pPr marL="180340" indent="180340" algn="r" fontAlgn="base" hangingPunct="0">
              <a:spcAft>
                <a:spcPts val="1200"/>
              </a:spcAft>
            </a:pPr>
            <a:r>
              <a:rPr lang="es-ES" dirty="0" smtClean="0">
                <a:solidFill>
                  <a:schemeClr val="accent4">
                    <a:lumMod val="20000"/>
                    <a:lumOff val="80000"/>
                  </a:schemeClr>
                </a:solidFill>
                <a:ea typeface="Batang"/>
              </a:rPr>
              <a:t>Esquilo. Las </a:t>
            </a:r>
            <a:r>
              <a:rPr lang="es-ES" dirty="0" err="1" smtClean="0">
                <a:solidFill>
                  <a:schemeClr val="accent4">
                    <a:lumMod val="20000"/>
                    <a:lumOff val="80000"/>
                  </a:schemeClr>
                </a:solidFill>
                <a:ea typeface="Batang"/>
              </a:rPr>
              <a:t>coéforas</a:t>
            </a:r>
            <a:r>
              <a:rPr lang="es-ES" dirty="0" smtClean="0">
                <a:solidFill>
                  <a:schemeClr val="accent4">
                    <a:lumMod val="20000"/>
                    <a:lumOff val="80000"/>
                  </a:schemeClr>
                </a:solidFill>
                <a:ea typeface="Batang"/>
              </a:rPr>
              <a:t>  </a:t>
            </a:r>
            <a:endParaRPr lang="es-ES" dirty="0" smtClean="0">
              <a:solidFill>
                <a:schemeClr val="accent4">
                  <a:lumMod val="20000"/>
                  <a:lumOff val="80000"/>
                </a:schemeClr>
              </a:solidFill>
              <a:ea typeface="Times New Roman"/>
            </a:endParaRPr>
          </a:p>
          <a:p>
            <a:pPr marL="180340" indent="180340" algn="just" fontAlgn="base" hangingPunct="0">
              <a:spcAft>
                <a:spcPts val="0"/>
              </a:spcAft>
            </a:pPr>
            <a:r>
              <a:rPr lang="es-ES" b="1" dirty="0" smtClean="0">
                <a:effectLst>
                  <a:outerShdw blurRad="50800" dist="38100" dir="2700000" algn="tl" rotWithShape="0">
                    <a:prstClr val="black">
                      <a:alpha val="40000"/>
                    </a:prstClr>
                  </a:outerShdw>
                </a:effectLst>
                <a:ea typeface="Batang"/>
              </a:rPr>
              <a:t>La ley del universo, que defiende el bienestar de todos, es el estándar correcto del juicio. Todos los seres humanos se presentan ante su tribunal, y en el juicio cada uno es juzgado de acuerdo con sus leyes. ¿Qué tipo de personas serán justificadas ante la ley del universo? Son hombres y mujeres que voluntariamente se sacrifican en beneficio del conjunto. Por el contrario, aquellos que no quieren sacrificarse, que persiguen sus intereses individuales e incluso se aprovechan de los demás, serán encontrados culpables. </a:t>
            </a:r>
            <a:endParaRPr lang="es-ES" b="1" dirty="0" smtClean="0">
              <a:effectLst>
                <a:outerShdw blurRad="50800" dist="38100" dir="2700000" algn="tl" rotWithShape="0">
                  <a:prstClr val="black">
                    <a:alpha val="40000"/>
                  </a:prstClr>
                </a:outerShdw>
              </a:effectLst>
              <a:ea typeface="Times New Roman"/>
            </a:endParaRPr>
          </a:p>
          <a:p>
            <a:pPr marL="180340" indent="180340" algn="r" fontAlgn="base" hangingPunct="0">
              <a:spcAft>
                <a:spcPts val="600"/>
              </a:spcAft>
            </a:pPr>
            <a:r>
              <a:rPr lang="es-ES" dirty="0" err="1" smtClean="0">
                <a:solidFill>
                  <a:schemeClr val="accent4">
                    <a:lumMod val="20000"/>
                    <a:lumOff val="80000"/>
                  </a:schemeClr>
                </a:solidFill>
                <a:ea typeface="Batang"/>
              </a:rPr>
              <a:t>Sun</a:t>
            </a:r>
            <a:r>
              <a:rPr lang="es-ES" dirty="0" smtClean="0">
                <a:solidFill>
                  <a:schemeClr val="accent4">
                    <a:lumMod val="20000"/>
                    <a:lumOff val="80000"/>
                  </a:schemeClr>
                </a:solidFill>
                <a:ea typeface="Batang"/>
              </a:rPr>
              <a:t> </a:t>
            </a:r>
            <a:r>
              <a:rPr lang="es-ES" dirty="0" err="1" smtClean="0">
                <a:solidFill>
                  <a:schemeClr val="accent4">
                    <a:lumMod val="20000"/>
                    <a:lumOff val="80000"/>
                  </a:schemeClr>
                </a:solidFill>
                <a:ea typeface="Batang"/>
              </a:rPr>
              <a:t>Myung</a:t>
            </a:r>
            <a:r>
              <a:rPr lang="es-ES" dirty="0" smtClean="0">
                <a:solidFill>
                  <a:schemeClr val="accent4">
                    <a:lumMod val="20000"/>
                    <a:lumOff val="80000"/>
                  </a:schemeClr>
                </a:solidFill>
                <a:ea typeface="Batang"/>
              </a:rPr>
              <a:t> </a:t>
            </a:r>
            <a:r>
              <a:rPr lang="es-ES" dirty="0" err="1" smtClean="0">
                <a:solidFill>
                  <a:schemeClr val="accent4">
                    <a:lumMod val="20000"/>
                    <a:lumOff val="80000"/>
                  </a:schemeClr>
                </a:solidFill>
                <a:ea typeface="Batang"/>
              </a:rPr>
              <a:t>Moon</a:t>
            </a:r>
            <a:r>
              <a:rPr lang="es-ES" dirty="0" smtClean="0">
                <a:solidFill>
                  <a:schemeClr val="accent4">
                    <a:lumMod val="20000"/>
                    <a:lumOff val="80000"/>
                  </a:schemeClr>
                </a:solidFill>
                <a:ea typeface="Batang"/>
              </a:rPr>
              <a:t>. </a:t>
            </a:r>
            <a:r>
              <a:rPr lang="es-ES" dirty="0" err="1" smtClean="0">
                <a:solidFill>
                  <a:schemeClr val="accent4">
                    <a:lumMod val="20000"/>
                    <a:lumOff val="80000"/>
                  </a:schemeClr>
                </a:solidFill>
                <a:ea typeface="Batang"/>
              </a:rPr>
              <a:t>Unificacionismo</a:t>
            </a:r>
            <a:endParaRPr lang="es-ES" dirty="0" smtClean="0">
              <a:solidFill>
                <a:schemeClr val="accent4">
                  <a:lumMod val="20000"/>
                  <a:lumOff val="80000"/>
                </a:schemeClr>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CuadroTexto"/>
          <p:cNvSpPr txBox="1"/>
          <p:nvPr/>
        </p:nvSpPr>
        <p:spPr>
          <a:xfrm>
            <a:off x="0" y="116632"/>
            <a:ext cx="9144000" cy="523220"/>
          </a:xfrm>
          <a:prstGeom prst="rect">
            <a:avLst/>
          </a:prstGeom>
          <a:gradFill flip="none" rotWithShape="1">
            <a:gsLst>
              <a:gs pos="100000">
                <a:srgbClr val="FF0000">
                  <a:shade val="30000"/>
                  <a:satMod val="115000"/>
                  <a:alpha val="0"/>
                </a:srgbClr>
              </a:gs>
              <a:gs pos="50000">
                <a:srgbClr val="FF0000">
                  <a:shade val="67500"/>
                  <a:satMod val="115000"/>
                </a:srgbClr>
              </a:gs>
              <a:gs pos="100000">
                <a:srgbClr val="FF0000">
                  <a:shade val="100000"/>
                  <a:satMod val="115000"/>
                </a:srgbClr>
              </a:gs>
            </a:gsLst>
            <a:lin ang="0" scaled="1"/>
            <a:tileRect/>
          </a:gradFill>
        </p:spPr>
        <p:txBody>
          <a:bodyPr wrap="square" rtlCol="0">
            <a:spAutoFit/>
          </a:bodyPr>
          <a:lstStyle/>
          <a:p>
            <a:pPr marL="360000" lvl="0" hangingPunct="0"/>
            <a:r>
              <a:rPr lang="es-ES" sz="2800" b="1" cap="small" dirty="0" smtClean="0">
                <a:solidFill>
                  <a:srgbClr val="FFFF00"/>
                </a:solidFill>
              </a:rPr>
              <a:t>Normas y principios éticos comunes </a:t>
            </a:r>
          </a:p>
        </p:txBody>
      </p:sp>
      <p:sp>
        <p:nvSpPr>
          <p:cNvPr id="6" name="5 Rectángulo"/>
          <p:cNvSpPr/>
          <p:nvPr/>
        </p:nvSpPr>
        <p:spPr>
          <a:xfrm>
            <a:off x="251520" y="836712"/>
            <a:ext cx="8712968" cy="5863144"/>
          </a:xfrm>
          <a:prstGeom prst="rect">
            <a:avLst/>
          </a:prstGeom>
        </p:spPr>
        <p:txBody>
          <a:bodyPr wrap="square">
            <a:spAutoFit/>
          </a:bodyPr>
          <a:lstStyle/>
          <a:p>
            <a:pPr indent="252000">
              <a:spcAft>
                <a:spcPts val="600"/>
              </a:spcAft>
            </a:pPr>
            <a:r>
              <a:rPr lang="es-ES" b="1" dirty="0" smtClean="0">
                <a:solidFill>
                  <a:schemeClr val="bg2">
                    <a:lumMod val="50000"/>
                  </a:schemeClr>
                </a:solidFill>
                <a:cs typeface="Arial" pitchFamily="34" charset="0"/>
              </a:rPr>
              <a:t>En las enseñanzas éticas de todas las religiones se pueden distinguir tres niveles de moral. El primer nivel de moral, correspondiente a la etapa infantil, es una moral de premios y castigos basada en mandamientos. No se explican las razones por las cuales algo es bueno o es malo, sino que simplemente se prohíbe hacer ciertas cosas y se exige una obediencia y confianza absoluta en los mandamientos de Dios.</a:t>
            </a:r>
          </a:p>
          <a:p>
            <a:pPr indent="252000">
              <a:spcAft>
                <a:spcPts val="600"/>
              </a:spcAft>
            </a:pPr>
            <a:r>
              <a:rPr lang="es-ES" b="1" dirty="0" smtClean="0">
                <a:solidFill>
                  <a:schemeClr val="bg2">
                    <a:lumMod val="50000"/>
                  </a:schemeClr>
                </a:solidFill>
                <a:cs typeface="Arial" pitchFamily="34" charset="0"/>
              </a:rPr>
              <a:t> El decálogo judío y cristiano y otras listas de preceptos semejantes que enseñan las diferentes religiones se podrían incluir en este tipo de moral. Básicamente, todas las religiones coinciden en cuatro prohibiciones principales: no matar, no cometer adulterio, no robar, y no mentir. Si se obedecen los mandamientos se recibirán las bendiciones de Dios, o se disfrutarán de las buenas consecuencias de las acciones en la forma de prosperidad, fortuna, destino o karma. Si se desobedecen se recibirán castigos, o se sufrirán las malas consecuencias de las propias acciones.</a:t>
            </a:r>
          </a:p>
          <a:p>
            <a:pPr indent="252000">
              <a:spcAft>
                <a:spcPts val="600"/>
              </a:spcAft>
            </a:pPr>
            <a:r>
              <a:rPr lang="es-ES" b="1" dirty="0" smtClean="0">
                <a:solidFill>
                  <a:schemeClr val="bg2">
                    <a:lumMod val="50000"/>
                  </a:schemeClr>
                </a:solidFill>
                <a:cs typeface="Arial" pitchFamily="34" charset="0"/>
              </a:rPr>
              <a:t> El segundo nivel de moral está ejemplarizado por la Regla de Oro, que se corresponde con la etapa de la adolescencia o juventud. Se explica que para recibir hay que dar primero y que se debe dar en la misma medida que se desea recibir. </a:t>
            </a:r>
          </a:p>
          <a:p>
            <a:pPr indent="252000">
              <a:spcAft>
                <a:spcPts val="1200"/>
              </a:spcAft>
            </a:pPr>
            <a:r>
              <a:rPr lang="es-ES" b="1" dirty="0" smtClean="0">
                <a:solidFill>
                  <a:schemeClr val="bg2">
                    <a:lumMod val="50000"/>
                  </a:schemeClr>
                </a:solidFill>
                <a:cs typeface="Arial" pitchFamily="34" charset="0"/>
              </a:rPr>
              <a:t> En cambio, en el tercer nivel de moral —que se corresponde con la etapa de madurez moral— se enseña a dar más de lo que se recibe, ayudar de una manera desinteresada, llevar una vida de servicio a los demás, amar de una forma incondicional, tener un corazón paternal o maternal hacia todas las personas, e incluso perdonar y amar a los enemigos.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texto"/>
          <p:cNvSpPr txBox="1">
            <a:spLocks/>
          </p:cNvSpPr>
          <p:nvPr/>
        </p:nvSpPr>
        <p:spPr>
          <a:xfrm>
            <a:off x="292964" y="206000"/>
            <a:ext cx="8507853" cy="2865674"/>
          </a:xfrm>
          <a:prstGeom prst="rect">
            <a:avLst/>
          </a:prstGeom>
        </p:spPr>
        <p:txBody>
          <a:bodyPr>
            <a:noAutofit/>
          </a:bodyPr>
          <a:lstStyle/>
          <a:p>
            <a:pPr indent="252000" hangingPunct="0"/>
            <a:r>
              <a:rPr lang="es-ES_tradnl" dirty="0" smtClean="0"/>
              <a:t>La fuente de inspiración y la motivación  de esta investigación ha sido el pensamiento filosófico, ético y religioso de </a:t>
            </a:r>
            <a:r>
              <a:rPr lang="es-ES_tradnl" dirty="0" err="1" smtClean="0"/>
              <a:t>Sun</a:t>
            </a:r>
            <a:r>
              <a:rPr lang="es-ES_tradnl" dirty="0" smtClean="0"/>
              <a:t> </a:t>
            </a:r>
            <a:r>
              <a:rPr lang="es-ES_tradnl" dirty="0" err="1" smtClean="0"/>
              <a:t>Myung</a:t>
            </a:r>
            <a:r>
              <a:rPr lang="es-ES_tradnl" dirty="0" smtClean="0"/>
              <a:t> </a:t>
            </a:r>
            <a:r>
              <a:rPr lang="es-ES_tradnl" dirty="0" err="1" smtClean="0"/>
              <a:t>Moon</a:t>
            </a:r>
            <a:r>
              <a:rPr lang="es-ES_tradnl" dirty="0" smtClean="0"/>
              <a:t>, un hombre extraordinario que dedicó toda su vida a lograr la paz mundial. Fundó el movimiento de unificación y numerosas organizaciones e instituciones en prácticamente todos los campos de la cultura, y reunió en múltiples congresos y conferencias internacionales a científicos, profesores, comunicadores, educadores, líderes religiosos y líderes políticos con el fin de trabajar juntos por la paz mundial, transcendiendo las barreras nacionales, culturales, raciales y religiosas. Como él mismo explica en su autobiografía:  </a:t>
            </a:r>
            <a:endParaRPr lang="es-ES" sz="2000" dirty="0" smtClean="0"/>
          </a:p>
        </p:txBody>
      </p:sp>
      <p:sp>
        <p:nvSpPr>
          <p:cNvPr id="3" name="3 Marcador de texto"/>
          <p:cNvSpPr txBox="1">
            <a:spLocks/>
          </p:cNvSpPr>
          <p:nvPr/>
        </p:nvSpPr>
        <p:spPr>
          <a:xfrm>
            <a:off x="323528" y="2528901"/>
            <a:ext cx="8352928" cy="2196346"/>
          </a:xfrm>
          <a:prstGeom prst="roundRect">
            <a:avLst/>
          </a:prstGeom>
          <a:solidFill>
            <a:srgbClr val="0A423B"/>
          </a:solidFill>
          <a:ln>
            <a:solidFill>
              <a:schemeClr val="accent1">
                <a:lumMod val="40000"/>
                <a:lumOff val="60000"/>
              </a:schemeClr>
            </a:solidFill>
          </a:ln>
          <a:effectLst>
            <a:outerShdw blurRad="50800" dist="38100" dir="2700000" sx="101000" sy="101000" algn="tl" rotWithShape="0">
              <a:schemeClr val="accent1">
                <a:lumMod val="20000"/>
                <a:lumOff val="80000"/>
                <a:alpha val="40000"/>
              </a:schemeClr>
            </a:outerShdw>
          </a:effectLst>
        </p:spPr>
        <p:txBody>
          <a:bodyPr wrap="square" lIns="72000" tIns="0" rIns="144000" bIns="0">
            <a:spAutoFit/>
          </a:bodyPr>
          <a:lstStyle/>
          <a:p>
            <a:pPr indent="252000" eaLnBrk="0" hangingPunct="0">
              <a:spcAft>
                <a:spcPts val="600"/>
              </a:spcAft>
            </a:pPr>
            <a:r>
              <a:rPr lang="es-ES" dirty="0" smtClean="0">
                <a:latin typeface="Arial"/>
                <a:cs typeface="Arial"/>
              </a:rPr>
              <a:t>«</a:t>
            </a:r>
            <a:r>
              <a:rPr lang="es-ES" dirty="0" smtClean="0"/>
              <a:t>El destino de la humanidad es armonizar todos los puntos de vista que hoy están divididos unos contra otros. La filosofía que guíe a la humanidad en el futuro deberá incluir todas las religiones y filosofías. (…) Si seguimos como ahora, y los seres humanos sólo se agrupan cuando son de la misma religión o la misma raza, la humanidad no podrá evitar más guerras. Si no trascendemos nuestras costumbres y tradiciones culturales, jamás llegará una era de paz.</a:t>
            </a:r>
            <a:r>
              <a:rPr lang="es-ES" dirty="0" smtClean="0">
                <a:latin typeface="Arial"/>
                <a:cs typeface="Arial"/>
              </a:rPr>
              <a:t>»</a:t>
            </a:r>
            <a:endParaRPr lang="es-ES" dirty="0" smtClean="0"/>
          </a:p>
          <a:p>
            <a:pPr algn="r"/>
            <a:r>
              <a:rPr lang="es-ES" sz="1600" dirty="0" err="1" smtClean="0">
                <a:solidFill>
                  <a:schemeClr val="accent3">
                    <a:lumMod val="75000"/>
                  </a:schemeClr>
                </a:solidFill>
              </a:rPr>
              <a:t>Sun</a:t>
            </a:r>
            <a:r>
              <a:rPr lang="es-ES" sz="1600" dirty="0" smtClean="0">
                <a:solidFill>
                  <a:schemeClr val="accent3">
                    <a:lumMod val="75000"/>
                  </a:schemeClr>
                </a:solidFill>
              </a:rPr>
              <a:t> </a:t>
            </a:r>
            <a:r>
              <a:rPr lang="es-ES" sz="1600" dirty="0" err="1" smtClean="0">
                <a:solidFill>
                  <a:schemeClr val="accent3">
                    <a:lumMod val="75000"/>
                  </a:schemeClr>
                </a:solidFill>
              </a:rPr>
              <a:t>Myung</a:t>
            </a:r>
            <a:r>
              <a:rPr lang="es-ES" sz="1600" dirty="0" smtClean="0">
                <a:solidFill>
                  <a:schemeClr val="accent3">
                    <a:lumMod val="75000"/>
                  </a:schemeClr>
                </a:solidFill>
              </a:rPr>
              <a:t> </a:t>
            </a:r>
            <a:r>
              <a:rPr lang="es-ES" sz="1600" dirty="0" err="1" smtClean="0">
                <a:solidFill>
                  <a:schemeClr val="accent3">
                    <a:lumMod val="75000"/>
                  </a:schemeClr>
                </a:solidFill>
              </a:rPr>
              <a:t>Moon</a:t>
            </a:r>
            <a:r>
              <a:rPr lang="es-ES" sz="1600" dirty="0" smtClean="0">
                <a:solidFill>
                  <a:schemeClr val="accent3">
                    <a:lumMod val="75000"/>
                  </a:schemeClr>
                </a:solidFill>
              </a:rPr>
              <a:t>, </a:t>
            </a:r>
            <a:r>
              <a:rPr lang="es-ES" sz="1600" i="1" dirty="0" smtClean="0">
                <a:solidFill>
                  <a:schemeClr val="accent3">
                    <a:lumMod val="75000"/>
                  </a:schemeClr>
                </a:solidFill>
              </a:rPr>
              <a:t>Su autobiografía, una vida consagrada a la paz</a:t>
            </a:r>
            <a:r>
              <a:rPr lang="es-ES" sz="1600" dirty="0" smtClean="0">
                <a:solidFill>
                  <a:schemeClr val="accent3">
                    <a:lumMod val="75000"/>
                  </a:schemeClr>
                </a:solidFill>
              </a:rPr>
              <a:t>, </a:t>
            </a:r>
            <a:r>
              <a:rPr lang="es-ES" sz="1600" dirty="0" err="1" smtClean="0">
                <a:solidFill>
                  <a:schemeClr val="accent3">
                    <a:lumMod val="75000"/>
                  </a:schemeClr>
                </a:solidFill>
              </a:rPr>
              <a:t>Sepha</a:t>
            </a:r>
            <a:r>
              <a:rPr lang="es-ES" sz="1600" dirty="0" smtClean="0">
                <a:solidFill>
                  <a:schemeClr val="accent3">
                    <a:lumMod val="75000"/>
                  </a:schemeClr>
                </a:solidFill>
              </a:rPr>
              <a:t>, Madrid, 2012, p. 318.</a:t>
            </a:r>
            <a:endParaRPr lang="es-ES" sz="1600" dirty="0"/>
          </a:p>
        </p:txBody>
      </p:sp>
      <p:sp>
        <p:nvSpPr>
          <p:cNvPr id="5" name="4 Rectángulo"/>
          <p:cNvSpPr/>
          <p:nvPr/>
        </p:nvSpPr>
        <p:spPr>
          <a:xfrm>
            <a:off x="0" y="4813359"/>
            <a:ext cx="9144000" cy="2193453"/>
          </a:xfrm>
          <a:prstGeom prst="rect">
            <a:avLst/>
          </a:prstGeom>
          <a:solidFill>
            <a:srgbClr val="002060"/>
          </a:solidFill>
        </p:spPr>
        <p:txBody>
          <a:bodyPr wrap="square" lIns="360000" tIns="108000" bIns="144000">
            <a:spAutoFit/>
          </a:bodyPr>
          <a:lstStyle/>
          <a:p>
            <a:pPr indent="252000"/>
            <a:r>
              <a:rPr lang="es-ES" dirty="0" smtClean="0"/>
              <a:t>Al igual que otros grandes visionarios como Jesús, Buda o Sócrates, nunca ha escrito nada, sino que durante toda su vida ha impartido una enseñanza viva mediante charlas, sermones y conferencias públicas. Por esta razón, el Dr. </a:t>
            </a:r>
            <a:r>
              <a:rPr lang="es-ES" dirty="0" err="1" smtClean="0"/>
              <a:t>Sung</a:t>
            </a:r>
            <a:r>
              <a:rPr lang="es-ES" dirty="0" smtClean="0"/>
              <a:t> </a:t>
            </a:r>
            <a:r>
              <a:rPr lang="es-ES" dirty="0" err="1" smtClean="0"/>
              <a:t>Hun</a:t>
            </a:r>
            <a:r>
              <a:rPr lang="es-ES" dirty="0" smtClean="0"/>
              <a:t> Lee, un académico coreano, se dedicó a ordenar y sistematizar el pensamiento filosófico de </a:t>
            </a:r>
            <a:r>
              <a:rPr lang="es-ES" dirty="0" err="1" smtClean="0"/>
              <a:t>Sun</a:t>
            </a:r>
            <a:r>
              <a:rPr lang="es-ES" dirty="0" smtClean="0"/>
              <a:t> </a:t>
            </a:r>
            <a:r>
              <a:rPr lang="es-ES" dirty="0" err="1" smtClean="0"/>
              <a:t>Myung</a:t>
            </a:r>
            <a:r>
              <a:rPr lang="es-ES" dirty="0" smtClean="0"/>
              <a:t> </a:t>
            </a:r>
            <a:r>
              <a:rPr lang="es-ES" dirty="0" err="1" smtClean="0"/>
              <a:t>Moon</a:t>
            </a:r>
            <a:r>
              <a:rPr lang="es-ES" dirty="0" smtClean="0"/>
              <a:t>, que lleva el nombre de “</a:t>
            </a:r>
            <a:r>
              <a:rPr lang="es-ES" i="1" dirty="0" smtClean="0"/>
              <a:t>Pensamiento de Unificación</a:t>
            </a:r>
            <a:r>
              <a:rPr lang="es-ES" dirty="0" smtClean="0"/>
              <a:t>”, porque su pretensión es armonizar todas las escuelas y corrientes contrapuestas del pensamiento humano a lo largo de la historia. </a:t>
            </a:r>
            <a:endParaRPr lang="es-E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CuadroTexto"/>
          <p:cNvSpPr txBox="1"/>
          <p:nvPr/>
        </p:nvSpPr>
        <p:spPr>
          <a:xfrm>
            <a:off x="0" y="256691"/>
            <a:ext cx="9144000" cy="523220"/>
          </a:xfrm>
          <a:prstGeom prst="rect">
            <a:avLst/>
          </a:prstGeom>
          <a:gradFill>
            <a:gsLst>
              <a:gs pos="100000">
                <a:srgbClr val="FF0000">
                  <a:shade val="30000"/>
                  <a:satMod val="115000"/>
                  <a:alpha val="0"/>
                </a:srgbClr>
              </a:gs>
              <a:gs pos="50000">
                <a:srgbClr val="FF0000">
                  <a:shade val="67500"/>
                  <a:satMod val="115000"/>
                </a:srgbClr>
              </a:gs>
              <a:gs pos="100000">
                <a:srgbClr val="FF0000">
                  <a:shade val="100000"/>
                  <a:satMod val="115000"/>
                </a:srgbClr>
              </a:gs>
            </a:gsLst>
            <a:lin ang="0" scaled="1"/>
          </a:gradFill>
        </p:spPr>
        <p:txBody>
          <a:bodyPr wrap="square" rtlCol="0">
            <a:spAutoFit/>
          </a:bodyPr>
          <a:lstStyle/>
          <a:p>
            <a:pPr marL="360000" lvl="0" hangingPunct="0"/>
            <a:r>
              <a:rPr lang="es-ES" sz="2800" b="1" cap="small" dirty="0" smtClean="0">
                <a:solidFill>
                  <a:srgbClr val="FFFF00"/>
                </a:solidFill>
              </a:rPr>
              <a:t>Normas y principios éticos comunes </a:t>
            </a:r>
          </a:p>
        </p:txBody>
      </p:sp>
      <p:sp>
        <p:nvSpPr>
          <p:cNvPr id="3" name="2 Rectángulo"/>
          <p:cNvSpPr/>
          <p:nvPr/>
        </p:nvSpPr>
        <p:spPr>
          <a:xfrm>
            <a:off x="1331640" y="1340768"/>
            <a:ext cx="5688632" cy="4031873"/>
          </a:xfrm>
          <a:prstGeom prst="rect">
            <a:avLst/>
          </a:prstGeom>
        </p:spPr>
        <p:txBody>
          <a:bodyPr wrap="square">
            <a:spAutoFit/>
          </a:bodyPr>
          <a:lstStyle/>
          <a:p>
            <a:pPr marL="514350" indent="-360000">
              <a:spcAft>
                <a:spcPts val="1200"/>
              </a:spcAft>
              <a:buFont typeface="Wingdings" pitchFamily="2" charset="2"/>
              <a:buChar char="ü"/>
            </a:pPr>
            <a:r>
              <a:rPr lang="es-ES" sz="2800" b="1" i="1" dirty="0" smtClean="0">
                <a:solidFill>
                  <a:schemeClr val="bg2">
                    <a:lumMod val="50000"/>
                  </a:schemeClr>
                </a:solidFill>
              </a:rPr>
              <a:t>El Decálogo  </a:t>
            </a:r>
          </a:p>
          <a:p>
            <a:pPr marL="514350" indent="-360000">
              <a:spcAft>
                <a:spcPts val="1200"/>
              </a:spcAft>
              <a:buFont typeface="Wingdings" pitchFamily="2" charset="2"/>
              <a:buChar char="ü"/>
            </a:pPr>
            <a:r>
              <a:rPr lang="es-ES" sz="2800" b="1" i="1" dirty="0" smtClean="0">
                <a:solidFill>
                  <a:schemeClr val="bg2">
                    <a:lumMod val="50000"/>
                  </a:schemeClr>
                </a:solidFill>
              </a:rPr>
              <a:t>La Regla de Oro  </a:t>
            </a:r>
          </a:p>
          <a:p>
            <a:pPr marL="514350" indent="-360000">
              <a:spcAft>
                <a:spcPts val="1200"/>
              </a:spcAft>
              <a:buFont typeface="Wingdings" pitchFamily="2" charset="2"/>
              <a:buChar char="ü"/>
            </a:pPr>
            <a:r>
              <a:rPr lang="es-ES" sz="2800" b="1" i="1" dirty="0" smtClean="0">
                <a:solidFill>
                  <a:schemeClr val="bg2">
                    <a:lumMod val="50000"/>
                  </a:schemeClr>
                </a:solidFill>
              </a:rPr>
              <a:t>Dar y recibir    </a:t>
            </a:r>
          </a:p>
          <a:p>
            <a:pPr marL="514350" indent="-360000">
              <a:spcAft>
                <a:spcPts val="1200"/>
              </a:spcAft>
              <a:buFont typeface="Wingdings" pitchFamily="2" charset="2"/>
              <a:buChar char="ü"/>
            </a:pPr>
            <a:r>
              <a:rPr lang="es-ES" sz="2800" b="1" i="1" dirty="0" smtClean="0">
                <a:solidFill>
                  <a:schemeClr val="bg2">
                    <a:lumMod val="50000"/>
                  </a:schemeClr>
                </a:solidFill>
              </a:rPr>
              <a:t>Vivir por los demás      </a:t>
            </a:r>
          </a:p>
          <a:p>
            <a:pPr marL="514350" indent="-360000">
              <a:spcAft>
                <a:spcPts val="1200"/>
              </a:spcAft>
              <a:buFont typeface="Wingdings" pitchFamily="2" charset="2"/>
              <a:buChar char="ü"/>
            </a:pPr>
            <a:r>
              <a:rPr lang="es-ES" sz="2800" b="1" i="1" dirty="0" smtClean="0">
                <a:solidFill>
                  <a:schemeClr val="bg2">
                    <a:lumMod val="50000"/>
                  </a:schemeClr>
                </a:solidFill>
              </a:rPr>
              <a:t>Amor, benevolencia y compasión   </a:t>
            </a:r>
          </a:p>
          <a:p>
            <a:pPr marL="514350" indent="-360000">
              <a:spcAft>
                <a:spcPts val="1200"/>
              </a:spcAft>
              <a:buFont typeface="Wingdings" pitchFamily="2" charset="2"/>
              <a:buChar char="ü"/>
            </a:pPr>
            <a:r>
              <a:rPr lang="es-ES" sz="2800" b="1" i="1" dirty="0" smtClean="0">
                <a:solidFill>
                  <a:schemeClr val="bg2">
                    <a:lumMod val="50000"/>
                  </a:schemeClr>
                </a:solidFill>
              </a:rPr>
              <a:t>Perdón y reconciliación   </a:t>
            </a:r>
          </a:p>
          <a:p>
            <a:pPr marL="514350" indent="-360000">
              <a:spcAft>
                <a:spcPts val="1200"/>
              </a:spcAft>
              <a:buFont typeface="Wingdings" pitchFamily="2" charset="2"/>
              <a:buChar char="ü"/>
            </a:pPr>
            <a:r>
              <a:rPr lang="es-ES" sz="2800" b="1" i="1" dirty="0" smtClean="0">
                <a:solidFill>
                  <a:schemeClr val="bg2">
                    <a:lumMod val="50000"/>
                  </a:schemeClr>
                </a:solidFill>
              </a:rPr>
              <a:t>Amad a vuestros enemigos     </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5 Rectángulo redondeado"/>
          <p:cNvSpPr/>
          <p:nvPr/>
        </p:nvSpPr>
        <p:spPr>
          <a:xfrm>
            <a:off x="251520" y="116632"/>
            <a:ext cx="8712968" cy="2259758"/>
          </a:xfrm>
          <a:prstGeom prst="roundRect">
            <a:avLst/>
          </a:prstGeom>
          <a:gradFill flip="none" rotWithShape="1">
            <a:gsLst>
              <a:gs pos="100000">
                <a:srgbClr val="C0261A">
                  <a:shade val="30000"/>
                  <a:satMod val="115000"/>
                  <a:alpha val="31000"/>
                </a:srgbClr>
              </a:gs>
              <a:gs pos="50000">
                <a:srgbClr val="C0261A">
                  <a:shade val="67500"/>
                  <a:satMod val="115000"/>
                </a:srgbClr>
              </a:gs>
              <a:gs pos="100000">
                <a:srgbClr val="C0261A">
                  <a:shade val="100000"/>
                  <a:satMod val="115000"/>
                </a:srgbClr>
              </a:gs>
            </a:gsLst>
            <a:lin ang="5400000" scaled="1"/>
            <a:tileRect/>
          </a:gradFill>
          <a:ln w="38100">
            <a:solidFill>
              <a:schemeClr val="accent4">
                <a:lumMod val="40000"/>
                <a:lumOff val="60000"/>
              </a:schemeClr>
            </a:solidFill>
          </a:ln>
        </p:spPr>
        <p:txBody>
          <a:bodyPr wrap="square" lIns="216000" tIns="36000" rIns="180000" bIns="36000">
            <a:spAutoFit/>
          </a:bodyPr>
          <a:lstStyle/>
          <a:p>
            <a:pPr>
              <a:spcAft>
                <a:spcPts val="1200"/>
              </a:spcAft>
            </a:pPr>
            <a:r>
              <a:rPr lang="es-ES" sz="2800" b="1" i="1" dirty="0" smtClean="0">
                <a:solidFill>
                  <a:srgbClr val="FFFF00"/>
                </a:solidFill>
              </a:rPr>
              <a:t>El Decálogo  </a:t>
            </a:r>
          </a:p>
          <a:p>
            <a:pPr indent="252000">
              <a:spcAft>
                <a:spcPts val="1200"/>
              </a:spcAft>
            </a:pPr>
            <a:r>
              <a:rPr lang="es-ES" b="1" dirty="0" smtClean="0">
                <a:solidFill>
                  <a:schemeClr val="accent4">
                    <a:lumMod val="20000"/>
                    <a:lumOff val="80000"/>
                  </a:schemeClr>
                </a:solidFill>
              </a:rPr>
              <a:t>Igual que existe el decálogo o los diez mandamientos en la Biblia judía y cristiana, también hay listas muy semejantes de mandamientos en la mayoría de las escrituras religiosas. El Corán contiene varios pasajes que han sido llamados los decálogos islámicos. En el budismo, hinduismo y jainismo se pueden encontrar también listas de preceptos muy similares.</a:t>
            </a:r>
            <a:endParaRPr lang="es-ES" b="1" i="1" dirty="0" smtClean="0">
              <a:solidFill>
                <a:schemeClr val="accent4">
                  <a:lumMod val="20000"/>
                  <a:lumOff val="80000"/>
                </a:schemeClr>
              </a:solidFill>
            </a:endParaRPr>
          </a:p>
        </p:txBody>
      </p:sp>
      <p:sp>
        <p:nvSpPr>
          <p:cNvPr id="7" name="Rectangle 1"/>
          <p:cNvSpPr>
            <a:spLocks noChangeArrowheads="1"/>
          </p:cNvSpPr>
          <p:nvPr/>
        </p:nvSpPr>
        <p:spPr bwMode="auto">
          <a:xfrm>
            <a:off x="323528" y="2502962"/>
            <a:ext cx="8568952" cy="4355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300"/>
              </a:spcAft>
            </a:pPr>
            <a:r>
              <a:rPr lang="es-ES" b="1" dirty="0" smtClean="0">
                <a:solidFill>
                  <a:schemeClr val="bg1">
                    <a:lumMod val="90000"/>
                    <a:lumOff val="10000"/>
                  </a:schemeClr>
                </a:solidFill>
                <a:ea typeface="Batang"/>
              </a:rPr>
              <a:t>—Yo soy el Señor, tu Dios, que te saqué de Egipto, de la esclavitud.</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No tendrás otros dioses rivales míos. </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No te harás una imagen, figura alguna de lo que hay arriba en el cielo, abajo en la tierra o en el agua bajo tierra. (...)</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No pronunciarás el nombre del Señor, tu Dios, en falso. (...)</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Fíjate en el sábado para santificarlo. (...)</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Honra a tu padre y a tu madre; (...)</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No matarás.</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No cometerás adulterio.</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No robarás.</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No darás testimonio falso contra tu prójimo.</a:t>
            </a:r>
            <a:endParaRPr lang="es-ES" sz="2800" b="1" dirty="0" smtClean="0">
              <a:solidFill>
                <a:schemeClr val="bg1">
                  <a:lumMod val="90000"/>
                  <a:lumOff val="10000"/>
                </a:schemeClr>
              </a:solidFill>
              <a:ea typeface="Times New Roman"/>
            </a:endParaRPr>
          </a:p>
          <a:p>
            <a:pPr marL="180340" indent="180340" algn="just" fontAlgn="base" hangingPunct="0">
              <a:spcAft>
                <a:spcPts val="0"/>
              </a:spcAft>
            </a:pPr>
            <a:r>
              <a:rPr lang="es-ES" b="1" dirty="0" smtClean="0">
                <a:solidFill>
                  <a:schemeClr val="bg1">
                    <a:lumMod val="90000"/>
                    <a:lumOff val="10000"/>
                  </a:schemeClr>
                </a:solidFill>
                <a:ea typeface="Batang"/>
              </a:rPr>
              <a:t>No codiciarás los bienes de tu prójimo; no codiciarás la mujer de tu prójimo, (…) ni nada que sea de él.</a:t>
            </a:r>
            <a:endParaRPr lang="es-ES" sz="2800" b="1" dirty="0" smtClean="0">
              <a:solidFill>
                <a:schemeClr val="bg1">
                  <a:lumMod val="90000"/>
                  <a:lumOff val="10000"/>
                </a:schemeClr>
              </a:solidFill>
              <a:ea typeface="Times New Roman"/>
            </a:endParaRPr>
          </a:p>
          <a:p>
            <a:pPr marL="180340" indent="180340" algn="r" fontAlgn="base" hangingPunct="0">
              <a:spcAft>
                <a:spcPts val="600"/>
              </a:spcAft>
            </a:pPr>
            <a:r>
              <a:rPr lang="es-ES" dirty="0" smtClean="0">
                <a:solidFill>
                  <a:srgbClr val="FF0000"/>
                </a:solidFill>
                <a:ea typeface="Batang"/>
              </a:rPr>
              <a:t>Judaísmo y Cristianismo. Biblia, Éxodo 20.1-17</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Rectangle 1"/>
          <p:cNvSpPr>
            <a:spLocks noChangeArrowheads="1"/>
          </p:cNvSpPr>
          <p:nvPr/>
        </p:nvSpPr>
        <p:spPr bwMode="auto">
          <a:xfrm>
            <a:off x="251520" y="538227"/>
            <a:ext cx="8496944" cy="5578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300"/>
              </a:spcAft>
            </a:pPr>
            <a:r>
              <a:rPr lang="es-ES" b="1" dirty="0" smtClean="0">
                <a:solidFill>
                  <a:schemeClr val="bg1">
                    <a:lumMod val="90000"/>
                    <a:lumOff val="10000"/>
                  </a:schemeClr>
                </a:solidFill>
                <a:ea typeface="Batang"/>
              </a:rPr>
              <a:t>Di: «¡Venid, que os recitaré lo que vuestro Señor os ha prohibido: que Le asociéis nada! </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¡Sed buenos con vuestros padres, </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no matéis a vuestros hijos por miedo a empobreceros —ya os proveeremos Nosotros, y a ellos—, </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alejaos de las deshonestidades, públicas o secretas, </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no matéis a nadie que Dios haya prohibido, sino con justo motivo! Esto os ha ordenado Él. Quizás así razonéis.</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¡No toquéis la hacienda del huérfano, sino de manera conveniente, hasta que sea mayor de edad!</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¡Dad con equidad la medida y el peso justo! No pedimos a nadie sino según sus posibilidades.</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¡Sed justos cuando declaréis, aun si se trata de un pariente!</a:t>
            </a:r>
            <a:endParaRPr lang="es-ES" sz="2800" b="1" dirty="0" smtClean="0">
              <a:solidFill>
                <a:schemeClr val="bg1">
                  <a:lumMod val="90000"/>
                  <a:lumOff val="10000"/>
                </a:schemeClr>
              </a:solidFill>
              <a:ea typeface="Times New Roman"/>
            </a:endParaRPr>
          </a:p>
          <a:p>
            <a:pPr marL="180340" indent="180340" algn="just" fontAlgn="base" hangingPunct="0">
              <a:spcAft>
                <a:spcPts val="300"/>
              </a:spcAft>
            </a:pPr>
            <a:r>
              <a:rPr lang="es-ES" b="1" dirty="0" smtClean="0">
                <a:solidFill>
                  <a:schemeClr val="bg1">
                    <a:lumMod val="90000"/>
                    <a:lumOff val="10000"/>
                  </a:schemeClr>
                </a:solidFill>
                <a:ea typeface="Batang"/>
              </a:rPr>
              <a:t>¡Sed fieles a la alianza con Dios! Esto os ha ordenado Él. Quizás, así, os dejéis amonestar».</a:t>
            </a:r>
            <a:endParaRPr lang="es-ES" sz="2800" b="1" dirty="0" smtClean="0">
              <a:solidFill>
                <a:schemeClr val="bg1">
                  <a:lumMod val="90000"/>
                  <a:lumOff val="10000"/>
                </a:schemeClr>
              </a:solidFill>
              <a:ea typeface="Times New Roman"/>
            </a:endParaRPr>
          </a:p>
          <a:p>
            <a:pPr marL="180340" indent="180340" algn="just" fontAlgn="base" hangingPunct="0">
              <a:spcAft>
                <a:spcPts val="1200"/>
              </a:spcAft>
            </a:pPr>
            <a:r>
              <a:rPr lang="es-ES" b="1" dirty="0" smtClean="0">
                <a:solidFill>
                  <a:schemeClr val="bg1">
                    <a:lumMod val="90000"/>
                    <a:lumOff val="10000"/>
                  </a:schemeClr>
                </a:solidFill>
                <a:ea typeface="Batang"/>
              </a:rPr>
              <a:t>Y: «Ésa es Mi vía, recta. Seguidla, pues, y no sigáis otros caminos, que os desviarían de Su camino. Esto os ha ordenado Él. Quizás, así, temáis a Dios».</a:t>
            </a:r>
            <a:endParaRPr lang="es-ES" sz="2800" b="1" dirty="0" smtClean="0">
              <a:solidFill>
                <a:schemeClr val="bg1">
                  <a:lumMod val="90000"/>
                  <a:lumOff val="10000"/>
                </a:schemeClr>
              </a:solidFill>
              <a:ea typeface="Times New Roman"/>
            </a:endParaRPr>
          </a:p>
          <a:p>
            <a:pPr marL="180340" indent="180340" algn="r" fontAlgn="base" hangingPunct="0">
              <a:spcAft>
                <a:spcPts val="600"/>
              </a:spcAft>
            </a:pPr>
            <a:r>
              <a:rPr lang="es-ES" dirty="0" smtClean="0">
                <a:solidFill>
                  <a:srgbClr val="FF0000"/>
                </a:solidFill>
                <a:ea typeface="Batang"/>
              </a:rPr>
              <a:t>Islam, Corán</a:t>
            </a:r>
            <a:r>
              <a:rPr lang="es-ES_tradnl" dirty="0" smtClean="0">
                <a:solidFill>
                  <a:srgbClr val="FF0000"/>
                </a:solidFill>
                <a:ea typeface="Batang"/>
              </a:rPr>
              <a:t> 6. 151-153</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Rectangle 1"/>
          <p:cNvSpPr>
            <a:spLocks noChangeArrowheads="1"/>
          </p:cNvSpPr>
          <p:nvPr/>
        </p:nvSpPr>
        <p:spPr bwMode="auto">
          <a:xfrm>
            <a:off x="323528" y="532711"/>
            <a:ext cx="8496944" cy="5698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0"/>
              </a:spcAft>
            </a:pPr>
            <a:r>
              <a:rPr lang="es-ES" b="1" dirty="0" smtClean="0">
                <a:solidFill>
                  <a:schemeClr val="tx2">
                    <a:lumMod val="10000"/>
                  </a:schemeClr>
                </a:solidFill>
                <a:ea typeface="Batang"/>
              </a:rPr>
              <a:t>Contento, perdón, autocontrol, no apropiarse de nada injustamente, purificación, coerción de los órganos, sabiduría, conocimiento del Supremo, veracidad, y abstención de la ira: éstas constituyen las diez partes de la ley [para los ascetas].</a:t>
            </a:r>
            <a:endParaRPr lang="es-ES" sz="2800" b="1" dirty="0" smtClean="0">
              <a:solidFill>
                <a:schemeClr val="tx2">
                  <a:lumMod val="10000"/>
                </a:schemeClr>
              </a:solidFill>
              <a:ea typeface="Times New Roman"/>
            </a:endParaRPr>
          </a:p>
          <a:p>
            <a:pPr marL="180340" indent="180340" algn="r" fontAlgn="base" hangingPunct="0">
              <a:spcAft>
                <a:spcPts val="2400"/>
              </a:spcAft>
            </a:pPr>
            <a:r>
              <a:rPr lang="es-ES" dirty="0" smtClean="0">
                <a:solidFill>
                  <a:srgbClr val="FF0000"/>
                </a:solidFill>
                <a:ea typeface="Batang"/>
              </a:rPr>
              <a:t>Hinduismo. </a:t>
            </a:r>
            <a:r>
              <a:rPr lang="es-ES" dirty="0" err="1" smtClean="0">
                <a:solidFill>
                  <a:srgbClr val="FF0000"/>
                </a:solidFill>
                <a:ea typeface="Batang"/>
              </a:rPr>
              <a:t>Laws</a:t>
            </a:r>
            <a:r>
              <a:rPr lang="es-ES" dirty="0" smtClean="0">
                <a:solidFill>
                  <a:srgbClr val="FF0000"/>
                </a:solidFill>
                <a:ea typeface="Batang"/>
              </a:rPr>
              <a:t> of Manu 6.92</a:t>
            </a:r>
            <a:r>
              <a:rPr lang="en-GB" dirty="0" smtClean="0">
                <a:solidFill>
                  <a:srgbClr val="FF0000"/>
                </a:solidFill>
                <a:ea typeface="Batang"/>
              </a:rPr>
              <a:t> </a:t>
            </a:r>
            <a:endParaRPr lang="es-ES" sz="2800" dirty="0" smtClean="0">
              <a:solidFill>
                <a:srgbClr val="FF0000"/>
              </a:solidFill>
              <a:ea typeface="Times New Roman"/>
            </a:endParaRPr>
          </a:p>
          <a:p>
            <a:pPr marL="180340" indent="180340" algn="just" fontAlgn="base" hangingPunct="0">
              <a:spcAft>
                <a:spcPts val="400"/>
              </a:spcAft>
            </a:pPr>
            <a:r>
              <a:rPr lang="es-ES" b="1" dirty="0" smtClean="0">
                <a:solidFill>
                  <a:schemeClr val="tx2">
                    <a:lumMod val="10000"/>
                  </a:schemeClr>
                </a:solidFill>
                <a:ea typeface="Batang"/>
              </a:rPr>
              <a:t>No matar, no robar más, renunciar a las esposas de los demás, refrenarse completamente de hablar de una manera falsa, </a:t>
            </a:r>
            <a:r>
              <a:rPr lang="es-ES" b="1" dirty="0" err="1" smtClean="0">
                <a:solidFill>
                  <a:schemeClr val="tx2">
                    <a:lumMod val="10000"/>
                  </a:schemeClr>
                </a:solidFill>
                <a:ea typeface="Batang"/>
              </a:rPr>
              <a:t>incordiosa</a:t>
            </a:r>
            <a:r>
              <a:rPr lang="es-ES" b="1" dirty="0" smtClean="0">
                <a:solidFill>
                  <a:schemeClr val="tx2">
                    <a:lumMod val="10000"/>
                  </a:schemeClr>
                </a:solidFill>
                <a:ea typeface="Batang"/>
              </a:rPr>
              <a:t>, áspera e inconsciente, abandonar la codicia, los impulsos violentos y las opiniones de los Nihilistas; éstos son los diez senderos blancos de la acción, sus opuestos son los negros.</a:t>
            </a:r>
            <a:endParaRPr lang="es-ES" sz="2800" b="1" dirty="0" smtClean="0">
              <a:solidFill>
                <a:schemeClr val="tx2">
                  <a:lumMod val="10000"/>
                </a:schemeClr>
              </a:solidFill>
              <a:ea typeface="Times New Roman"/>
            </a:endParaRPr>
          </a:p>
          <a:p>
            <a:pPr marL="180340" indent="180340" algn="r" fontAlgn="base" hangingPunct="0">
              <a:spcAft>
                <a:spcPts val="2400"/>
              </a:spcAft>
            </a:pPr>
            <a:r>
              <a:rPr lang="es-ES" dirty="0" smtClean="0">
                <a:solidFill>
                  <a:srgbClr val="FF0000"/>
                </a:solidFill>
                <a:ea typeface="Batang"/>
              </a:rPr>
              <a:t>Budismo. </a:t>
            </a:r>
            <a:r>
              <a:rPr lang="es-ES" dirty="0" err="1" smtClean="0">
                <a:solidFill>
                  <a:srgbClr val="FF0000"/>
                </a:solidFill>
                <a:ea typeface="Batang"/>
              </a:rPr>
              <a:t>Nagarjuna</a:t>
            </a:r>
            <a:r>
              <a:rPr lang="es-ES" dirty="0" smtClean="0">
                <a:solidFill>
                  <a:srgbClr val="FF0000"/>
                </a:solidFill>
                <a:ea typeface="Batang"/>
              </a:rPr>
              <a:t>, </a:t>
            </a:r>
            <a:r>
              <a:rPr lang="es-ES" dirty="0" err="1" smtClean="0">
                <a:solidFill>
                  <a:srgbClr val="FF0000"/>
                </a:solidFill>
                <a:ea typeface="Batang"/>
              </a:rPr>
              <a:t>Precious</a:t>
            </a:r>
            <a:r>
              <a:rPr lang="es-ES" dirty="0" smtClean="0">
                <a:solidFill>
                  <a:srgbClr val="FF0000"/>
                </a:solidFill>
                <a:ea typeface="Batang"/>
              </a:rPr>
              <a:t> Garland 8-9</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tx2">
                    <a:lumMod val="10000"/>
                  </a:schemeClr>
                </a:solidFill>
                <a:ea typeface="Batang"/>
              </a:rPr>
              <a:t>Debemos reconocer y respetar tres leyes inmutables:</a:t>
            </a:r>
            <a:endParaRPr lang="es-ES" sz="2800" b="1" dirty="0" smtClean="0">
              <a:solidFill>
                <a:schemeClr val="tx2">
                  <a:lumMod val="10000"/>
                </a:schemeClr>
              </a:solidFill>
              <a:ea typeface="Times New Roman"/>
            </a:endParaRPr>
          </a:p>
          <a:p>
            <a:pPr marL="180340" indent="180340" algn="just" fontAlgn="base" hangingPunct="0">
              <a:spcAft>
                <a:spcPts val="300"/>
              </a:spcAft>
            </a:pPr>
            <a:r>
              <a:rPr lang="es-ES" b="1" dirty="0" smtClean="0">
                <a:solidFill>
                  <a:schemeClr val="tx2">
                    <a:lumMod val="10000"/>
                  </a:schemeClr>
                </a:solidFill>
                <a:ea typeface="Batang"/>
              </a:rPr>
              <a:t>La primera ley: No contaminéis vuestro linaje de sangre, incluso a costa de vuestra vida. </a:t>
            </a:r>
            <a:endParaRPr lang="es-ES" sz="2800" b="1" dirty="0" smtClean="0">
              <a:solidFill>
                <a:schemeClr val="tx2">
                  <a:lumMod val="10000"/>
                </a:schemeClr>
              </a:solidFill>
              <a:ea typeface="Times New Roman"/>
            </a:endParaRPr>
          </a:p>
          <a:p>
            <a:pPr marL="180340" indent="180340" algn="just" fontAlgn="base" hangingPunct="0">
              <a:spcAft>
                <a:spcPts val="300"/>
              </a:spcAft>
            </a:pPr>
            <a:r>
              <a:rPr lang="es-ES" b="1" dirty="0" smtClean="0">
                <a:solidFill>
                  <a:schemeClr val="tx2">
                    <a:lumMod val="10000"/>
                  </a:schemeClr>
                </a:solidFill>
                <a:ea typeface="Batang"/>
              </a:rPr>
              <a:t>La segunda ley: No violéis los derechos humanos. Todo el mundo es igual, ya sea hombre o mujer, blanco o negro. </a:t>
            </a:r>
            <a:endParaRPr lang="es-ES" sz="2800" b="1" dirty="0" smtClean="0">
              <a:solidFill>
                <a:schemeClr val="tx2">
                  <a:lumMod val="10000"/>
                </a:schemeClr>
              </a:solidFill>
              <a:ea typeface="Times New Roman"/>
            </a:endParaRPr>
          </a:p>
          <a:p>
            <a:pPr marL="180340" indent="180340" algn="just" fontAlgn="base" hangingPunct="0">
              <a:spcAft>
                <a:spcPts val="1200"/>
              </a:spcAft>
            </a:pPr>
            <a:r>
              <a:rPr lang="es-ES" b="1" dirty="0" smtClean="0">
                <a:solidFill>
                  <a:schemeClr val="tx2">
                    <a:lumMod val="10000"/>
                  </a:schemeClr>
                </a:solidFill>
                <a:ea typeface="Batang"/>
              </a:rPr>
              <a:t>La tercera ley: No robéis ni malverséis fondos públicos con fines egoístas.</a:t>
            </a:r>
            <a:endParaRPr lang="es-ES" sz="2800" b="1" dirty="0" smtClean="0">
              <a:solidFill>
                <a:schemeClr val="tx2">
                  <a:lumMod val="10000"/>
                </a:schemeClr>
              </a:solidFill>
              <a:ea typeface="Times New Roman"/>
            </a:endParaRPr>
          </a:p>
          <a:p>
            <a:pPr marL="180340" indent="180340" algn="r" fontAlgn="base" hangingPunct="0">
              <a:spcAft>
                <a:spcPts val="2400"/>
              </a:spcAft>
            </a:pPr>
            <a:r>
              <a:rPr lang="es-ES" dirty="0" err="1" smtClean="0">
                <a:solidFill>
                  <a:srgbClr val="FF0000"/>
                </a:solidFill>
                <a:ea typeface="Batang"/>
              </a:rPr>
              <a:t>Sun</a:t>
            </a:r>
            <a:r>
              <a:rPr lang="es-ES" dirty="0" smtClean="0">
                <a:solidFill>
                  <a:srgbClr val="FF0000"/>
                </a:solidFill>
                <a:ea typeface="Batang"/>
              </a:rPr>
              <a:t> </a:t>
            </a:r>
            <a:r>
              <a:rPr lang="es-ES" dirty="0" err="1" smtClean="0">
                <a:solidFill>
                  <a:srgbClr val="FF0000"/>
                </a:solidFill>
                <a:ea typeface="Batang"/>
              </a:rPr>
              <a:t>Myung</a:t>
            </a:r>
            <a:r>
              <a:rPr lang="es-ES" dirty="0" smtClean="0">
                <a:solidFill>
                  <a:srgbClr val="FF0000"/>
                </a:solidFill>
                <a:ea typeface="Batang"/>
              </a:rPr>
              <a:t> </a:t>
            </a:r>
            <a:r>
              <a:rPr lang="es-ES" dirty="0" err="1" smtClean="0">
                <a:solidFill>
                  <a:srgbClr val="FF0000"/>
                </a:solidFill>
                <a:ea typeface="Batang"/>
              </a:rPr>
              <a:t>Moon</a:t>
            </a:r>
            <a:r>
              <a:rPr lang="es-ES" dirty="0" smtClean="0">
                <a:solidFill>
                  <a:srgbClr val="FF0000"/>
                </a:solidFill>
                <a:ea typeface="Batang"/>
              </a:rPr>
              <a:t>. </a:t>
            </a:r>
            <a:r>
              <a:rPr lang="es-ES" dirty="0" err="1" smtClean="0">
                <a:solidFill>
                  <a:srgbClr val="FF0000"/>
                </a:solidFill>
                <a:ea typeface="Batang"/>
              </a:rPr>
              <a:t>Unificacionismo</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5 Rectángulo redondeado"/>
          <p:cNvSpPr/>
          <p:nvPr/>
        </p:nvSpPr>
        <p:spPr>
          <a:xfrm>
            <a:off x="251520" y="116632"/>
            <a:ext cx="8712968" cy="1646824"/>
          </a:xfrm>
          <a:prstGeom prst="roundRect">
            <a:avLst/>
          </a:prstGeom>
          <a:gradFill flip="none" rotWithShape="1">
            <a:gsLst>
              <a:gs pos="100000">
                <a:srgbClr val="FF0000">
                  <a:shade val="30000"/>
                  <a:satMod val="115000"/>
                  <a:alpha val="25000"/>
                </a:srgbClr>
              </a:gs>
              <a:gs pos="50000">
                <a:srgbClr val="FF0000">
                  <a:shade val="67500"/>
                  <a:satMod val="115000"/>
                </a:srgbClr>
              </a:gs>
              <a:gs pos="100000">
                <a:srgbClr val="FF0000">
                  <a:shade val="100000"/>
                  <a:satMod val="115000"/>
                </a:srgbClr>
              </a:gs>
            </a:gsLst>
            <a:lin ang="5400000" scaled="1"/>
            <a:tileRect/>
          </a:gradFill>
          <a:ln w="38100">
            <a:solidFill>
              <a:schemeClr val="accent4">
                <a:lumMod val="40000"/>
                <a:lumOff val="60000"/>
              </a:schemeClr>
            </a:solidFill>
          </a:ln>
        </p:spPr>
        <p:txBody>
          <a:bodyPr wrap="square" lIns="216000" tIns="36000" rIns="180000" bIns="36000">
            <a:spAutoFit/>
          </a:bodyPr>
          <a:lstStyle/>
          <a:p>
            <a:pPr>
              <a:spcAft>
                <a:spcPts val="1200"/>
              </a:spcAft>
            </a:pPr>
            <a:r>
              <a:rPr lang="es-ES" sz="2800" b="1" i="1" dirty="0" smtClean="0">
                <a:solidFill>
                  <a:srgbClr val="FFFF00"/>
                </a:solidFill>
              </a:rPr>
              <a:t>La Regla de Oro </a:t>
            </a:r>
          </a:p>
          <a:p>
            <a:pPr indent="252000">
              <a:spcAft>
                <a:spcPts val="1200"/>
              </a:spcAft>
            </a:pPr>
            <a:r>
              <a:rPr lang="es-ES" b="1" dirty="0" smtClean="0">
                <a:solidFill>
                  <a:schemeClr val="accent4">
                    <a:lumMod val="20000"/>
                    <a:lumOff val="80000"/>
                  </a:schemeClr>
                </a:solidFill>
              </a:rPr>
              <a:t>La Regla de Oro o la ética de la reciprocidad se encuentra expresada en unos términos casi idénticos en las escrituras de todas las religiones. Está considerado como el principio ético más evidente, simple y conciso.</a:t>
            </a:r>
            <a:endParaRPr lang="es-ES" b="1" i="1" dirty="0" smtClean="0">
              <a:solidFill>
                <a:schemeClr val="accent4">
                  <a:lumMod val="20000"/>
                  <a:lumOff val="80000"/>
                </a:schemeClr>
              </a:solidFill>
            </a:endParaRPr>
          </a:p>
        </p:txBody>
      </p:sp>
      <p:sp>
        <p:nvSpPr>
          <p:cNvPr id="7" name="Rectangle 1"/>
          <p:cNvSpPr>
            <a:spLocks noChangeArrowheads="1"/>
          </p:cNvSpPr>
          <p:nvPr/>
        </p:nvSpPr>
        <p:spPr bwMode="auto">
          <a:xfrm>
            <a:off x="251520" y="2060848"/>
            <a:ext cx="8568952" cy="44165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300"/>
              </a:spcAft>
            </a:pPr>
            <a:r>
              <a:rPr lang="es-ES" b="1" dirty="0" smtClean="0">
                <a:solidFill>
                  <a:schemeClr val="bg2">
                    <a:lumMod val="50000"/>
                  </a:schemeClr>
                </a:solidFill>
                <a:ea typeface="Batang"/>
              </a:rPr>
              <a:t>Trata a los demás como queréis que os traten a vosotros. </a:t>
            </a:r>
            <a:endParaRPr lang="es-ES" sz="2800" b="1" dirty="0" smtClean="0">
              <a:solidFill>
                <a:schemeClr val="bg2">
                  <a:lumMod val="50000"/>
                </a:schemeClr>
              </a:solidFill>
              <a:ea typeface="Times New Roman"/>
            </a:endParaRPr>
          </a:p>
          <a:p>
            <a:pPr marL="180340" indent="180340" algn="r" fontAlgn="base" hangingPunct="0">
              <a:spcAft>
                <a:spcPts val="2400"/>
              </a:spcAft>
            </a:pPr>
            <a:r>
              <a:rPr lang="es-ES" dirty="0" smtClean="0">
                <a:solidFill>
                  <a:srgbClr val="FF0000"/>
                </a:solidFill>
                <a:ea typeface="Batang"/>
              </a:rPr>
              <a:t>Cristianismo. Mateo 7.12</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Ninguno de vosotros será un creyente hasta que desee para su hermano lo que desea para sí mismo.</a:t>
            </a:r>
            <a:endParaRPr lang="es-ES" sz="2800" b="1" dirty="0" smtClean="0">
              <a:solidFill>
                <a:schemeClr val="bg2">
                  <a:lumMod val="50000"/>
                </a:schemeClr>
              </a:solidFill>
              <a:ea typeface="Times New Roman"/>
            </a:endParaRPr>
          </a:p>
          <a:p>
            <a:pPr marL="180340" indent="180340" algn="r" fontAlgn="base" hangingPunct="0">
              <a:spcAft>
                <a:spcPts val="2400"/>
              </a:spcAft>
            </a:pPr>
            <a:r>
              <a:rPr lang="en-GB" dirty="0" smtClean="0">
                <a:solidFill>
                  <a:srgbClr val="FF0000"/>
                </a:solidFill>
                <a:ea typeface="Batang"/>
              </a:rPr>
              <a:t>Islam. Forty </a:t>
            </a:r>
            <a:r>
              <a:rPr lang="en-GB" dirty="0" err="1" smtClean="0">
                <a:solidFill>
                  <a:srgbClr val="FF0000"/>
                </a:solidFill>
                <a:ea typeface="Batang"/>
              </a:rPr>
              <a:t>Hadith</a:t>
            </a:r>
            <a:r>
              <a:rPr lang="en-GB" dirty="0" smtClean="0">
                <a:solidFill>
                  <a:srgbClr val="FF0000"/>
                </a:solidFill>
                <a:ea typeface="Batang"/>
              </a:rPr>
              <a:t> of an-</a:t>
            </a:r>
            <a:r>
              <a:rPr lang="en-GB" dirty="0" err="1" smtClean="0">
                <a:solidFill>
                  <a:srgbClr val="FF0000"/>
                </a:solidFill>
                <a:ea typeface="Batang"/>
              </a:rPr>
              <a:t>Nawawi</a:t>
            </a:r>
            <a:r>
              <a:rPr lang="en-GB" dirty="0" smtClean="0">
                <a:solidFill>
                  <a:srgbClr val="FF0000"/>
                </a:solidFill>
                <a:ea typeface="Batang"/>
              </a:rPr>
              <a:t> 13</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Un hombre debería caminar por la vida tratando a todas las criaturas como a él mismo le gustaría ser tratado.</a:t>
            </a:r>
            <a:endParaRPr lang="es-ES" sz="2800" b="1" dirty="0" smtClean="0">
              <a:solidFill>
                <a:schemeClr val="bg2">
                  <a:lumMod val="50000"/>
                </a:schemeClr>
              </a:solidFill>
              <a:ea typeface="Times New Roman"/>
            </a:endParaRPr>
          </a:p>
          <a:p>
            <a:pPr marL="180340" indent="180340" algn="r" fontAlgn="base" hangingPunct="0">
              <a:spcAft>
                <a:spcPts val="2400"/>
              </a:spcAft>
            </a:pPr>
            <a:r>
              <a:rPr lang="es-ES" dirty="0" smtClean="0">
                <a:solidFill>
                  <a:srgbClr val="FF0000"/>
                </a:solidFill>
                <a:ea typeface="Batang"/>
              </a:rPr>
              <a:t>Jainismo. </a:t>
            </a:r>
            <a:r>
              <a:rPr lang="es-ES" dirty="0" err="1" smtClean="0">
                <a:solidFill>
                  <a:srgbClr val="FF0000"/>
                </a:solidFill>
                <a:ea typeface="Batang"/>
              </a:rPr>
              <a:t>Sutrakritanga</a:t>
            </a:r>
            <a:r>
              <a:rPr lang="es-ES" dirty="0" smtClean="0">
                <a:solidFill>
                  <a:srgbClr val="FF0000"/>
                </a:solidFill>
                <a:ea typeface="Batang"/>
              </a:rPr>
              <a:t> 1.11.33 </a:t>
            </a:r>
            <a:endParaRPr lang="es-ES" sz="2800" dirty="0" smtClean="0">
              <a:solidFill>
                <a:srgbClr val="FF0000"/>
              </a:solidFill>
              <a:ea typeface="Times New Roman"/>
            </a:endParaRPr>
          </a:p>
          <a:p>
            <a:pPr marL="180340" indent="180340" algn="just" fontAlgn="base" hangingPunct="0">
              <a:spcAft>
                <a:spcPts val="300"/>
              </a:spcAft>
            </a:pPr>
            <a:r>
              <a:rPr lang="es-ES" b="1" dirty="0" smtClean="0">
                <a:solidFill>
                  <a:schemeClr val="bg2">
                    <a:lumMod val="50000"/>
                  </a:schemeClr>
                </a:solidFill>
                <a:ea typeface="Batang"/>
              </a:rPr>
              <a:t>No debe uno portarse con los demás de una manera que te desagradaría si te lo hicieran a ti. Ésta es la esencia de la moralidad. Todas las demás acciones son debidas a deseos egoístas.</a:t>
            </a:r>
            <a:endParaRPr lang="es-ES" sz="2800" b="1" dirty="0" smtClean="0">
              <a:solidFill>
                <a:schemeClr val="bg2">
                  <a:lumMod val="50000"/>
                </a:schemeClr>
              </a:solidFill>
              <a:ea typeface="Times New Roman"/>
            </a:endParaRPr>
          </a:p>
          <a:p>
            <a:pPr marL="180340" indent="180340" algn="r" fontAlgn="base" hangingPunct="0">
              <a:spcAft>
                <a:spcPts val="2400"/>
              </a:spcAft>
            </a:pPr>
            <a:r>
              <a:rPr lang="es-ES" dirty="0" smtClean="0">
                <a:solidFill>
                  <a:srgbClr val="FF0000"/>
                </a:solidFill>
                <a:ea typeface="Batang"/>
              </a:rPr>
              <a:t>Hinduismo. </a:t>
            </a:r>
            <a:r>
              <a:rPr lang="es-ES" dirty="0" err="1" smtClean="0">
                <a:solidFill>
                  <a:srgbClr val="FF0000"/>
                </a:solidFill>
                <a:ea typeface="Batang"/>
              </a:rPr>
              <a:t>Mahabharata</a:t>
            </a:r>
            <a:r>
              <a:rPr lang="es-ES" dirty="0" smtClean="0">
                <a:solidFill>
                  <a:srgbClr val="FF0000"/>
                </a:solidFill>
                <a:ea typeface="Batang"/>
              </a:rPr>
              <a:t>, </a:t>
            </a:r>
            <a:r>
              <a:rPr lang="es-ES" dirty="0" err="1" smtClean="0">
                <a:solidFill>
                  <a:srgbClr val="FF0000"/>
                </a:solidFill>
                <a:ea typeface="Batang"/>
              </a:rPr>
              <a:t>Anusasana</a:t>
            </a:r>
            <a:r>
              <a:rPr lang="es-ES" dirty="0" smtClean="0">
                <a:solidFill>
                  <a:srgbClr val="FF0000"/>
                </a:solidFill>
                <a:ea typeface="Batang"/>
              </a:rPr>
              <a:t> Parva 113.8</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Rectangle 1"/>
          <p:cNvSpPr>
            <a:spLocks noChangeArrowheads="1"/>
          </p:cNvSpPr>
          <p:nvPr/>
        </p:nvSpPr>
        <p:spPr bwMode="auto">
          <a:xfrm>
            <a:off x="323528" y="186943"/>
            <a:ext cx="8496944" cy="66710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300"/>
              </a:spcAft>
            </a:pPr>
            <a:r>
              <a:rPr lang="es-ES" b="1" dirty="0" err="1" smtClean="0">
                <a:solidFill>
                  <a:schemeClr val="bg2">
                    <a:lumMod val="50000"/>
                  </a:schemeClr>
                </a:solidFill>
                <a:ea typeface="Batang"/>
              </a:rPr>
              <a:t>Tse</a:t>
            </a:r>
            <a:r>
              <a:rPr lang="es-ES" b="1" dirty="0" smtClean="0">
                <a:solidFill>
                  <a:schemeClr val="bg2">
                    <a:lumMod val="50000"/>
                  </a:schemeClr>
                </a:solidFill>
                <a:ea typeface="Batang"/>
              </a:rPr>
              <a:t>-kung preguntó al Maestro: ¿Existe alguna palabra que resuma la norma con arreglo a la cual se pueda obrar durante toda la vida? Kung-</a:t>
            </a:r>
            <a:r>
              <a:rPr lang="es-ES" b="1" dirty="0" err="1" smtClean="0">
                <a:solidFill>
                  <a:schemeClr val="bg2">
                    <a:lumMod val="50000"/>
                  </a:schemeClr>
                </a:solidFill>
                <a:ea typeface="Batang"/>
              </a:rPr>
              <a:t>tsé</a:t>
            </a:r>
            <a:r>
              <a:rPr lang="es-ES" b="1" dirty="0" smtClean="0">
                <a:solidFill>
                  <a:schemeClr val="bg2">
                    <a:lumMod val="50000"/>
                  </a:schemeClr>
                </a:solidFill>
                <a:ea typeface="Batang"/>
              </a:rPr>
              <a:t> respondió: Sí, la palabra «amor» [«</a:t>
            </a:r>
            <a:r>
              <a:rPr lang="es-ES" b="1" dirty="0" err="1" smtClean="0">
                <a:solidFill>
                  <a:schemeClr val="bg2">
                    <a:lumMod val="50000"/>
                  </a:schemeClr>
                </a:solidFill>
                <a:ea typeface="Batang"/>
              </a:rPr>
              <a:t>shu</a:t>
            </a:r>
            <a:r>
              <a:rPr lang="es-ES" b="1" dirty="0" smtClean="0">
                <a:solidFill>
                  <a:schemeClr val="bg2">
                    <a:lumMod val="50000"/>
                  </a:schemeClr>
                </a:solidFill>
                <a:ea typeface="Batang"/>
              </a:rPr>
              <a:t>»—reciprocidad]. La norma suprema de conducta es el amor al prójimo, fundamentado en la igualdad de naturaleza de todos los hombres. Su realización se expresa en la regla: «No hagas a los demás lo que no quisieras para ti».</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Confucianismo. </a:t>
            </a:r>
            <a:r>
              <a:rPr lang="es-ES" dirty="0" err="1" smtClean="0">
                <a:solidFill>
                  <a:srgbClr val="FF0000"/>
                </a:solidFill>
                <a:ea typeface="Batang"/>
              </a:rPr>
              <a:t>Hia-Lun</a:t>
            </a:r>
            <a:r>
              <a:rPr lang="es-ES" dirty="0" smtClean="0">
                <a:solidFill>
                  <a:srgbClr val="FF0000"/>
                </a:solidFill>
                <a:ea typeface="Batang"/>
              </a:rPr>
              <a:t> </a:t>
            </a:r>
            <a:r>
              <a:rPr lang="es-ES" dirty="0" err="1" smtClean="0">
                <a:solidFill>
                  <a:srgbClr val="FF0000"/>
                </a:solidFill>
                <a:ea typeface="Batang"/>
              </a:rPr>
              <a:t>V.23</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Al compararse con los demás en términos tales como, «igual que yo soy, ellos son; igual que ellos son, yo soy», no se debería matar ni inducir a otros a que maten.</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Budismo. </a:t>
            </a:r>
            <a:r>
              <a:rPr lang="es-ES" dirty="0" err="1" smtClean="0">
                <a:solidFill>
                  <a:srgbClr val="FF0000"/>
                </a:solidFill>
                <a:ea typeface="Batang"/>
              </a:rPr>
              <a:t>Sutta</a:t>
            </a:r>
            <a:r>
              <a:rPr lang="es-ES" dirty="0" smtClean="0">
                <a:solidFill>
                  <a:srgbClr val="FF0000"/>
                </a:solidFill>
                <a:ea typeface="Batang"/>
              </a:rPr>
              <a:t> </a:t>
            </a:r>
            <a:r>
              <a:rPr lang="es-ES" dirty="0" err="1" smtClean="0">
                <a:solidFill>
                  <a:srgbClr val="FF0000"/>
                </a:solidFill>
                <a:ea typeface="Batang"/>
              </a:rPr>
              <a:t>Nipata</a:t>
            </a:r>
            <a:r>
              <a:rPr lang="es-ES" dirty="0" smtClean="0">
                <a:solidFill>
                  <a:srgbClr val="FF0000"/>
                </a:solidFill>
                <a:ea typeface="Batang"/>
              </a:rPr>
              <a:t> 705 </a:t>
            </a:r>
            <a:endParaRPr lang="es-ES" sz="2800" dirty="0" smtClean="0">
              <a:solidFill>
                <a:srgbClr val="FF0000"/>
              </a:solidFill>
              <a:ea typeface="Times New Roman"/>
            </a:endParaRPr>
          </a:p>
          <a:p>
            <a:pPr marL="180340" indent="180340" algn="just" fontAlgn="base" hangingPunct="0">
              <a:spcAft>
                <a:spcPts val="300"/>
              </a:spcAft>
            </a:pPr>
            <a:r>
              <a:rPr lang="es-ES" b="1" dirty="0" smtClean="0">
                <a:solidFill>
                  <a:schemeClr val="bg2">
                    <a:lumMod val="50000"/>
                  </a:schemeClr>
                </a:solidFill>
                <a:ea typeface="Batang"/>
              </a:rPr>
              <a:t>Lo que te resulta odioso no se lo hagas a tu prójimo. Eso es todo el </a:t>
            </a:r>
            <a:r>
              <a:rPr lang="es-ES" b="1" dirty="0" err="1" smtClean="0">
                <a:solidFill>
                  <a:schemeClr val="bg2">
                    <a:lumMod val="50000"/>
                  </a:schemeClr>
                </a:solidFill>
                <a:ea typeface="Batang"/>
              </a:rPr>
              <a:t>Torah</a:t>
            </a:r>
            <a:r>
              <a:rPr lang="es-ES" b="1" dirty="0" smtClean="0">
                <a:solidFill>
                  <a:schemeClr val="bg2">
                    <a:lumMod val="50000"/>
                  </a:schemeClr>
                </a:solidFill>
                <a:ea typeface="Batang"/>
              </a:rPr>
              <a:t>; todo el resto es comentario. Ve y aprende.</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Judaísmo. Talmud, </a:t>
            </a:r>
            <a:r>
              <a:rPr lang="es-ES" dirty="0" err="1" smtClean="0">
                <a:solidFill>
                  <a:srgbClr val="FF0000"/>
                </a:solidFill>
                <a:ea typeface="Batang"/>
              </a:rPr>
              <a:t>Shabbat</a:t>
            </a:r>
            <a:r>
              <a:rPr lang="es-ES" dirty="0" smtClean="0">
                <a:solidFill>
                  <a:srgbClr val="FF0000"/>
                </a:solidFill>
                <a:ea typeface="Batang"/>
              </a:rPr>
              <a:t> 31ª</a:t>
            </a:r>
            <a:endParaRPr lang="es-ES" sz="2800" dirty="0" smtClean="0">
              <a:solidFill>
                <a:srgbClr val="FF0000"/>
              </a:solidFill>
              <a:ea typeface="Times New Roman"/>
            </a:endParaRPr>
          </a:p>
          <a:p>
            <a:pPr marL="180340" indent="180340" algn="just" fontAlgn="base" hangingPunct="0">
              <a:spcAft>
                <a:spcPts val="300"/>
              </a:spcAft>
            </a:pPr>
            <a:r>
              <a:rPr lang="es-ES" b="1" dirty="0" smtClean="0">
                <a:solidFill>
                  <a:schemeClr val="bg2">
                    <a:lumMod val="50000"/>
                  </a:schemeClr>
                </a:solidFill>
                <a:ea typeface="Batang"/>
              </a:rPr>
              <a:t>No hagas a los demás lo que no quieres que te hagan a ti.</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err="1" smtClean="0">
                <a:solidFill>
                  <a:srgbClr val="FF0000"/>
                </a:solidFill>
                <a:ea typeface="Batang"/>
              </a:rPr>
              <a:t>Lampridio</a:t>
            </a:r>
            <a:r>
              <a:rPr lang="es-ES" dirty="0" smtClean="0">
                <a:solidFill>
                  <a:srgbClr val="FF0000"/>
                </a:solidFill>
                <a:ea typeface="Batang"/>
              </a:rPr>
              <a:t>, Vita </a:t>
            </a:r>
            <a:r>
              <a:rPr lang="es-ES" dirty="0" err="1" smtClean="0">
                <a:solidFill>
                  <a:srgbClr val="FF0000"/>
                </a:solidFill>
                <a:ea typeface="Batang"/>
              </a:rPr>
              <a:t>Alexandri</a:t>
            </a:r>
            <a:r>
              <a:rPr lang="es-ES" dirty="0" smtClean="0">
                <a:solidFill>
                  <a:srgbClr val="FF0000"/>
                </a:solidFill>
                <a:ea typeface="Batang"/>
              </a:rPr>
              <a:t> </a:t>
            </a:r>
            <a:r>
              <a:rPr lang="es-ES" dirty="0" err="1" smtClean="0">
                <a:solidFill>
                  <a:srgbClr val="FF0000"/>
                </a:solidFill>
                <a:ea typeface="Batang"/>
              </a:rPr>
              <a:t>Severi</a:t>
            </a:r>
            <a:endParaRPr lang="es-ES" sz="2800" dirty="0" smtClean="0">
              <a:solidFill>
                <a:srgbClr val="FF0000"/>
              </a:solidFill>
              <a:ea typeface="Times New Roman"/>
            </a:endParaRPr>
          </a:p>
          <a:p>
            <a:pPr marL="180340" indent="180340" algn="just" fontAlgn="base" hangingPunct="0">
              <a:spcAft>
                <a:spcPts val="0"/>
              </a:spcAft>
            </a:pPr>
            <a:r>
              <a:rPr lang="es-ES" dirty="0" smtClean="0">
                <a:solidFill>
                  <a:schemeClr val="bg2">
                    <a:lumMod val="50000"/>
                  </a:schemeClr>
                </a:solidFill>
                <a:ea typeface="Batang"/>
              </a:rPr>
              <a:t> </a:t>
            </a:r>
            <a:r>
              <a:rPr lang="es-ES" b="1" dirty="0" smtClean="0">
                <a:solidFill>
                  <a:schemeClr val="bg2">
                    <a:lumMod val="50000"/>
                  </a:schemeClr>
                </a:solidFill>
                <a:ea typeface="Batang"/>
              </a:rPr>
              <a:t>¿No hay una máxima que dice que si deseáis que otros os sirvan, deberíais serviles primero? [Si] La regla básica es que vosotros debéis ser los primeros en servir.</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err="1" smtClean="0">
                <a:solidFill>
                  <a:srgbClr val="FF0000"/>
                </a:solidFill>
                <a:ea typeface="Batang"/>
              </a:rPr>
              <a:t>Sun</a:t>
            </a:r>
            <a:r>
              <a:rPr lang="es-ES" dirty="0" smtClean="0">
                <a:solidFill>
                  <a:srgbClr val="FF0000"/>
                </a:solidFill>
                <a:ea typeface="Batang"/>
              </a:rPr>
              <a:t> </a:t>
            </a:r>
            <a:r>
              <a:rPr lang="es-ES" dirty="0" err="1" smtClean="0">
                <a:solidFill>
                  <a:srgbClr val="FF0000"/>
                </a:solidFill>
                <a:ea typeface="Batang"/>
              </a:rPr>
              <a:t>Myung</a:t>
            </a:r>
            <a:r>
              <a:rPr lang="es-ES" dirty="0" smtClean="0">
                <a:solidFill>
                  <a:srgbClr val="FF0000"/>
                </a:solidFill>
                <a:ea typeface="Batang"/>
              </a:rPr>
              <a:t> </a:t>
            </a:r>
            <a:r>
              <a:rPr lang="es-ES" dirty="0" err="1" smtClean="0">
                <a:solidFill>
                  <a:srgbClr val="FF0000"/>
                </a:solidFill>
                <a:ea typeface="Batang"/>
              </a:rPr>
              <a:t>Moon</a:t>
            </a:r>
            <a:r>
              <a:rPr lang="es-ES" dirty="0" smtClean="0">
                <a:solidFill>
                  <a:srgbClr val="FF0000"/>
                </a:solidFill>
                <a:ea typeface="Batang"/>
              </a:rPr>
              <a:t>. </a:t>
            </a:r>
            <a:r>
              <a:rPr lang="es-ES" dirty="0" err="1" smtClean="0">
                <a:solidFill>
                  <a:srgbClr val="FF0000"/>
                </a:solidFill>
                <a:ea typeface="Batang"/>
              </a:rPr>
              <a:t>Unificacionismo</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5 Rectángulo redondeado"/>
          <p:cNvSpPr/>
          <p:nvPr/>
        </p:nvSpPr>
        <p:spPr>
          <a:xfrm>
            <a:off x="251520" y="116632"/>
            <a:ext cx="8712968" cy="4608512"/>
          </a:xfrm>
          <a:prstGeom prst="roundRect">
            <a:avLst>
              <a:gd name="adj" fmla="val 8386"/>
            </a:avLst>
          </a:prstGeom>
          <a:gradFill flip="none" rotWithShape="1">
            <a:gsLst>
              <a:gs pos="0">
                <a:schemeClr val="tx2">
                  <a:lumMod val="90000"/>
                  <a:alpha val="0"/>
                </a:schemeClr>
              </a:gs>
              <a:gs pos="50000">
                <a:schemeClr val="tx2">
                  <a:lumMod val="75000"/>
                  <a:tint val="44500"/>
                  <a:satMod val="160000"/>
                </a:schemeClr>
              </a:gs>
              <a:gs pos="100000">
                <a:schemeClr val="tx2">
                  <a:lumMod val="75000"/>
                  <a:tint val="23500"/>
                  <a:satMod val="160000"/>
                </a:schemeClr>
              </a:gs>
            </a:gsLst>
            <a:lin ang="16200000" scaled="1"/>
            <a:tileRect/>
          </a:gradFill>
          <a:ln w="57150">
            <a:solidFill>
              <a:schemeClr val="accent4">
                <a:lumMod val="60000"/>
                <a:lumOff val="40000"/>
              </a:schemeClr>
            </a:solidFill>
          </a:ln>
        </p:spPr>
        <p:txBody>
          <a:bodyPr wrap="square" lIns="216000" tIns="36000" rIns="180000" bIns="36000">
            <a:spAutoFit/>
          </a:bodyPr>
          <a:lstStyle/>
          <a:p>
            <a:pPr>
              <a:spcAft>
                <a:spcPts val="1200"/>
              </a:spcAft>
            </a:pPr>
            <a:r>
              <a:rPr lang="es-ES" sz="2800" b="1" i="1" dirty="0" smtClean="0">
                <a:solidFill>
                  <a:schemeClr val="accent2">
                    <a:lumMod val="75000"/>
                  </a:schemeClr>
                </a:solidFill>
              </a:rPr>
              <a:t>Dar y recibir </a:t>
            </a:r>
          </a:p>
          <a:p>
            <a:pPr indent="252000">
              <a:spcAft>
                <a:spcPts val="1200"/>
              </a:spcAft>
            </a:pPr>
            <a:r>
              <a:rPr lang="es-ES" b="1" dirty="0" smtClean="0">
                <a:solidFill>
                  <a:srgbClr val="5E137F"/>
                </a:solidFill>
              </a:rPr>
              <a:t>Éste es un principio universal que rige tanto el mundo natural como las relaciones entre los seres humanos. La ley de dar y recibir es la base de la ética de la reciprocidad. Cuando nos damos cosas unos a otros, compartiendo nuestras bendiciones con los demás y soportando las cargas unos de otros, el dar y recibir mutuo se incrementa y multiplica, así que al final recibimos mucho más de lo que hemos dado. Debemos dar primero. Esperar recibir algo sin haber dado antes viola esta ley universal. </a:t>
            </a:r>
          </a:p>
          <a:p>
            <a:pPr indent="252000">
              <a:spcAft>
                <a:spcPts val="1200"/>
              </a:spcAft>
            </a:pPr>
            <a:r>
              <a:rPr lang="es-ES" b="1" dirty="0" smtClean="0">
                <a:solidFill>
                  <a:srgbClr val="5E137F"/>
                </a:solidFill>
              </a:rPr>
              <a:t>Aunque en el proceso de desarrollo de esta capacidad de dar hagamos cosas por los demás esperando una correspondencia, a medida que aprendemos a dar y amar a otras personas, nuestra motivación se vuelve más desinteresada. Al final, cuando se alcanza una madurez moral, o desarrollamos un corazón paternal o maternal hacia los demás, ya no se da o se ama a otros con el fin de recibir algo a cambio, sino se ama de una manera incondicional.</a:t>
            </a:r>
            <a:endParaRPr lang="es-ES" b="1" i="1" dirty="0" smtClean="0">
              <a:solidFill>
                <a:srgbClr val="5E137F"/>
              </a:solidFill>
            </a:endParaRPr>
          </a:p>
        </p:txBody>
      </p:sp>
      <p:sp>
        <p:nvSpPr>
          <p:cNvPr id="7" name="Rectangle 1"/>
          <p:cNvSpPr>
            <a:spLocks noChangeArrowheads="1"/>
          </p:cNvSpPr>
          <p:nvPr/>
        </p:nvSpPr>
        <p:spPr bwMode="auto">
          <a:xfrm>
            <a:off x="323528" y="4830688"/>
            <a:ext cx="8568952" cy="17748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solidFill>
                  <a:schemeClr val="bg2">
                    <a:lumMod val="50000"/>
                  </a:schemeClr>
                </a:solidFill>
                <a:ea typeface="Batang"/>
              </a:rPr>
              <a:t>Dad y os darán (...) La medida que uséis la usarán con vosotros.</a:t>
            </a:r>
            <a:r>
              <a:rPr lang="es-ES" sz="2400" b="1" dirty="0" smtClean="0">
                <a:solidFill>
                  <a:schemeClr val="bg2">
                    <a:lumMod val="50000"/>
                  </a:schemeClr>
                </a:solidFill>
                <a:ea typeface="Adobe Myungjo Std"/>
              </a:rPr>
              <a:t> </a:t>
            </a:r>
            <a:endParaRPr lang="es-ES" sz="2800"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rgbClr val="FF0000"/>
                </a:solidFill>
                <a:ea typeface="Batang"/>
              </a:rPr>
              <a:t>Cristianismo. Lucas 6.38 </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El que da generosamente va derecho a los dioses; será exaltado en la alta cumbre de los cielos.</a:t>
            </a:r>
            <a:endParaRPr lang="es-ES" sz="2800"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rgbClr val="FF0000"/>
                </a:solidFill>
                <a:ea typeface="Batang"/>
              </a:rPr>
              <a:t>Hinduismo. </a:t>
            </a:r>
            <a:r>
              <a:rPr lang="es-ES" dirty="0" err="1" smtClean="0">
                <a:solidFill>
                  <a:srgbClr val="FF0000"/>
                </a:solidFill>
                <a:ea typeface="Batang"/>
              </a:rPr>
              <a:t>Rig</a:t>
            </a:r>
            <a:r>
              <a:rPr lang="es-ES" dirty="0" smtClean="0">
                <a:solidFill>
                  <a:srgbClr val="FF0000"/>
                </a:solidFill>
                <a:ea typeface="Batang"/>
              </a:rPr>
              <a:t> Veda 1.125.5</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Rectángulo"/>
          <p:cNvSpPr/>
          <p:nvPr/>
        </p:nvSpPr>
        <p:spPr>
          <a:xfrm>
            <a:off x="467544" y="369813"/>
            <a:ext cx="8064896" cy="6309420"/>
          </a:xfrm>
          <a:prstGeom prst="rect">
            <a:avLst/>
          </a:prstGeom>
        </p:spPr>
        <p:txBody>
          <a:bodyPr wrap="square">
            <a:spAutoFit/>
          </a:bodyPr>
          <a:lstStyle/>
          <a:p>
            <a:pPr marL="180340" indent="180340" algn="just" fontAlgn="base" hangingPunct="0">
              <a:spcAft>
                <a:spcPts val="600"/>
              </a:spcAft>
            </a:pPr>
            <a:r>
              <a:rPr lang="es-ES" b="1" dirty="0" smtClean="0">
                <a:solidFill>
                  <a:schemeClr val="tx2">
                    <a:lumMod val="10000"/>
                  </a:schemeClr>
                </a:solidFill>
                <a:ea typeface="Batang"/>
              </a:rPr>
              <a:t>Cuando tú hagas limosna, no sepa la izquierda lo que hace la derecha. </a:t>
            </a:r>
            <a:endParaRPr lang="es-ES" sz="2800" b="1" dirty="0" smtClean="0">
              <a:solidFill>
                <a:schemeClr val="tx2">
                  <a:lumMod val="10000"/>
                </a:schemeClr>
              </a:solidFill>
              <a:ea typeface="Times New Roman"/>
            </a:endParaRPr>
          </a:p>
          <a:p>
            <a:pPr marL="180340" indent="180340" algn="r" fontAlgn="base" hangingPunct="0">
              <a:spcAft>
                <a:spcPts val="1800"/>
              </a:spcAft>
            </a:pPr>
            <a:r>
              <a:rPr lang="es-ES" dirty="0" smtClean="0">
                <a:solidFill>
                  <a:srgbClr val="FF0000"/>
                </a:solidFill>
                <a:ea typeface="Batang"/>
              </a:rPr>
              <a:t>Cristianismo. Mateo 6.3</a:t>
            </a:r>
            <a:endParaRPr lang="es-ES" sz="2800" dirty="0" smtClean="0">
              <a:solidFill>
                <a:srgbClr val="FF0000"/>
              </a:solidFill>
              <a:ea typeface="Times New Roman"/>
            </a:endParaRPr>
          </a:p>
          <a:p>
            <a:pPr marL="180340" indent="180340" algn="just" fontAlgn="base" hangingPunct="0">
              <a:spcAft>
                <a:spcPts val="600"/>
              </a:spcAft>
            </a:pPr>
            <a:r>
              <a:rPr lang="es-ES" b="1" dirty="0" smtClean="0">
                <a:solidFill>
                  <a:schemeClr val="tx2">
                    <a:lumMod val="10000"/>
                  </a:schemeClr>
                </a:solidFill>
                <a:ea typeface="Batang"/>
              </a:rPr>
              <a:t>¡No des esperando ganancia! La decisión de tu Señor, ¡espérala paciente!</a:t>
            </a:r>
            <a:endParaRPr lang="es-ES" sz="2800" b="1" dirty="0" smtClean="0">
              <a:solidFill>
                <a:schemeClr val="tx2">
                  <a:lumMod val="10000"/>
                </a:schemeClr>
              </a:solidFill>
              <a:ea typeface="Times New Roman"/>
            </a:endParaRPr>
          </a:p>
          <a:p>
            <a:pPr marL="180340" indent="180340" algn="r" fontAlgn="base" hangingPunct="0">
              <a:spcAft>
                <a:spcPts val="1800"/>
              </a:spcAft>
            </a:pPr>
            <a:r>
              <a:rPr lang="es-ES_tradnl" dirty="0" smtClean="0">
                <a:solidFill>
                  <a:srgbClr val="FF0000"/>
                </a:solidFill>
                <a:ea typeface="Batang"/>
              </a:rPr>
              <a:t>Islam. Corán 74.6-7</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tx2">
                    <a:lumMod val="10000"/>
                  </a:schemeClr>
                </a:solidFill>
                <a:ea typeface="Batang"/>
              </a:rPr>
              <a:t>Más vale dar que recibir. </a:t>
            </a:r>
            <a:endParaRPr lang="es-ES" sz="2800" b="1" dirty="0" smtClean="0">
              <a:solidFill>
                <a:schemeClr val="tx2">
                  <a:lumMod val="10000"/>
                </a:schemeClr>
              </a:solidFill>
              <a:ea typeface="Times New Roman"/>
            </a:endParaRPr>
          </a:p>
          <a:p>
            <a:pPr marL="180340" indent="180340" algn="r" fontAlgn="base" hangingPunct="0">
              <a:spcAft>
                <a:spcPts val="1800"/>
              </a:spcAft>
            </a:pPr>
            <a:r>
              <a:rPr lang="es-ES" dirty="0" smtClean="0">
                <a:solidFill>
                  <a:srgbClr val="FF0000"/>
                </a:solidFill>
                <a:ea typeface="Batang"/>
              </a:rPr>
              <a:t>Cristianismo. Hechos 20.35 </a:t>
            </a:r>
            <a:endParaRPr lang="es-ES" sz="2800" dirty="0" smtClean="0">
              <a:solidFill>
                <a:srgbClr val="FF0000"/>
              </a:solidFill>
              <a:ea typeface="Times New Roman"/>
            </a:endParaRPr>
          </a:p>
          <a:p>
            <a:pPr marL="180340" indent="180340" algn="just" fontAlgn="base" hangingPunct="0">
              <a:spcAft>
                <a:spcPts val="600"/>
              </a:spcAft>
            </a:pPr>
            <a:r>
              <a:rPr lang="es-ES" b="1" dirty="0" smtClean="0">
                <a:solidFill>
                  <a:schemeClr val="tx2">
                    <a:lumMod val="10000"/>
                  </a:schemeClr>
                </a:solidFill>
                <a:ea typeface="Batang"/>
              </a:rPr>
              <a:t>Los seres iluminados son magnánimos dadores, otorgando todo lo que tienen con ecuanimidad, sin lamentarlo, sin esperar una recompensa, sin buscar honores, sin codiciar beneficios materiales, sino sólo para rescatar y salvaguardar a todos los seres vivientes.</a:t>
            </a:r>
            <a:endParaRPr lang="es-ES" sz="2800" b="1" dirty="0" smtClean="0">
              <a:solidFill>
                <a:schemeClr val="tx2">
                  <a:lumMod val="10000"/>
                </a:schemeClr>
              </a:solidFill>
              <a:ea typeface="Times New Roman"/>
            </a:endParaRPr>
          </a:p>
          <a:p>
            <a:pPr marL="180340" indent="180340" algn="r" fontAlgn="base" hangingPunct="0">
              <a:spcAft>
                <a:spcPts val="1800"/>
              </a:spcAft>
            </a:pPr>
            <a:r>
              <a:rPr lang="es-ES" dirty="0" smtClean="0">
                <a:solidFill>
                  <a:srgbClr val="FF0000"/>
                </a:solidFill>
                <a:ea typeface="Batang"/>
              </a:rPr>
              <a:t>Budismo. Garland Sutra 21</a:t>
            </a:r>
            <a:endParaRPr lang="es-ES" sz="2800" dirty="0" smtClean="0">
              <a:solidFill>
                <a:srgbClr val="FF0000"/>
              </a:solidFill>
              <a:ea typeface="Times New Roman"/>
            </a:endParaRPr>
          </a:p>
          <a:p>
            <a:pPr marL="180340" indent="180340" algn="just" fontAlgn="base" hangingPunct="0">
              <a:spcAft>
                <a:spcPts val="600"/>
              </a:spcAft>
            </a:pPr>
            <a:r>
              <a:rPr lang="es-ES" b="1" dirty="0" smtClean="0">
                <a:solidFill>
                  <a:schemeClr val="tx2">
                    <a:lumMod val="10000"/>
                  </a:schemeClr>
                </a:solidFill>
                <a:ea typeface="Batang"/>
              </a:rPr>
              <a:t>La raíz del verdadero amor es un ciclo eterno de dar. La fuerza de dar causa multiplicación; recibir hace que las cosas se vuelvan más pequeñas. Es un hecho misterioso. En la física ordinaria, la energía se disipa cuando está operando, pero el principio del amor es que al dar la fuerza se incrementa. Todo lo que das se mueve describiendo un círculo y vuelve a ti, ¡con intereses añadidos!</a:t>
            </a:r>
            <a:endParaRPr lang="es-ES" sz="2800" b="1" dirty="0" smtClean="0">
              <a:solidFill>
                <a:schemeClr val="tx2">
                  <a:lumMod val="10000"/>
                </a:schemeClr>
              </a:solidFill>
              <a:ea typeface="Times New Roman"/>
            </a:endParaRPr>
          </a:p>
          <a:p>
            <a:pPr marL="180340" indent="180340" algn="r" fontAlgn="base" hangingPunct="0">
              <a:spcAft>
                <a:spcPts val="1800"/>
              </a:spcAft>
            </a:pPr>
            <a:r>
              <a:rPr lang="es-ES" dirty="0" err="1" smtClean="0">
                <a:solidFill>
                  <a:srgbClr val="FF0000"/>
                </a:solidFill>
                <a:ea typeface="Batang"/>
              </a:rPr>
              <a:t>Sun</a:t>
            </a:r>
            <a:r>
              <a:rPr lang="es-ES" dirty="0" smtClean="0">
                <a:solidFill>
                  <a:srgbClr val="FF0000"/>
                </a:solidFill>
                <a:ea typeface="Batang"/>
              </a:rPr>
              <a:t> </a:t>
            </a:r>
            <a:r>
              <a:rPr lang="es-ES" dirty="0" err="1" smtClean="0">
                <a:solidFill>
                  <a:srgbClr val="FF0000"/>
                </a:solidFill>
                <a:ea typeface="Batang"/>
              </a:rPr>
              <a:t>Myung</a:t>
            </a:r>
            <a:r>
              <a:rPr lang="es-ES" dirty="0" smtClean="0">
                <a:solidFill>
                  <a:srgbClr val="FF0000"/>
                </a:solidFill>
                <a:ea typeface="Batang"/>
              </a:rPr>
              <a:t> </a:t>
            </a:r>
            <a:r>
              <a:rPr lang="es-ES" dirty="0" err="1" smtClean="0">
                <a:solidFill>
                  <a:srgbClr val="FF0000"/>
                </a:solidFill>
                <a:ea typeface="Batang"/>
              </a:rPr>
              <a:t>Moon</a:t>
            </a:r>
            <a:r>
              <a:rPr lang="es-ES" dirty="0" smtClean="0">
                <a:solidFill>
                  <a:srgbClr val="FF0000"/>
                </a:solidFill>
                <a:ea typeface="Batang"/>
              </a:rPr>
              <a:t>. </a:t>
            </a:r>
            <a:r>
              <a:rPr lang="es-ES" dirty="0" err="1" smtClean="0">
                <a:solidFill>
                  <a:srgbClr val="FF0000"/>
                </a:solidFill>
                <a:ea typeface="Batang"/>
              </a:rPr>
              <a:t>Unificacionismo</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redondeado"/>
          <p:cNvSpPr/>
          <p:nvPr/>
        </p:nvSpPr>
        <p:spPr>
          <a:xfrm>
            <a:off x="251520" y="116632"/>
            <a:ext cx="8712968" cy="6077683"/>
          </a:xfrm>
          <a:prstGeom prst="roundRect">
            <a:avLst>
              <a:gd name="adj" fmla="val 8386"/>
            </a:avLst>
          </a:prstGeom>
          <a:gradFill flip="none" rotWithShape="1">
            <a:gsLst>
              <a:gs pos="75000">
                <a:schemeClr val="accent5">
                  <a:lumMod val="60000"/>
                  <a:lumOff val="40000"/>
                  <a:alpha val="0"/>
                </a:schemeClr>
              </a:gs>
              <a:gs pos="50000">
                <a:schemeClr val="tx2">
                  <a:lumMod val="75000"/>
                  <a:tint val="44500"/>
                  <a:satMod val="160000"/>
                </a:schemeClr>
              </a:gs>
              <a:gs pos="100000">
                <a:schemeClr val="tx2">
                  <a:lumMod val="75000"/>
                  <a:tint val="23500"/>
                  <a:satMod val="160000"/>
                </a:schemeClr>
              </a:gs>
            </a:gsLst>
            <a:path path="circle">
              <a:fillToRect r="100000" b="100000"/>
            </a:path>
            <a:tileRect l="-100000" t="-100000"/>
          </a:gradFill>
          <a:ln w="57150">
            <a:solidFill>
              <a:schemeClr val="accent4">
                <a:lumMod val="60000"/>
                <a:lumOff val="40000"/>
              </a:schemeClr>
            </a:solidFill>
          </a:ln>
        </p:spPr>
        <p:txBody>
          <a:bodyPr wrap="square" lIns="216000" tIns="36000" rIns="180000" bIns="36000">
            <a:spAutoFit/>
          </a:bodyPr>
          <a:lstStyle/>
          <a:p>
            <a:pPr>
              <a:spcAft>
                <a:spcPts val="1200"/>
              </a:spcAft>
            </a:pPr>
            <a:r>
              <a:rPr lang="es-ES" sz="2800" b="1" i="1" dirty="0" smtClean="0">
                <a:solidFill>
                  <a:schemeClr val="accent2">
                    <a:lumMod val="75000"/>
                  </a:schemeClr>
                </a:solidFill>
              </a:rPr>
              <a:t>Vivir por los demás </a:t>
            </a:r>
          </a:p>
          <a:p>
            <a:pPr indent="252000">
              <a:spcAft>
                <a:spcPts val="1200"/>
              </a:spcAft>
            </a:pPr>
            <a:r>
              <a:rPr lang="es-ES" b="1" dirty="0" smtClean="0">
                <a:solidFill>
                  <a:srgbClr val="5E137F"/>
                </a:solidFill>
              </a:rPr>
              <a:t>Vivir por los demás de una forma desinteresada o altruista es otro de los principios éticos más universales o comunes que enseñan todas las religiones. Para aquellos que han alcanzado una cierta madurez moral la motivación de servir y amar a otros fluye espontáneamente de la parte más íntima de su ser. Desean dar por el beneficio de otros, sin buscar una ganancia propia. Sus corazones están llenos de perdón y tolerancia por aquellos que actúan de una manera equivocada, ya sea por ignorancia o malicia. Nunca encuentran satisfacción en vengarse de sus enemigos, sino en lograr que cambien de actitud.</a:t>
            </a:r>
          </a:p>
          <a:p>
            <a:pPr indent="252000">
              <a:spcAft>
                <a:spcPts val="1200"/>
              </a:spcAft>
            </a:pPr>
            <a:r>
              <a:rPr lang="es-ES" b="1" dirty="0" smtClean="0">
                <a:solidFill>
                  <a:srgbClr val="5E137F"/>
                </a:solidFill>
              </a:rPr>
              <a:t>Vivir para los demás significa también llevar una vida de servicio público. El servicio más puro es trabajar por el bienestar y la felicidad de otros sin esperar una recompensa. Actuando de esta forma se crea unidad y armonía entre las personas. El egoísmo, al contrario, produce desarmonía y conflictos. La persona egoísta al final se encontrará sola y sin ningún amigo cuando necesite ayuda. En el </a:t>
            </a:r>
            <a:r>
              <a:rPr lang="es-ES" b="1" dirty="0" err="1" smtClean="0">
                <a:solidFill>
                  <a:srgbClr val="5E137F"/>
                </a:solidFill>
              </a:rPr>
              <a:t>Bhagavad</a:t>
            </a:r>
            <a:r>
              <a:rPr lang="es-ES" b="1" dirty="0" smtClean="0">
                <a:solidFill>
                  <a:srgbClr val="5E137F"/>
                </a:solidFill>
              </a:rPr>
              <a:t> Gita y en el Tao Te </a:t>
            </a:r>
            <a:r>
              <a:rPr lang="es-ES" b="1" dirty="0" err="1" smtClean="0">
                <a:solidFill>
                  <a:srgbClr val="5E137F"/>
                </a:solidFill>
              </a:rPr>
              <a:t>Ching</a:t>
            </a:r>
            <a:r>
              <a:rPr lang="es-ES" b="1" dirty="0" smtClean="0">
                <a:solidFill>
                  <a:srgbClr val="5E137F"/>
                </a:solidFill>
              </a:rPr>
              <a:t>, el servicio desinteresado a los demás se considera como el principio fundamental mediante el cual Dios crea y sostiene el universo. Mientras que los gobernantes convencionales abusan de su poder y buscan ser servidos, el verdadero líder es un sirviente de su pueblo; como está ejemplarizado por Jesús cuando dijo que vino «no a ser servido, sino a servir».</a:t>
            </a:r>
            <a:endParaRPr lang="es-ES" b="1" i="1" dirty="0" smtClean="0">
              <a:solidFill>
                <a:srgbClr val="5E137F"/>
              </a:solidFill>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Rectángulo"/>
          <p:cNvSpPr/>
          <p:nvPr/>
        </p:nvSpPr>
        <p:spPr>
          <a:xfrm>
            <a:off x="467544" y="271582"/>
            <a:ext cx="8064896" cy="6309420"/>
          </a:xfrm>
          <a:prstGeom prst="rect">
            <a:avLst/>
          </a:prstGeom>
        </p:spPr>
        <p:txBody>
          <a:bodyPr wrap="square">
            <a:spAutoFit/>
          </a:bodyPr>
          <a:lstStyle/>
          <a:p>
            <a:pPr marL="180340" indent="180340" algn="just" fontAlgn="base" hangingPunct="0">
              <a:spcAft>
                <a:spcPts val="400"/>
              </a:spcAft>
            </a:pPr>
            <a:r>
              <a:rPr lang="es-ES" b="1" dirty="0" smtClean="0">
                <a:solidFill>
                  <a:schemeClr val="tx2">
                    <a:lumMod val="10000"/>
                  </a:schemeClr>
                </a:solidFill>
                <a:ea typeface="Batang"/>
              </a:rPr>
              <a:t>Rendir ayuda a otros es la función de todos los seres humanos.</a:t>
            </a:r>
            <a:endParaRPr lang="es-ES" sz="2800" b="1" dirty="0" smtClean="0">
              <a:solidFill>
                <a:schemeClr val="tx2">
                  <a:lumMod val="10000"/>
                </a:schemeClr>
              </a:solidFill>
              <a:ea typeface="Times New Roman"/>
            </a:endParaRPr>
          </a:p>
          <a:p>
            <a:pPr marL="180340" indent="180340" algn="r" fontAlgn="base" hangingPunct="0">
              <a:spcAft>
                <a:spcPts val="1200"/>
              </a:spcAft>
            </a:pPr>
            <a:r>
              <a:rPr lang="es-ES" dirty="0" smtClean="0">
                <a:solidFill>
                  <a:srgbClr val="FF0000"/>
                </a:solidFill>
                <a:ea typeface="Batang"/>
              </a:rPr>
              <a:t>Jainismo. </a:t>
            </a:r>
            <a:r>
              <a:rPr lang="es-ES" dirty="0" err="1" smtClean="0">
                <a:solidFill>
                  <a:srgbClr val="FF0000"/>
                </a:solidFill>
                <a:ea typeface="Batang"/>
              </a:rPr>
              <a:t>Tattvarthasutra</a:t>
            </a:r>
            <a:r>
              <a:rPr lang="es-ES" dirty="0" smtClean="0">
                <a:solidFill>
                  <a:srgbClr val="FF0000"/>
                </a:solidFill>
                <a:ea typeface="Batang"/>
              </a:rPr>
              <a:t> 5.21 </a:t>
            </a:r>
            <a:endParaRPr lang="es-ES" sz="2800" dirty="0" smtClean="0">
              <a:solidFill>
                <a:srgbClr val="FF0000"/>
              </a:solidFill>
              <a:ea typeface="Times New Roman"/>
            </a:endParaRPr>
          </a:p>
          <a:p>
            <a:pPr marL="180340" indent="180340" algn="just" fontAlgn="base" hangingPunct="0">
              <a:spcAft>
                <a:spcPts val="400"/>
              </a:spcAft>
            </a:pPr>
            <a:r>
              <a:rPr lang="es-ES" b="1" dirty="0" smtClean="0">
                <a:solidFill>
                  <a:schemeClr val="tx2">
                    <a:lumMod val="10000"/>
                  </a:schemeClr>
                </a:solidFill>
                <a:ea typeface="Batang"/>
              </a:rPr>
              <a:t>La bendición de todas las bendiciones es dar un amor sacrificial y ofrecer vuestros servicios por el beneficio de otros.</a:t>
            </a:r>
            <a:endParaRPr lang="es-ES" sz="2800" b="1" dirty="0" smtClean="0">
              <a:solidFill>
                <a:schemeClr val="tx2">
                  <a:lumMod val="10000"/>
                </a:schemeClr>
              </a:solidFill>
              <a:ea typeface="Times New Roman"/>
            </a:endParaRPr>
          </a:p>
          <a:p>
            <a:pPr marL="180340" indent="180340" algn="r" fontAlgn="base" hangingPunct="0">
              <a:spcAft>
                <a:spcPts val="1200"/>
              </a:spcAft>
            </a:pPr>
            <a:r>
              <a:rPr lang="es-ES" dirty="0" err="1" smtClean="0">
                <a:solidFill>
                  <a:srgbClr val="FF0000"/>
                </a:solidFill>
                <a:ea typeface="Batang"/>
              </a:rPr>
              <a:t>Sun</a:t>
            </a:r>
            <a:r>
              <a:rPr lang="es-ES" dirty="0" smtClean="0">
                <a:solidFill>
                  <a:srgbClr val="FF0000"/>
                </a:solidFill>
                <a:ea typeface="Batang"/>
              </a:rPr>
              <a:t> </a:t>
            </a:r>
            <a:r>
              <a:rPr lang="es-ES" dirty="0" err="1" smtClean="0">
                <a:solidFill>
                  <a:srgbClr val="FF0000"/>
                </a:solidFill>
                <a:ea typeface="Batang"/>
              </a:rPr>
              <a:t>Myung</a:t>
            </a:r>
            <a:r>
              <a:rPr lang="es-ES" dirty="0" smtClean="0">
                <a:solidFill>
                  <a:srgbClr val="FF0000"/>
                </a:solidFill>
                <a:ea typeface="Batang"/>
              </a:rPr>
              <a:t> </a:t>
            </a:r>
            <a:r>
              <a:rPr lang="es-ES" dirty="0" err="1" smtClean="0">
                <a:solidFill>
                  <a:srgbClr val="FF0000"/>
                </a:solidFill>
                <a:ea typeface="Batang"/>
              </a:rPr>
              <a:t>Moon</a:t>
            </a:r>
            <a:r>
              <a:rPr lang="es-ES" dirty="0" smtClean="0">
                <a:solidFill>
                  <a:srgbClr val="FF0000"/>
                </a:solidFill>
                <a:ea typeface="Batang"/>
              </a:rPr>
              <a:t>. </a:t>
            </a:r>
            <a:r>
              <a:rPr lang="es-ES" dirty="0" err="1" smtClean="0">
                <a:solidFill>
                  <a:srgbClr val="FF0000"/>
                </a:solidFill>
                <a:ea typeface="Batang"/>
              </a:rPr>
              <a:t>Unificacionismo</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tx2">
                    <a:lumMod val="10000"/>
                  </a:schemeClr>
                </a:solidFill>
                <a:ea typeface="Batang"/>
              </a:rPr>
              <a:t>Todos los hombres son responsables unos por otros.</a:t>
            </a:r>
            <a:endParaRPr lang="es-ES" sz="2800" b="1" dirty="0" smtClean="0">
              <a:solidFill>
                <a:schemeClr val="tx2">
                  <a:lumMod val="10000"/>
                </a:schemeClr>
              </a:solidFill>
              <a:ea typeface="Times New Roman"/>
            </a:endParaRPr>
          </a:p>
          <a:p>
            <a:pPr marL="180340" indent="180340" algn="r" fontAlgn="base" hangingPunct="0">
              <a:spcAft>
                <a:spcPts val="1200"/>
              </a:spcAft>
            </a:pPr>
            <a:r>
              <a:rPr lang="es-ES" dirty="0" smtClean="0">
                <a:solidFill>
                  <a:srgbClr val="FF0000"/>
                </a:solidFill>
                <a:ea typeface="Batang"/>
              </a:rPr>
              <a:t>Judaísmo. Talmud, </a:t>
            </a:r>
            <a:r>
              <a:rPr lang="es-ES" dirty="0" err="1" smtClean="0">
                <a:solidFill>
                  <a:srgbClr val="FF0000"/>
                </a:solidFill>
                <a:ea typeface="Batang"/>
              </a:rPr>
              <a:t>Sanhedrin</a:t>
            </a:r>
            <a:r>
              <a:rPr lang="es-ES" dirty="0" smtClean="0">
                <a:solidFill>
                  <a:srgbClr val="FF0000"/>
                </a:solidFill>
                <a:ea typeface="Batang"/>
              </a:rPr>
              <a:t> </a:t>
            </a:r>
            <a:r>
              <a:rPr lang="es-ES" dirty="0" err="1" smtClean="0">
                <a:solidFill>
                  <a:srgbClr val="FF0000"/>
                </a:solidFill>
                <a:ea typeface="Batang"/>
              </a:rPr>
              <a:t>27b</a:t>
            </a:r>
            <a:endParaRPr lang="es-ES" sz="2800" dirty="0" smtClean="0">
              <a:solidFill>
                <a:srgbClr val="FF0000"/>
              </a:solidFill>
              <a:ea typeface="Times New Roman"/>
            </a:endParaRPr>
          </a:p>
          <a:p>
            <a:pPr marL="180340" indent="180340" algn="just" fontAlgn="base" hangingPunct="0">
              <a:spcAft>
                <a:spcPts val="400"/>
              </a:spcAft>
            </a:pPr>
            <a:r>
              <a:rPr lang="es-ES" b="1" dirty="0" smtClean="0">
                <a:solidFill>
                  <a:schemeClr val="tx2">
                    <a:lumMod val="10000"/>
                  </a:schemeClr>
                </a:solidFill>
                <a:ea typeface="Batang"/>
              </a:rPr>
              <a:t>Los mejores hombres son los que son útiles a los demás.</a:t>
            </a:r>
            <a:endParaRPr lang="es-ES" sz="2800" b="1" dirty="0" smtClean="0">
              <a:solidFill>
                <a:schemeClr val="tx2">
                  <a:lumMod val="10000"/>
                </a:schemeClr>
              </a:solidFill>
              <a:ea typeface="Times New Roman"/>
            </a:endParaRPr>
          </a:p>
          <a:p>
            <a:pPr marL="180340" indent="180340" algn="r" fontAlgn="base" hangingPunct="0">
              <a:spcAft>
                <a:spcPts val="1200"/>
              </a:spcAft>
            </a:pPr>
            <a:r>
              <a:rPr lang="es-ES" dirty="0" smtClean="0">
                <a:solidFill>
                  <a:srgbClr val="FF0000"/>
                </a:solidFill>
                <a:ea typeface="Batang"/>
              </a:rPr>
              <a:t>Islam. </a:t>
            </a:r>
            <a:r>
              <a:rPr lang="es-ES" dirty="0" err="1" smtClean="0">
                <a:solidFill>
                  <a:srgbClr val="FF0000"/>
                </a:solidFill>
                <a:ea typeface="Batang"/>
              </a:rPr>
              <a:t>Hadith</a:t>
            </a:r>
            <a:r>
              <a:rPr lang="es-ES" dirty="0" smtClean="0">
                <a:solidFill>
                  <a:srgbClr val="FF0000"/>
                </a:solidFill>
                <a:ea typeface="Batang"/>
              </a:rPr>
              <a:t> of </a:t>
            </a:r>
            <a:r>
              <a:rPr lang="es-ES" dirty="0" err="1" smtClean="0">
                <a:solidFill>
                  <a:srgbClr val="FF0000"/>
                </a:solidFill>
                <a:ea typeface="Batang"/>
              </a:rPr>
              <a:t>Bukhari</a:t>
            </a:r>
            <a:endParaRPr lang="es-ES" sz="2800" dirty="0" smtClean="0">
              <a:solidFill>
                <a:srgbClr val="FF0000"/>
              </a:solidFill>
              <a:ea typeface="Times New Roman"/>
            </a:endParaRPr>
          </a:p>
          <a:p>
            <a:pPr marL="180340" indent="180340" algn="just" fontAlgn="base" hangingPunct="0">
              <a:spcAft>
                <a:spcPts val="400"/>
              </a:spcAft>
            </a:pPr>
            <a:r>
              <a:rPr lang="es-ES" b="1" dirty="0" smtClean="0">
                <a:solidFill>
                  <a:schemeClr val="tx2">
                    <a:lumMod val="10000"/>
                  </a:schemeClr>
                </a:solidFill>
                <a:ea typeface="Batang"/>
              </a:rPr>
              <a:t>Nadie busque su interés, sino el del prójimo. </a:t>
            </a:r>
            <a:endParaRPr lang="es-ES" sz="2800" b="1" dirty="0" smtClean="0">
              <a:solidFill>
                <a:schemeClr val="tx2">
                  <a:lumMod val="10000"/>
                </a:schemeClr>
              </a:solidFill>
              <a:ea typeface="Times New Roman"/>
            </a:endParaRPr>
          </a:p>
          <a:p>
            <a:pPr marL="180340" indent="180340" algn="r" fontAlgn="base" hangingPunct="0">
              <a:spcAft>
                <a:spcPts val="1200"/>
              </a:spcAft>
            </a:pPr>
            <a:r>
              <a:rPr lang="es-ES" dirty="0" smtClean="0">
                <a:solidFill>
                  <a:srgbClr val="FF0000"/>
                </a:solidFill>
                <a:ea typeface="Batang"/>
              </a:rPr>
              <a:t>Cristianismo. 1 Corintios 10.24</a:t>
            </a:r>
            <a:endParaRPr lang="es-ES" sz="2800" dirty="0" smtClean="0">
              <a:solidFill>
                <a:srgbClr val="FF0000"/>
              </a:solidFill>
              <a:ea typeface="Times New Roman"/>
            </a:endParaRPr>
          </a:p>
          <a:p>
            <a:pPr marL="180340" indent="180340" algn="just" fontAlgn="base" hangingPunct="0">
              <a:spcAft>
                <a:spcPts val="400"/>
              </a:spcAft>
            </a:pPr>
            <a:r>
              <a:rPr lang="es-ES" b="1" dirty="0" smtClean="0">
                <a:solidFill>
                  <a:schemeClr val="tx2">
                    <a:lumMod val="10000"/>
                  </a:schemeClr>
                </a:solidFill>
                <a:ea typeface="Batang"/>
              </a:rPr>
              <a:t>Sin un servicio desinteresado ningún objetivo se cumple; la más pura acción está en el servicio desinteresado. </a:t>
            </a:r>
            <a:endParaRPr lang="es-ES" sz="2800" b="1" dirty="0" smtClean="0">
              <a:solidFill>
                <a:schemeClr val="tx2">
                  <a:lumMod val="10000"/>
                </a:schemeClr>
              </a:solidFill>
              <a:ea typeface="Times New Roman"/>
            </a:endParaRPr>
          </a:p>
          <a:p>
            <a:pPr marL="180340" indent="180340" algn="r" fontAlgn="base" hangingPunct="0">
              <a:spcAft>
                <a:spcPts val="1200"/>
              </a:spcAft>
            </a:pPr>
            <a:r>
              <a:rPr lang="es-ES" dirty="0" err="1" smtClean="0">
                <a:solidFill>
                  <a:srgbClr val="FF0000"/>
                </a:solidFill>
                <a:ea typeface="Batang"/>
              </a:rPr>
              <a:t>Sikismo</a:t>
            </a:r>
            <a:r>
              <a:rPr lang="es-ES" dirty="0" smtClean="0">
                <a:solidFill>
                  <a:srgbClr val="FF0000"/>
                </a:solidFill>
                <a:ea typeface="Batang"/>
              </a:rPr>
              <a:t>. </a:t>
            </a:r>
            <a:r>
              <a:rPr lang="es-ES" dirty="0" err="1" smtClean="0">
                <a:solidFill>
                  <a:srgbClr val="FF0000"/>
                </a:solidFill>
                <a:ea typeface="Batang"/>
              </a:rPr>
              <a:t>Adi</a:t>
            </a:r>
            <a:r>
              <a:rPr lang="es-ES" dirty="0" smtClean="0">
                <a:solidFill>
                  <a:srgbClr val="FF0000"/>
                </a:solidFill>
                <a:ea typeface="Batang"/>
              </a:rPr>
              <a:t> </a:t>
            </a:r>
            <a:r>
              <a:rPr lang="es-ES" dirty="0" err="1" smtClean="0">
                <a:solidFill>
                  <a:srgbClr val="FF0000"/>
                </a:solidFill>
                <a:ea typeface="Batang"/>
              </a:rPr>
              <a:t>Granth</a:t>
            </a:r>
            <a:r>
              <a:rPr lang="es-ES" dirty="0" smtClean="0">
                <a:solidFill>
                  <a:srgbClr val="FF0000"/>
                </a:solidFill>
                <a:ea typeface="Batang"/>
              </a:rPr>
              <a:t>, </a:t>
            </a:r>
            <a:r>
              <a:rPr lang="es-ES" dirty="0" err="1" smtClean="0">
                <a:solidFill>
                  <a:srgbClr val="FF0000"/>
                </a:solidFill>
                <a:ea typeface="Batang"/>
              </a:rPr>
              <a:t>Maru</a:t>
            </a:r>
            <a:r>
              <a:rPr lang="es-ES" dirty="0" smtClean="0">
                <a:solidFill>
                  <a:srgbClr val="FF0000"/>
                </a:solidFill>
                <a:ea typeface="Batang"/>
              </a:rPr>
              <a:t>, </a:t>
            </a:r>
            <a:r>
              <a:rPr lang="es-ES" dirty="0" err="1" smtClean="0">
                <a:solidFill>
                  <a:srgbClr val="FF0000"/>
                </a:solidFill>
                <a:ea typeface="Batang"/>
              </a:rPr>
              <a:t>M.1</a:t>
            </a:r>
            <a:r>
              <a:rPr lang="es-ES" dirty="0" smtClean="0">
                <a:solidFill>
                  <a:srgbClr val="FF0000"/>
                </a:solidFill>
                <a:ea typeface="Batang"/>
              </a:rPr>
              <a:t>, p. 992</a:t>
            </a:r>
            <a:endParaRPr lang="es-ES" sz="2800" dirty="0" smtClean="0">
              <a:solidFill>
                <a:srgbClr val="FF0000"/>
              </a:solidFill>
              <a:ea typeface="Times New Roman"/>
            </a:endParaRPr>
          </a:p>
          <a:p>
            <a:pPr marL="180340" indent="180340" fontAlgn="base" hangingPunct="0">
              <a:spcAft>
                <a:spcPts val="400"/>
              </a:spcAft>
            </a:pPr>
            <a:r>
              <a:rPr lang="es-ES" b="1" dirty="0" smtClean="0">
                <a:solidFill>
                  <a:schemeClr val="tx2">
                    <a:lumMod val="10000"/>
                  </a:schemeClr>
                </a:solidFill>
                <a:ea typeface="Batang"/>
              </a:rPr>
              <a:t>Lucha constantemente por servir al bien del mundo; por la devoción a la acción desinteresada se obtiene la suprema meta en la vida. Haz tu trabajo teniendo siempre en mente el bienestar de los demás. Hinduismo.</a:t>
            </a:r>
          </a:p>
          <a:p>
            <a:pPr marL="180340" indent="180340" algn="r" fontAlgn="base" hangingPunct="0">
              <a:spcAft>
                <a:spcPts val="400"/>
              </a:spcAft>
            </a:pPr>
            <a:r>
              <a:rPr lang="es-ES" dirty="0" err="1" smtClean="0">
                <a:solidFill>
                  <a:srgbClr val="FF0000"/>
                </a:solidFill>
                <a:ea typeface="Batang"/>
              </a:rPr>
              <a:t>Bhagavad</a:t>
            </a:r>
            <a:r>
              <a:rPr lang="es-ES" dirty="0" smtClean="0">
                <a:solidFill>
                  <a:srgbClr val="FF0000"/>
                </a:solidFill>
                <a:ea typeface="Batang"/>
              </a:rPr>
              <a:t>-Gita 3.24, 26 </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323528" y="332656"/>
            <a:ext cx="8475259" cy="1320143"/>
          </a:xfrm>
          <a:prstGeom prst="rect">
            <a:avLst/>
          </a:prstGeom>
        </p:spPr>
        <p:txBody>
          <a:bodyPr>
            <a:noAutofit/>
            <a:scene3d>
              <a:camera prst="orthographicFront"/>
              <a:lightRig rig="soft" dir="t">
                <a:rot lat="0" lon="0" rev="10800000"/>
              </a:lightRig>
            </a:scene3d>
            <a:sp3d>
              <a:bevelT w="27940" h="12700"/>
              <a:contourClr>
                <a:srgbClr val="DDDDDD"/>
              </a:contourClr>
            </a:sp3d>
          </a:bodyPr>
          <a:lstStyle/>
          <a:p>
            <a:pPr lvl="0">
              <a:buClr>
                <a:schemeClr val="tx2"/>
              </a:buClr>
              <a:buSzPct val="95000"/>
              <a:defRPr/>
            </a:pPr>
            <a:r>
              <a:rPr lang="es-ES" sz="4800" b="1" dirty="0" smtClean="0"/>
              <a:t>Las Religiones y la Paz Mundial</a:t>
            </a:r>
            <a:endParaRPr lang="es-ES" sz="4800" b="1" dirty="0" smtClean="0">
              <a:solidFill>
                <a:schemeClr val="accent1">
                  <a:lumMod val="60000"/>
                  <a:lumOff val="40000"/>
                </a:schemeClr>
              </a:solidFill>
            </a:endParaRPr>
          </a:p>
        </p:txBody>
      </p:sp>
      <p:sp>
        <p:nvSpPr>
          <p:cNvPr id="6" name="Título 1"/>
          <p:cNvSpPr txBox="1">
            <a:spLocks/>
          </p:cNvSpPr>
          <p:nvPr/>
        </p:nvSpPr>
        <p:spPr>
          <a:xfrm>
            <a:off x="251520" y="5589240"/>
            <a:ext cx="8645857" cy="1429480"/>
          </a:xfrm>
          <a:prstGeom prst="rect">
            <a:avLst/>
          </a:prstGeom>
        </p:spPr>
        <p:txBody>
          <a:bodyPr>
            <a:noAutofit/>
          </a:bodyPr>
          <a:lstStyle/>
          <a:p>
            <a:pPr lvl="0" defTabSz="914400">
              <a:spcBef>
                <a:spcPct val="0"/>
              </a:spcBef>
              <a:defRPr/>
            </a:pPr>
            <a:r>
              <a:rPr kumimoji="0" lang="es-ES" sz="3200" i="0" u="none" strike="noStrike" kern="1200" normalizeH="0" baseline="0" noProof="0" dirty="0" smtClean="0">
                <a:solidFill>
                  <a:srgbClr val="FFC000"/>
                </a:solidFill>
                <a:uLnTx/>
                <a:uFillTx/>
                <a:latin typeface="Arial Narrow" pitchFamily="34" charset="0"/>
                <a:ea typeface="+mj-ea"/>
                <a:cs typeface="+mj-cs"/>
              </a:rPr>
              <a:t>Religión y Ética: La Búsqueda del Sentido</a:t>
            </a:r>
            <a:r>
              <a:rPr kumimoji="0" lang="es-ES" sz="3600" i="0" u="none" strike="noStrike" kern="1200" normalizeH="0" baseline="0" noProof="0" dirty="0" smtClean="0">
                <a:solidFill>
                  <a:srgbClr val="FFC000"/>
                </a:solidFill>
                <a:uLnTx/>
                <a:uFillTx/>
                <a:latin typeface="Arial Narrow" pitchFamily="34" charset="0"/>
                <a:ea typeface="+mj-ea"/>
                <a:cs typeface="+mj-cs"/>
              </a:rPr>
              <a:t/>
            </a:r>
            <a:br>
              <a:rPr kumimoji="0" lang="es-ES" sz="3600" i="0" u="none" strike="noStrike" kern="1200" normalizeH="0" baseline="0" noProof="0" dirty="0" smtClean="0">
                <a:solidFill>
                  <a:srgbClr val="FFC000"/>
                </a:solidFill>
                <a:uLnTx/>
                <a:uFillTx/>
                <a:latin typeface="Arial Narrow" pitchFamily="34" charset="0"/>
                <a:ea typeface="+mj-ea"/>
                <a:cs typeface="+mj-cs"/>
              </a:rPr>
            </a:br>
            <a:r>
              <a:rPr lang="es-ES" sz="2800" dirty="0" smtClean="0">
                <a:solidFill>
                  <a:srgbClr val="FFC000"/>
                </a:solidFill>
                <a:latin typeface="Arial Narrow" pitchFamily="34" charset="0"/>
              </a:rPr>
              <a:t>Capítulo</a:t>
            </a:r>
            <a:r>
              <a:rPr kumimoji="0" lang="es-ES" sz="2800" i="0" u="none" strike="noStrike" kern="1200" normalizeH="0" baseline="0" noProof="0" dirty="0" smtClean="0">
                <a:solidFill>
                  <a:srgbClr val="FFC000"/>
                </a:solidFill>
                <a:uLnTx/>
                <a:uFillTx/>
                <a:latin typeface="Arial Narrow" pitchFamily="34" charset="0"/>
                <a:ea typeface="+mj-ea"/>
                <a:cs typeface="+mj-cs"/>
              </a:rPr>
              <a:t> </a:t>
            </a:r>
            <a:r>
              <a:rPr lang="es-ES" sz="2800" noProof="0" dirty="0">
                <a:solidFill>
                  <a:srgbClr val="FFC000"/>
                </a:solidFill>
                <a:latin typeface="Arial Narrow" pitchFamily="34" charset="0"/>
                <a:ea typeface="+mj-ea"/>
                <a:cs typeface="+mj-cs"/>
              </a:rPr>
              <a:t>1</a:t>
            </a:r>
            <a:endParaRPr kumimoji="0" lang="es-ES" sz="2800" i="0" u="none" strike="noStrike" kern="1200" normalizeH="0" baseline="0" noProof="0" dirty="0">
              <a:solidFill>
                <a:srgbClr val="FFC000"/>
              </a:solidFill>
              <a:uLnTx/>
              <a:uFillTx/>
              <a:latin typeface="Arial Narrow" pitchFamily="34" charset="0"/>
              <a:ea typeface="+mj-ea"/>
              <a:cs typeface="+mj-cs"/>
            </a:endParaRPr>
          </a:p>
        </p:txBody>
      </p:sp>
      <p:pic>
        <p:nvPicPr>
          <p:cNvPr id="1026" name="Picture 2" descr="D:\Reunión Profesores Madrid\Presentaciones Libros Miguel\Imagenes presentaciones PU\Religions.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720" y="1196752"/>
            <a:ext cx="4239172" cy="423917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5 Rectángulo"/>
          <p:cNvSpPr/>
          <p:nvPr/>
        </p:nvSpPr>
        <p:spPr>
          <a:xfrm>
            <a:off x="395536" y="332656"/>
            <a:ext cx="8280920" cy="5293757"/>
          </a:xfrm>
          <a:prstGeom prst="rect">
            <a:avLst/>
          </a:prstGeom>
        </p:spPr>
        <p:txBody>
          <a:bodyPr wrap="square">
            <a:spAutoFit/>
          </a:bodyPr>
          <a:lstStyle/>
          <a:p>
            <a:pPr marL="180340" indent="180340" algn="just" fontAlgn="base" hangingPunct="0">
              <a:spcAft>
                <a:spcPts val="400"/>
              </a:spcAft>
            </a:pPr>
            <a:r>
              <a:rPr lang="es-ES" b="1" dirty="0" smtClean="0">
                <a:solidFill>
                  <a:schemeClr val="bg2">
                    <a:lumMod val="50000"/>
                  </a:schemeClr>
                </a:solidFill>
                <a:ea typeface="Batang"/>
                <a:cs typeface="Arial" pitchFamily="34" charset="0"/>
              </a:rPr>
              <a:t>Si, por un beneficio propio, causo un daño a los demás, seré atormentado en los reinos infernales; pero si por el beneficio de otros me causo un daño a mí mismo, obtendré todo lo que es magnífico.</a:t>
            </a:r>
            <a:endParaRPr lang="es-ES" sz="2800" b="1" dirty="0" smtClean="0">
              <a:solidFill>
                <a:schemeClr val="bg2">
                  <a:lumMod val="50000"/>
                </a:schemeClr>
              </a:solidFill>
              <a:ea typeface="Times New Roman"/>
              <a:cs typeface="Arial" pitchFamily="34" charset="0"/>
            </a:endParaRPr>
          </a:p>
          <a:p>
            <a:pPr marL="180340" indent="180340" algn="just" fontAlgn="base" hangingPunct="0">
              <a:spcAft>
                <a:spcPts val="400"/>
              </a:spcAft>
            </a:pPr>
            <a:r>
              <a:rPr lang="es-ES" b="1" dirty="0" smtClean="0">
                <a:solidFill>
                  <a:schemeClr val="bg2">
                    <a:lumMod val="50000"/>
                  </a:schemeClr>
                </a:solidFill>
                <a:ea typeface="Batang"/>
                <a:cs typeface="Arial" pitchFamily="34" charset="0"/>
              </a:rPr>
              <a:t>Si utilizo a los demás para mis propios fines experimentaré la servidumbre; pero si me uso a mí mismo para el beneficio de otros experimentaré el señorío.</a:t>
            </a:r>
            <a:endParaRPr lang="es-ES" sz="2800" b="1" dirty="0" smtClean="0">
              <a:solidFill>
                <a:schemeClr val="bg2">
                  <a:lumMod val="50000"/>
                </a:schemeClr>
              </a:solidFill>
              <a:ea typeface="Times New Roman"/>
              <a:cs typeface="Arial" pitchFamily="34" charset="0"/>
            </a:endParaRPr>
          </a:p>
          <a:p>
            <a:pPr marL="180340" indent="180340" algn="r" fontAlgn="base" hangingPunct="0">
              <a:spcAft>
                <a:spcPts val="2400"/>
              </a:spcAft>
            </a:pPr>
            <a:r>
              <a:rPr lang="en-GB" dirty="0" err="1" smtClean="0">
                <a:solidFill>
                  <a:srgbClr val="FF0000"/>
                </a:solidFill>
                <a:ea typeface="Batang"/>
              </a:rPr>
              <a:t>Budismo</a:t>
            </a:r>
            <a:r>
              <a:rPr lang="en-GB" dirty="0" smtClean="0">
                <a:solidFill>
                  <a:srgbClr val="FF0000"/>
                </a:solidFill>
                <a:ea typeface="Batang"/>
              </a:rPr>
              <a:t>. </a:t>
            </a:r>
            <a:r>
              <a:rPr lang="en-GB" dirty="0" err="1" smtClean="0">
                <a:solidFill>
                  <a:srgbClr val="FF0000"/>
                </a:solidFill>
                <a:ea typeface="Batang"/>
              </a:rPr>
              <a:t>Shantideva</a:t>
            </a:r>
            <a:r>
              <a:rPr lang="en-GB" dirty="0" smtClean="0">
                <a:solidFill>
                  <a:srgbClr val="FF0000"/>
                </a:solidFill>
                <a:ea typeface="Batang"/>
              </a:rPr>
              <a:t>, Guide to the Bodhisattva's Way of Life 8.126,128</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cs typeface="Arial" pitchFamily="34" charset="0"/>
              </a:rPr>
              <a:t>Sabéis que entre los paganos los gobernantes tienen sometidos a sus súbditos y los poderosos imponen su autoridad. No será así entre vosotros; antes bien, quien quiera ser grande entre vosotros se haga vuestro servidor; y quien quiera ser el primero, que se haga vuestro esclavo. Lo mismo que este Hombre no vino a ser servido, sino a servir y dar su vida como rescate por todos.</a:t>
            </a:r>
            <a:endParaRPr lang="es-ES" sz="2800" b="1" dirty="0" smtClean="0">
              <a:solidFill>
                <a:schemeClr val="bg2">
                  <a:lumMod val="50000"/>
                </a:schemeClr>
              </a:solidFill>
              <a:ea typeface="Times New Roman"/>
              <a:cs typeface="Arial" pitchFamily="34" charset="0"/>
            </a:endParaRPr>
          </a:p>
          <a:p>
            <a:pPr marL="180340" indent="180340" algn="r" fontAlgn="base" hangingPunct="0">
              <a:spcAft>
                <a:spcPts val="2400"/>
              </a:spcAft>
            </a:pPr>
            <a:r>
              <a:rPr lang="es-ES" dirty="0" smtClean="0">
                <a:solidFill>
                  <a:srgbClr val="FF0000"/>
                </a:solidFill>
                <a:ea typeface="Batang"/>
              </a:rPr>
              <a:t>Cristianismo. Mateo 20.25-28</a:t>
            </a:r>
            <a:endParaRPr lang="es-ES" sz="2800" dirty="0" smtClean="0">
              <a:solidFill>
                <a:srgbClr val="FF0000"/>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cs typeface="Arial" pitchFamily="34" charset="0"/>
              </a:rPr>
              <a:t>El sabio no atesora, y cuanto más hace por el prójimo, más posee; cuanto más da, más tiene. El Camino del Cielo es beneficiar a los demás no perjudicarles. El camino del sabio es hacer no porfiar.</a:t>
            </a:r>
            <a:endParaRPr lang="es-ES" sz="2800" b="1" dirty="0" smtClean="0">
              <a:solidFill>
                <a:schemeClr val="bg2">
                  <a:lumMod val="50000"/>
                </a:schemeClr>
              </a:solidFill>
              <a:ea typeface="Times New Roman"/>
              <a:cs typeface="Arial" pitchFamily="34" charset="0"/>
            </a:endParaRPr>
          </a:p>
          <a:p>
            <a:pPr marL="180340" indent="180340" algn="r" fontAlgn="base" hangingPunct="0">
              <a:spcAft>
                <a:spcPts val="2400"/>
              </a:spcAft>
            </a:pPr>
            <a:r>
              <a:rPr lang="es-ES" dirty="0" smtClean="0">
                <a:solidFill>
                  <a:srgbClr val="FF0000"/>
                </a:solidFill>
                <a:ea typeface="Batang"/>
              </a:rPr>
              <a:t>Taoísmo. Tao Te </a:t>
            </a:r>
            <a:r>
              <a:rPr lang="es-ES" dirty="0" err="1" smtClean="0">
                <a:solidFill>
                  <a:srgbClr val="FF0000"/>
                </a:solidFill>
                <a:ea typeface="Batang"/>
              </a:rPr>
              <a:t>Ching</a:t>
            </a:r>
            <a:r>
              <a:rPr lang="es-ES" dirty="0" smtClean="0">
                <a:solidFill>
                  <a:srgbClr val="FF0000"/>
                </a:solidFill>
                <a:ea typeface="Batang"/>
              </a:rPr>
              <a:t> 81</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Rectángulo"/>
          <p:cNvSpPr/>
          <p:nvPr/>
        </p:nvSpPr>
        <p:spPr>
          <a:xfrm>
            <a:off x="395536" y="199767"/>
            <a:ext cx="8352928" cy="6381234"/>
          </a:xfrm>
          <a:prstGeom prst="rect">
            <a:avLst/>
          </a:prstGeom>
        </p:spPr>
        <p:txBody>
          <a:bodyPr wrap="square">
            <a:spAutoFit/>
          </a:bodyPr>
          <a:lstStyle/>
          <a:p>
            <a:pPr marL="180340" indent="180340" algn="just" fontAlgn="base" hangingPunct="0">
              <a:spcAft>
                <a:spcPts val="0"/>
              </a:spcAft>
            </a:pPr>
            <a:r>
              <a:rPr lang="es-ES_tradnl" b="1" dirty="0" smtClean="0">
                <a:solidFill>
                  <a:schemeClr val="bg2">
                    <a:lumMod val="50000"/>
                  </a:schemeClr>
                </a:solidFill>
                <a:ea typeface="Batang"/>
              </a:rPr>
              <a:t>La definición divina de la bondad es la entrega total, el servicio total y el altruismo absoluto. Tú vives para los demás y los demás viven para ti. Dios vive para el hombre y el hombre vive para Dios. El marido vive para la esposa y la esposa vive para el marido. Aquí es donde abunda la unidad, la armonía y la prosperidad.</a:t>
            </a:r>
            <a:endParaRPr lang="es-ES" sz="2800" b="1" dirty="0" smtClean="0">
              <a:solidFill>
                <a:schemeClr val="bg2">
                  <a:lumMod val="50000"/>
                </a:schemeClr>
              </a:solidFill>
              <a:ea typeface="Times New Roman"/>
            </a:endParaRPr>
          </a:p>
          <a:p>
            <a:pPr marL="180340" indent="180340" algn="r" fontAlgn="base" hangingPunct="0">
              <a:spcAft>
                <a:spcPts val="1200"/>
              </a:spcAft>
            </a:pPr>
            <a:r>
              <a:rPr lang="es-ES" dirty="0" err="1" smtClean="0">
                <a:solidFill>
                  <a:srgbClr val="FF0000"/>
                </a:solidFill>
                <a:ea typeface="Batang"/>
              </a:rPr>
              <a:t>Sun</a:t>
            </a:r>
            <a:r>
              <a:rPr lang="es-ES" dirty="0" smtClean="0">
                <a:solidFill>
                  <a:srgbClr val="FF0000"/>
                </a:solidFill>
                <a:ea typeface="Batang"/>
              </a:rPr>
              <a:t> </a:t>
            </a:r>
            <a:r>
              <a:rPr lang="es-ES" dirty="0" err="1" smtClean="0">
                <a:solidFill>
                  <a:srgbClr val="FF0000"/>
                </a:solidFill>
                <a:ea typeface="Batang"/>
              </a:rPr>
              <a:t>Myung</a:t>
            </a:r>
            <a:r>
              <a:rPr lang="es-ES" dirty="0" smtClean="0">
                <a:solidFill>
                  <a:srgbClr val="FF0000"/>
                </a:solidFill>
                <a:ea typeface="Batang"/>
              </a:rPr>
              <a:t> </a:t>
            </a:r>
            <a:r>
              <a:rPr lang="es-ES" dirty="0" err="1" smtClean="0">
                <a:solidFill>
                  <a:srgbClr val="FF0000"/>
                </a:solidFill>
                <a:ea typeface="Batang"/>
              </a:rPr>
              <a:t>Moon</a:t>
            </a:r>
            <a:r>
              <a:rPr lang="es-ES" dirty="0" smtClean="0">
                <a:solidFill>
                  <a:srgbClr val="FF0000"/>
                </a:solidFill>
                <a:ea typeface="Batang"/>
              </a:rPr>
              <a:t>. </a:t>
            </a:r>
            <a:r>
              <a:rPr lang="es-ES" dirty="0" err="1" smtClean="0">
                <a:solidFill>
                  <a:srgbClr val="FF0000"/>
                </a:solidFill>
                <a:ea typeface="Batang"/>
              </a:rPr>
              <a:t>Unificacionismo</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La más hermosa de todas las obras humanas consiste en ser útil al prójimo.</a:t>
            </a:r>
            <a:endParaRPr lang="es-ES" sz="2800" b="1" dirty="0" smtClean="0">
              <a:solidFill>
                <a:schemeClr val="bg2">
                  <a:lumMod val="50000"/>
                </a:schemeClr>
              </a:solidFill>
              <a:ea typeface="Times New Roman"/>
            </a:endParaRPr>
          </a:p>
          <a:p>
            <a:pPr marL="180340" indent="180340" algn="r">
              <a:spcAft>
                <a:spcPts val="1200"/>
              </a:spcAft>
              <a:tabLst>
                <a:tab pos="237490" algn="l"/>
                <a:tab pos="589915" algn="l"/>
              </a:tabLst>
            </a:pPr>
            <a:r>
              <a:rPr lang="es-ES" dirty="0" smtClean="0">
                <a:solidFill>
                  <a:srgbClr val="FF0000"/>
                </a:solidFill>
                <a:ea typeface="Batang"/>
              </a:rPr>
              <a:t>Sófocles. Edipo rey</a:t>
            </a:r>
            <a:endParaRPr lang="es-ES" sz="2800" dirty="0" smtClean="0">
              <a:solidFill>
                <a:srgbClr val="FF0000"/>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Es necesario ayudarse unos a otros: es una ley de la naturaleza.</a:t>
            </a:r>
            <a:endParaRPr lang="es-ES" sz="2800" b="1" dirty="0" smtClean="0">
              <a:solidFill>
                <a:schemeClr val="bg2">
                  <a:lumMod val="50000"/>
                </a:schemeClr>
              </a:solidFill>
              <a:ea typeface="Times New Roman"/>
            </a:endParaRPr>
          </a:p>
          <a:p>
            <a:pPr marL="180340" indent="180340" algn="r">
              <a:spcAft>
                <a:spcPts val="1200"/>
              </a:spcAft>
            </a:pPr>
            <a:r>
              <a:rPr lang="es-ES" dirty="0" smtClean="0">
                <a:solidFill>
                  <a:srgbClr val="FF0000"/>
                </a:solidFill>
                <a:ea typeface="Batang"/>
              </a:rPr>
              <a:t>La </a:t>
            </a:r>
            <a:r>
              <a:rPr lang="es-ES" dirty="0" err="1" smtClean="0">
                <a:solidFill>
                  <a:srgbClr val="FF0000"/>
                </a:solidFill>
                <a:ea typeface="Batang"/>
              </a:rPr>
              <a:t>Fontaine</a:t>
            </a:r>
            <a:r>
              <a:rPr lang="es-ES" dirty="0" smtClean="0">
                <a:solidFill>
                  <a:srgbClr val="FF0000"/>
                </a:solidFill>
                <a:ea typeface="Batang"/>
              </a:rPr>
              <a:t>. Fables</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Vivir para los demás no es solamente la ley del deber sino también la ley de la felicidad.</a:t>
            </a:r>
            <a:endParaRPr lang="es-ES" sz="2800" b="1" dirty="0" smtClean="0">
              <a:solidFill>
                <a:schemeClr val="bg2">
                  <a:lumMod val="50000"/>
                </a:schemeClr>
              </a:solidFill>
              <a:ea typeface="Times New Roman"/>
            </a:endParaRPr>
          </a:p>
          <a:p>
            <a:pPr marL="180340" indent="180340" algn="r" fontAlgn="base" hangingPunct="0">
              <a:spcAft>
                <a:spcPts val="1200"/>
              </a:spcAft>
              <a:buAutoNum type="alphaUcPeriod"/>
            </a:pPr>
            <a:r>
              <a:rPr lang="fr-FR" dirty="0" smtClean="0">
                <a:solidFill>
                  <a:srgbClr val="FF0000"/>
                </a:solidFill>
                <a:ea typeface="Batang"/>
              </a:rPr>
              <a:t>Comte. Pensées et préceptes</a:t>
            </a:r>
            <a:endParaRPr lang="es-ES" sz="2800" dirty="0" smtClean="0">
              <a:solidFill>
                <a:srgbClr val="FF0000"/>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No hay más que un modo de ser felices: vivir por los demás.</a:t>
            </a:r>
            <a:endParaRPr lang="es-ES" sz="2800"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rgbClr val="FF0000"/>
                </a:solidFill>
                <a:ea typeface="Batang"/>
              </a:rPr>
              <a:t>L. Tolstoi. Ana </a:t>
            </a:r>
            <a:r>
              <a:rPr lang="es-ES" dirty="0" err="1" smtClean="0">
                <a:solidFill>
                  <a:srgbClr val="FF0000"/>
                </a:solidFill>
                <a:ea typeface="Batang"/>
              </a:rPr>
              <a:t>Karerine</a:t>
            </a:r>
            <a:endParaRPr lang="es-ES" sz="2800" dirty="0" smtClean="0">
              <a:solidFill>
                <a:srgbClr val="FF0000"/>
              </a:solidFill>
              <a:ea typeface="Times New Roman"/>
            </a:endParaRPr>
          </a:p>
          <a:p>
            <a:pPr marL="180340" indent="180340" algn="just" fontAlgn="base" hangingPunct="0"/>
            <a:r>
              <a:rPr lang="es-MX" b="1" dirty="0" smtClean="0">
                <a:solidFill>
                  <a:schemeClr val="bg2">
                    <a:lumMod val="50000"/>
                  </a:schemeClr>
                </a:solidFill>
                <a:ea typeface="Batang"/>
              </a:rPr>
              <a:t>Todos hemos nacidos los unos para los otros.</a:t>
            </a:r>
            <a:endParaRPr lang="es-ES" sz="2800" b="1" dirty="0" smtClean="0">
              <a:solidFill>
                <a:schemeClr val="bg2">
                  <a:lumMod val="50000"/>
                </a:schemeClr>
              </a:solidFill>
              <a:ea typeface="Times New Roman"/>
            </a:endParaRPr>
          </a:p>
          <a:p>
            <a:pPr marL="180340" indent="180340" algn="r">
              <a:spcAft>
                <a:spcPts val="1200"/>
              </a:spcAft>
              <a:tabLst>
                <a:tab pos="237490" algn="l"/>
                <a:tab pos="589915" algn="l"/>
              </a:tabLst>
            </a:pPr>
            <a:r>
              <a:rPr lang="es-MX" dirty="0" smtClean="0">
                <a:solidFill>
                  <a:srgbClr val="FF0000"/>
                </a:solidFill>
                <a:ea typeface="Batang"/>
              </a:rPr>
              <a:t>Marco Aurelio. Meditaciones</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Si quieres vivir para ti, debes vivir para otro.</a:t>
            </a:r>
            <a:endParaRPr lang="es-ES" sz="2800"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rgbClr val="FF0000"/>
                </a:solidFill>
                <a:ea typeface="Batang"/>
              </a:rPr>
              <a:t>Séneca. Epístolas</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Rectángulo redondeado"/>
          <p:cNvSpPr/>
          <p:nvPr/>
        </p:nvSpPr>
        <p:spPr>
          <a:xfrm>
            <a:off x="251520" y="116632"/>
            <a:ext cx="8712968" cy="2259758"/>
          </a:xfrm>
          <a:prstGeom prst="roundRect">
            <a:avLst/>
          </a:prstGeom>
          <a:gradFill flip="none" rotWithShape="1">
            <a:gsLst>
              <a:gs pos="100000">
                <a:schemeClr val="accent2">
                  <a:lumMod val="50000"/>
                  <a:alpha val="44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chemeClr val="accent4">
                <a:lumMod val="40000"/>
                <a:lumOff val="60000"/>
              </a:schemeClr>
            </a:solidFill>
          </a:ln>
        </p:spPr>
        <p:txBody>
          <a:bodyPr wrap="square" lIns="216000" tIns="36000" rIns="180000" bIns="36000">
            <a:spAutoFit/>
          </a:bodyPr>
          <a:lstStyle/>
          <a:p>
            <a:pPr>
              <a:spcAft>
                <a:spcPts val="1200"/>
              </a:spcAft>
            </a:pPr>
            <a:r>
              <a:rPr lang="es-ES" sz="2800" b="1" i="1" dirty="0" smtClean="0">
                <a:solidFill>
                  <a:srgbClr val="FFFF00"/>
                </a:solidFill>
              </a:rPr>
              <a:t>Amor, benevolencia y compasión  </a:t>
            </a:r>
          </a:p>
          <a:p>
            <a:pPr indent="252000">
              <a:spcAft>
                <a:spcPts val="1200"/>
              </a:spcAft>
            </a:pPr>
            <a:r>
              <a:rPr lang="es-ES" b="1" dirty="0" smtClean="0">
                <a:solidFill>
                  <a:schemeClr val="accent4">
                    <a:lumMod val="20000"/>
                    <a:lumOff val="80000"/>
                  </a:schemeClr>
                </a:solidFill>
              </a:rPr>
              <a:t>Desarrollar un corazón amante, benevolente y compasivo hacia todos los seres humanos hace que las personas se vuelvan universales y transciendan todas las fronteras de la familia, raza, nacionalidad y religión. El amor, que de una manera natural se cultiva dentro de la familia, se debería extender hasta abrazar a toda la humanidad y todos los seres y cosas de la naturaleza.</a:t>
            </a:r>
            <a:endParaRPr lang="es-ES" b="1" i="1" dirty="0" smtClean="0">
              <a:solidFill>
                <a:schemeClr val="accent4">
                  <a:lumMod val="20000"/>
                  <a:lumOff val="80000"/>
                </a:schemeClr>
              </a:solidFill>
            </a:endParaRPr>
          </a:p>
        </p:txBody>
      </p:sp>
      <p:sp>
        <p:nvSpPr>
          <p:cNvPr id="4" name="Rectangle 1"/>
          <p:cNvSpPr>
            <a:spLocks noChangeArrowheads="1"/>
          </p:cNvSpPr>
          <p:nvPr/>
        </p:nvSpPr>
        <p:spPr bwMode="auto">
          <a:xfrm>
            <a:off x="251520" y="2703984"/>
            <a:ext cx="8568952" cy="38266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solidFill>
                  <a:sysClr val="windowText" lastClr="000000"/>
                </a:solidFill>
                <a:ea typeface="Batang"/>
              </a:rPr>
              <a:t>Tened benevolencia hacia todos los seres vivientes, sentid alegría al ver a los virtuosos, compasión y misericordia por los afligidos, y tolerancia hacia los indolentes y los que se comportan mal.</a:t>
            </a:r>
            <a:endParaRPr lang="es-ES" sz="2800" b="1" dirty="0" smtClean="0">
              <a:solidFill>
                <a:sysClr val="windowText" lastClr="000000"/>
              </a:solidFill>
              <a:ea typeface="Times New Roman"/>
            </a:endParaRPr>
          </a:p>
          <a:p>
            <a:pPr marL="180340" indent="180340" algn="r" fontAlgn="base" hangingPunct="0">
              <a:spcAft>
                <a:spcPts val="1200"/>
              </a:spcAft>
            </a:pPr>
            <a:r>
              <a:rPr lang="es-ES" dirty="0" smtClean="0">
                <a:solidFill>
                  <a:srgbClr val="FF0000"/>
                </a:solidFill>
                <a:ea typeface="Batang"/>
              </a:rPr>
              <a:t>Jainismo. </a:t>
            </a:r>
            <a:r>
              <a:rPr lang="es-ES" dirty="0" err="1" smtClean="0">
                <a:solidFill>
                  <a:srgbClr val="FF0000"/>
                </a:solidFill>
                <a:ea typeface="Batang"/>
              </a:rPr>
              <a:t>Tattvarthasutra</a:t>
            </a:r>
            <a:r>
              <a:rPr lang="es-ES" dirty="0" smtClean="0">
                <a:solidFill>
                  <a:srgbClr val="FF0000"/>
                </a:solidFill>
                <a:ea typeface="Batang"/>
              </a:rPr>
              <a:t> 7.11</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ysClr val="windowText" lastClr="000000"/>
                </a:solidFill>
                <a:ea typeface="Batang"/>
              </a:rPr>
              <a:t>¿Qué tipo de religión puede existir sin compasión? Tenéis que mostrar compasión por todos los seres vivientes. La compasión es la raíz de todas las creencias religiosas.</a:t>
            </a:r>
            <a:endParaRPr lang="es-ES" sz="2800" b="1" dirty="0" smtClean="0">
              <a:solidFill>
                <a:sysClr val="windowText" lastClr="000000"/>
              </a:solidFill>
              <a:ea typeface="Times New Roman"/>
            </a:endParaRPr>
          </a:p>
          <a:p>
            <a:pPr marL="180340" indent="180340" algn="r" fontAlgn="base" hangingPunct="0">
              <a:spcAft>
                <a:spcPts val="1200"/>
              </a:spcAft>
            </a:pPr>
            <a:r>
              <a:rPr lang="es-ES" dirty="0" smtClean="0">
                <a:solidFill>
                  <a:srgbClr val="FF0000"/>
                </a:solidFill>
                <a:ea typeface="Batang"/>
              </a:rPr>
              <a:t>Hinduismo. </a:t>
            </a:r>
            <a:r>
              <a:rPr lang="es-ES" dirty="0" err="1" smtClean="0">
                <a:solidFill>
                  <a:srgbClr val="FF0000"/>
                </a:solidFill>
                <a:ea typeface="Batang"/>
              </a:rPr>
              <a:t>Basavanna</a:t>
            </a:r>
            <a:r>
              <a:rPr lang="es-ES" dirty="0" smtClean="0">
                <a:solidFill>
                  <a:srgbClr val="FF0000"/>
                </a:solidFill>
                <a:ea typeface="Batang"/>
              </a:rPr>
              <a:t>, </a:t>
            </a:r>
            <a:r>
              <a:rPr lang="es-ES" dirty="0" err="1" smtClean="0">
                <a:solidFill>
                  <a:srgbClr val="FF0000"/>
                </a:solidFill>
                <a:ea typeface="Batang"/>
              </a:rPr>
              <a:t>Vachana</a:t>
            </a:r>
            <a:r>
              <a:rPr lang="es-ES" dirty="0" smtClean="0">
                <a:solidFill>
                  <a:srgbClr val="FF0000"/>
                </a:solidFill>
                <a:ea typeface="Batang"/>
              </a:rPr>
              <a:t> 247 </a:t>
            </a:r>
            <a:endParaRPr lang="es-ES" sz="2800" dirty="0" smtClean="0">
              <a:solidFill>
                <a:srgbClr val="FF0000"/>
              </a:solidFill>
              <a:ea typeface="Times New Roman"/>
            </a:endParaRPr>
          </a:p>
          <a:p>
            <a:pPr marL="180340" indent="180340" algn="just" fontAlgn="base" hangingPunct="0">
              <a:spcAft>
                <a:spcPts val="0"/>
              </a:spcAft>
            </a:pPr>
            <a:r>
              <a:rPr lang="es-ES" b="1" dirty="0" err="1" smtClean="0">
                <a:solidFill>
                  <a:sysClr val="windowText" lastClr="000000"/>
                </a:solidFill>
                <a:ea typeface="Batang"/>
              </a:rPr>
              <a:t>Anas</a:t>
            </a:r>
            <a:r>
              <a:rPr lang="es-ES" b="1" dirty="0" smtClean="0">
                <a:solidFill>
                  <a:sysClr val="windowText" lastClr="000000"/>
                </a:solidFill>
                <a:ea typeface="Batang"/>
              </a:rPr>
              <a:t> y </a:t>
            </a:r>
            <a:r>
              <a:rPr lang="es-ES" b="1" dirty="0" err="1" smtClean="0">
                <a:solidFill>
                  <a:sysClr val="windowText" lastClr="000000"/>
                </a:solidFill>
                <a:ea typeface="Batang"/>
              </a:rPr>
              <a:t>Abdullah</a:t>
            </a:r>
            <a:r>
              <a:rPr lang="es-ES" b="1" dirty="0" smtClean="0">
                <a:solidFill>
                  <a:sysClr val="windowText" lastClr="000000"/>
                </a:solidFill>
                <a:ea typeface="Batang"/>
              </a:rPr>
              <a:t> informaron que el Mensajero de Dios dijo:</a:t>
            </a:r>
            <a:endParaRPr lang="es-ES" sz="2800" b="1" dirty="0" smtClean="0">
              <a:solidFill>
                <a:sysClr val="windowText" lastClr="000000"/>
              </a:solidFill>
              <a:ea typeface="Times New Roman"/>
            </a:endParaRPr>
          </a:p>
          <a:p>
            <a:pPr marL="180340" indent="180340" algn="just" fontAlgn="base" hangingPunct="0">
              <a:spcAft>
                <a:spcPts val="400"/>
              </a:spcAft>
            </a:pPr>
            <a:r>
              <a:rPr lang="es-ES" b="1" dirty="0" smtClean="0">
                <a:solidFill>
                  <a:sysClr val="windowText" lastClr="000000"/>
                </a:solidFill>
                <a:ea typeface="Batang"/>
              </a:rPr>
              <a:t>—Todas las criaturas [humanas] son hijos de Dios, y aquellos que son más queridos por Dios son los que tratan a Sus hijos con benevolencia.</a:t>
            </a:r>
            <a:endParaRPr lang="es-ES" sz="2800" b="1" dirty="0" smtClean="0">
              <a:solidFill>
                <a:sysClr val="windowText" lastClr="000000"/>
              </a:solidFill>
              <a:ea typeface="Times New Roman"/>
            </a:endParaRPr>
          </a:p>
          <a:p>
            <a:pPr marL="180340" indent="180340" algn="r" fontAlgn="base" hangingPunct="0">
              <a:spcAft>
                <a:spcPts val="1200"/>
              </a:spcAft>
            </a:pPr>
            <a:r>
              <a:rPr lang="es-ES" dirty="0" smtClean="0">
                <a:solidFill>
                  <a:srgbClr val="FF0000"/>
                </a:solidFill>
                <a:ea typeface="Batang"/>
              </a:rPr>
              <a:t>Islam. </a:t>
            </a:r>
            <a:r>
              <a:rPr lang="es-ES" dirty="0" err="1" smtClean="0">
                <a:solidFill>
                  <a:srgbClr val="FF0000"/>
                </a:solidFill>
                <a:ea typeface="Batang"/>
              </a:rPr>
              <a:t>Hadith</a:t>
            </a:r>
            <a:r>
              <a:rPr lang="es-ES" dirty="0" smtClean="0">
                <a:solidFill>
                  <a:srgbClr val="FF0000"/>
                </a:solidFill>
                <a:ea typeface="Batang"/>
              </a:rPr>
              <a:t> of </a:t>
            </a:r>
            <a:r>
              <a:rPr lang="es-ES" dirty="0" err="1" smtClean="0">
                <a:solidFill>
                  <a:srgbClr val="FF0000"/>
                </a:solidFill>
                <a:ea typeface="Batang"/>
              </a:rPr>
              <a:t>Baihaqi</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Rectángulo"/>
          <p:cNvSpPr/>
          <p:nvPr/>
        </p:nvSpPr>
        <p:spPr>
          <a:xfrm>
            <a:off x="395536" y="260648"/>
            <a:ext cx="8208912" cy="6145272"/>
          </a:xfrm>
          <a:prstGeom prst="rect">
            <a:avLst/>
          </a:prstGeom>
        </p:spPr>
        <p:txBody>
          <a:bodyPr wrap="square">
            <a:spAutoFit/>
          </a:bodyPr>
          <a:lstStyle/>
          <a:p>
            <a:pPr marL="180340" indent="180340" algn="just" fontAlgn="base" hangingPunct="0">
              <a:spcAft>
                <a:spcPts val="400"/>
              </a:spcAft>
            </a:pPr>
            <a:r>
              <a:rPr lang="es-ES" b="1" dirty="0" smtClean="0">
                <a:solidFill>
                  <a:schemeClr val="bg2">
                    <a:lumMod val="50000"/>
                  </a:schemeClr>
                </a:solidFill>
                <a:ea typeface="Batang"/>
              </a:rPr>
              <a:t>Aunque hable todas las lenguas humanas y angélicas, si no tengo amor, soy un metal estridente o un platillo estruendoso. Aunque posea el don de profecía y conozca los misterios todos y la ciencia entera, aunque tenga una fe como para mover montañas, si no tengo amor, no soy nada. Aunque reparta todos mis bienes y entregue mi cuerpo a las llamas, si no tengo amor, de nada me sirve.</a:t>
            </a:r>
            <a:endParaRPr lang="es-ES" sz="2800" b="1" dirty="0" smtClean="0">
              <a:solidFill>
                <a:schemeClr val="bg2">
                  <a:lumMod val="50000"/>
                </a:schemeClr>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El amor es paciente, es amable, el amor no es envidioso ni fanfarrón, no es orgulloso ni destemplado, no busca su interés, no se irrita, no apunta las ofensas, no se alegra de la injusticia, se alegra de la verdad. Todo lo aguanta, todo lo cree, todo lo espera, todo lo soporta. (…) Ahora nos quedan la fe, la esperanza, el amor: estas tres. La más grande de todas es el amor.</a:t>
            </a:r>
            <a:endParaRPr lang="es-ES" sz="2800"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chemeClr val="bg2">
                    <a:lumMod val="50000"/>
                  </a:schemeClr>
                </a:solidFill>
                <a:ea typeface="Batang"/>
              </a:rPr>
              <a:t> </a:t>
            </a:r>
            <a:r>
              <a:rPr lang="es-ES" dirty="0" smtClean="0">
                <a:solidFill>
                  <a:srgbClr val="FF0000"/>
                </a:solidFill>
                <a:ea typeface="Batang"/>
              </a:rPr>
              <a:t>Cristianismo. 1 Corintios 13</a:t>
            </a:r>
            <a:endParaRPr lang="es-ES" sz="2800" dirty="0" smtClean="0">
              <a:solidFill>
                <a:srgbClr val="FF0000"/>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Queridos, amémonos unos a otros, pues el amor viene de Dios; todo el que ama es hijo de Dios y conoce a Dios. Quien no ama no ha conocido a Dios, ya que Dios es amor.</a:t>
            </a:r>
            <a:endParaRPr lang="es-ES" sz="2800" b="1" dirty="0" smtClean="0">
              <a:solidFill>
                <a:schemeClr val="bg2">
                  <a:lumMod val="50000"/>
                </a:schemeClr>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A Dios nunca lo ha visto nadie; si nos amamos unos a otros, Dios permanece en nosotros y el amor de Dios está en nosotros consumado.</a:t>
            </a:r>
            <a:endParaRPr lang="es-ES" sz="2800" b="1" dirty="0" smtClean="0">
              <a:solidFill>
                <a:schemeClr val="bg2">
                  <a:lumMod val="50000"/>
                </a:schemeClr>
              </a:solidFill>
              <a:ea typeface="Times New Roman"/>
            </a:endParaRPr>
          </a:p>
          <a:p>
            <a:pPr marL="180340" indent="180340" algn="just" fontAlgn="base" hangingPunct="0">
              <a:spcAft>
                <a:spcPts val="1200"/>
              </a:spcAft>
            </a:pPr>
            <a:r>
              <a:rPr lang="es-ES" b="1" dirty="0" smtClean="0">
                <a:solidFill>
                  <a:schemeClr val="bg2">
                    <a:lumMod val="50000"/>
                  </a:schemeClr>
                </a:solidFill>
                <a:ea typeface="Batang"/>
              </a:rPr>
              <a:t>Si uno dice que ama a Dios mientras odia a su hermano, miente; pues si no ama al hermano suyo a quien ve, no puede amar al Dios a quien no ve.</a:t>
            </a:r>
            <a:endParaRPr lang="es-ES" sz="2800"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rgbClr val="FF0000"/>
                </a:solidFill>
                <a:ea typeface="Batang"/>
              </a:rPr>
              <a:t>Cristianismo. 1 Juan 4.7-8, 12, 20</a:t>
            </a:r>
            <a:endParaRPr lang="es-ES" dirty="0">
              <a:solidFill>
                <a:srgbClr val="FF0000"/>
              </a:solidFill>
              <a:ea typeface="Batang"/>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Rectángulo"/>
          <p:cNvSpPr/>
          <p:nvPr/>
        </p:nvSpPr>
        <p:spPr>
          <a:xfrm>
            <a:off x="251520" y="188640"/>
            <a:ext cx="8640960" cy="6565900"/>
          </a:xfrm>
          <a:prstGeom prst="rect">
            <a:avLst/>
          </a:prstGeom>
        </p:spPr>
        <p:txBody>
          <a:bodyPr wrap="square">
            <a:spAutoFit/>
          </a:bodyPr>
          <a:lstStyle/>
          <a:p>
            <a:pPr marL="180340" indent="180340" algn="just" fontAlgn="base" hangingPunct="0">
              <a:spcAft>
                <a:spcPts val="400"/>
              </a:spcAft>
            </a:pPr>
            <a:r>
              <a:rPr lang="es-ES" b="1" dirty="0" smtClean="0">
                <a:solidFill>
                  <a:srgbClr val="002060"/>
                </a:solidFill>
                <a:ea typeface="Batang"/>
                <a:cs typeface="Arial" pitchFamily="34" charset="0"/>
              </a:rPr>
              <a:t>El verdadero amor da, olvida que ha dado y sigue dando sin cesar. El verdadero amor da con alegría. Lo encontramos en el alegre y amante corazón de una madre que acuna a su bebé en sus brazos y lo nutre de su pecho. El verdadero amor es el amor sacrificial, como el de un hijo filial cuya mayor satisfacción es ayudar a sus padres. Dios creó el universo a partir de este amor absoluto, único, inmutable y eterno, invirtiendo todo sin ninguna expectativa o condición de recibir algo a cambio.</a:t>
            </a:r>
            <a:endParaRPr lang="es-ES" b="1" dirty="0" smtClean="0">
              <a:solidFill>
                <a:srgbClr val="002060"/>
              </a:solidFill>
              <a:ea typeface="Times New Roman"/>
              <a:cs typeface="Arial" pitchFamily="34" charset="0"/>
            </a:endParaRPr>
          </a:p>
          <a:p>
            <a:pPr marL="180340" indent="180340" algn="just" fontAlgn="base" hangingPunct="0">
              <a:spcAft>
                <a:spcPts val="400"/>
              </a:spcAft>
            </a:pPr>
            <a:r>
              <a:rPr lang="es-ES" b="1" dirty="0" smtClean="0">
                <a:solidFill>
                  <a:srgbClr val="002060"/>
                </a:solidFill>
                <a:ea typeface="Batang"/>
                <a:cs typeface="Arial" pitchFamily="34" charset="0"/>
              </a:rPr>
              <a:t>El verdadero amor es la fuente del universo. Una vez que una persona lo posee, el verdadero amor hace que esa persona sea el centro y el dueño del universo. El verdadero amor es la raíz de Dios y un símbolo de Su voluntad y poder. Cuando estamos unidos en el amor verdadero, podemos estar juntos para siempre, incrementándose continuamente la alegría de estar en compañía del otro. La atracción del verdadero amor hace que todas las cosas en el universo vengan a nuestros pies; incluso Dios vendrá a morar con nosotros. Nada se puede comparar con el valor del verdadero amor. Tiene el poder de disipar las barreras que han creado los seres humanos caídos, incluyendo las fronteras nacionales y las barreras de raza e incluso de religión.</a:t>
            </a:r>
            <a:endParaRPr lang="es-ES" b="1" dirty="0" smtClean="0">
              <a:solidFill>
                <a:srgbClr val="002060"/>
              </a:solidFill>
              <a:ea typeface="Times New Roman"/>
              <a:cs typeface="Arial" pitchFamily="34" charset="0"/>
            </a:endParaRPr>
          </a:p>
          <a:p>
            <a:pPr marL="180340" indent="180340" algn="just" fontAlgn="base" hangingPunct="0">
              <a:spcAft>
                <a:spcPts val="0"/>
              </a:spcAft>
            </a:pPr>
            <a:r>
              <a:rPr lang="es-ES" b="1" dirty="0" smtClean="0">
                <a:solidFill>
                  <a:srgbClr val="002060"/>
                </a:solidFill>
                <a:ea typeface="Batang"/>
                <a:cs typeface="Arial" pitchFamily="34" charset="0"/>
              </a:rPr>
              <a:t>Los principales atributos del amor verdadero son que es absoluto, único, inmutable y eterno, así que quien practica el amor verdadero de Dios vivirá con Dios, compartirá Su felicidad y disfrutará del derecho a participar de igual a igual en Su obra. Por lo tanto, una vida vivida por el bien de los demás, una vida de amor verdadero, es un prerrequisito absoluto para entrar en el Reino de los Cielos.</a:t>
            </a:r>
            <a:endParaRPr lang="es-ES" b="1" dirty="0" smtClean="0">
              <a:solidFill>
                <a:srgbClr val="002060"/>
              </a:solidFill>
              <a:ea typeface="Times New Roman"/>
              <a:cs typeface="Arial" pitchFamily="34" charset="0"/>
            </a:endParaRPr>
          </a:p>
          <a:p>
            <a:pPr marL="180340" indent="180340" algn="r" fontAlgn="base" hangingPunct="0">
              <a:spcAft>
                <a:spcPts val="600"/>
              </a:spcAft>
            </a:pPr>
            <a:r>
              <a:rPr lang="es-ES" dirty="0" err="1" smtClean="0">
                <a:solidFill>
                  <a:srgbClr val="FF0000"/>
                </a:solidFill>
                <a:ea typeface="Batang"/>
              </a:rPr>
              <a:t>Sun</a:t>
            </a:r>
            <a:r>
              <a:rPr lang="es-ES" dirty="0" smtClean="0">
                <a:solidFill>
                  <a:srgbClr val="FF0000"/>
                </a:solidFill>
                <a:ea typeface="Batang"/>
              </a:rPr>
              <a:t> </a:t>
            </a:r>
            <a:r>
              <a:rPr lang="es-ES" dirty="0" err="1" smtClean="0">
                <a:solidFill>
                  <a:srgbClr val="FF0000"/>
                </a:solidFill>
                <a:ea typeface="Batang"/>
              </a:rPr>
              <a:t>Myung</a:t>
            </a:r>
            <a:r>
              <a:rPr lang="es-ES" dirty="0" smtClean="0">
                <a:solidFill>
                  <a:srgbClr val="FF0000"/>
                </a:solidFill>
                <a:ea typeface="Batang"/>
              </a:rPr>
              <a:t> </a:t>
            </a:r>
            <a:r>
              <a:rPr lang="es-ES" dirty="0" err="1" smtClean="0">
                <a:solidFill>
                  <a:srgbClr val="FF0000"/>
                </a:solidFill>
                <a:ea typeface="Batang"/>
              </a:rPr>
              <a:t>Moon</a:t>
            </a:r>
            <a:r>
              <a:rPr lang="es-ES" dirty="0" smtClean="0">
                <a:solidFill>
                  <a:srgbClr val="FF0000"/>
                </a:solidFill>
                <a:ea typeface="Batang"/>
              </a:rPr>
              <a:t>. </a:t>
            </a:r>
            <a:r>
              <a:rPr lang="es-ES" dirty="0" err="1" smtClean="0">
                <a:solidFill>
                  <a:srgbClr val="FF0000"/>
                </a:solidFill>
                <a:ea typeface="Batang"/>
              </a:rPr>
              <a:t>Unificacionismo</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Rectangle 1"/>
          <p:cNvSpPr>
            <a:spLocks noChangeArrowheads="1"/>
          </p:cNvSpPr>
          <p:nvPr/>
        </p:nvSpPr>
        <p:spPr bwMode="auto">
          <a:xfrm>
            <a:off x="395536" y="499175"/>
            <a:ext cx="8352928" cy="59965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solidFill>
                  <a:schemeClr val="bg2">
                    <a:lumMod val="50000"/>
                  </a:schemeClr>
                </a:solidFill>
                <a:ea typeface="Batang"/>
              </a:rPr>
              <a:t>El </a:t>
            </a:r>
            <a:r>
              <a:rPr lang="es-ES" b="1" dirty="0" err="1" smtClean="0">
                <a:solidFill>
                  <a:schemeClr val="bg2">
                    <a:lumMod val="50000"/>
                  </a:schemeClr>
                </a:solidFill>
                <a:ea typeface="Batang"/>
              </a:rPr>
              <a:t>bodhisattva</a:t>
            </a:r>
            <a:r>
              <a:rPr lang="es-ES" b="1" dirty="0" smtClean="0">
                <a:solidFill>
                  <a:schemeClr val="bg2">
                    <a:lumMod val="50000"/>
                  </a:schemeClr>
                </a:solidFill>
                <a:ea typeface="Batang"/>
              </a:rPr>
              <a:t>, el gran ser, habiendo practicado la compasión, la conmiseración y la alegría, alcanza la etapa del único hijo más amado. Por ejemplo, el padre y la madre se alegran enormemente al ver a su hijo en paz. Lo mismo es el </a:t>
            </a:r>
            <a:r>
              <a:rPr lang="es-ES" b="1" dirty="0" err="1" smtClean="0">
                <a:solidFill>
                  <a:schemeClr val="bg2">
                    <a:lumMod val="50000"/>
                  </a:schemeClr>
                </a:solidFill>
                <a:ea typeface="Batang"/>
              </a:rPr>
              <a:t>bodhisattva</a:t>
            </a:r>
            <a:r>
              <a:rPr lang="es-ES" b="1" dirty="0" smtClean="0">
                <a:solidFill>
                  <a:schemeClr val="bg2">
                    <a:lumMod val="50000"/>
                  </a:schemeClr>
                </a:solidFill>
                <a:ea typeface="Batang"/>
              </a:rPr>
              <a:t> que habita en esta etapa: ve a todos los seres como los padres ven a su único hijo. Viéndole practicar el bien, se alegra extraordinariamente. </a:t>
            </a:r>
          </a:p>
          <a:p>
            <a:pPr marL="180340" indent="180340" algn="r" fontAlgn="base" hangingPunct="0">
              <a:spcAft>
                <a:spcPts val="1200"/>
              </a:spcAft>
            </a:pPr>
            <a:r>
              <a:rPr lang="es-ES" dirty="0" smtClean="0">
                <a:solidFill>
                  <a:srgbClr val="FF0000"/>
                </a:solidFill>
                <a:ea typeface="Batang"/>
              </a:rPr>
              <a:t>Budismo. </a:t>
            </a:r>
            <a:r>
              <a:rPr lang="es-ES" dirty="0" err="1" smtClean="0">
                <a:solidFill>
                  <a:srgbClr val="FF0000"/>
                </a:solidFill>
                <a:ea typeface="Batang"/>
              </a:rPr>
              <a:t>Mahaparinirvana</a:t>
            </a:r>
            <a:r>
              <a:rPr lang="es-ES" dirty="0" smtClean="0">
                <a:solidFill>
                  <a:srgbClr val="FF0000"/>
                </a:solidFill>
                <a:ea typeface="Batang"/>
              </a:rPr>
              <a:t> Sutra 470</a:t>
            </a:r>
            <a:endParaRPr lang="es-ES" dirty="0" smtClean="0">
              <a:solidFill>
                <a:srgbClr val="FF0000"/>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Si la piedad filial que siento hacia mi padre y el afecto fraternal con que trato a mis hermanos o la ternura paterna que me inspiran mis hijos, los hago extensivos a todo el pueblo no habrá ni un solo ciudadano que no experimente tan beneficiosos sentimientos, y entonces el buen gobierno será tan fácil como mirar la palma de la mano. </a:t>
            </a:r>
            <a:endParaRPr lang="es-ES" sz="2800"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rgbClr val="FF0000"/>
                </a:solidFill>
                <a:ea typeface="Batang"/>
              </a:rPr>
              <a:t>Confucianismo. </a:t>
            </a:r>
            <a:r>
              <a:rPr lang="es-ES" dirty="0" err="1" smtClean="0">
                <a:solidFill>
                  <a:srgbClr val="FF0000"/>
                </a:solidFill>
                <a:ea typeface="Batang"/>
              </a:rPr>
              <a:t>Meng-Tsé</a:t>
            </a:r>
            <a:r>
              <a:rPr lang="es-ES" dirty="0" smtClean="0">
                <a:solidFill>
                  <a:srgbClr val="FF0000"/>
                </a:solidFill>
                <a:ea typeface="Batang"/>
              </a:rPr>
              <a:t> 1.7</a:t>
            </a:r>
            <a:endParaRPr lang="es-ES" sz="2800" dirty="0" smtClean="0">
              <a:solidFill>
                <a:srgbClr val="FF0000"/>
              </a:solidFill>
              <a:ea typeface="Times New Roman"/>
            </a:endParaRPr>
          </a:p>
          <a:p>
            <a:pPr marL="180340" indent="180340" algn="just" fontAlgn="base" hangingPunct="0">
              <a:spcAft>
                <a:spcPts val="600"/>
              </a:spcAft>
            </a:pPr>
            <a:r>
              <a:rPr lang="es-ES" b="1" dirty="0" smtClean="0">
                <a:solidFill>
                  <a:schemeClr val="bg2">
                    <a:lumMod val="50000"/>
                  </a:schemeClr>
                </a:solidFill>
                <a:ea typeface="Batang"/>
              </a:rPr>
              <a:t>El hombre quiere, no porque sea interés suyo amar una cosa con preferencia a otra, sino porque el amor es la esencia de su alma y no puede dejar de amar.</a:t>
            </a:r>
            <a:endParaRPr lang="es-ES" sz="2800" b="1" dirty="0" smtClean="0">
              <a:solidFill>
                <a:schemeClr val="bg2">
                  <a:lumMod val="50000"/>
                </a:schemeClr>
              </a:solidFill>
              <a:ea typeface="Times New Roman"/>
            </a:endParaRPr>
          </a:p>
          <a:p>
            <a:pPr marL="180340" indent="180340" algn="r">
              <a:spcAft>
                <a:spcPts val="1200"/>
              </a:spcAft>
            </a:pPr>
            <a:r>
              <a:rPr lang="es-ES" dirty="0" smtClean="0">
                <a:solidFill>
                  <a:srgbClr val="FF0000"/>
                </a:solidFill>
                <a:ea typeface="Batang"/>
              </a:rPr>
              <a:t>L. Tolstoi. La sonata a </a:t>
            </a:r>
            <a:r>
              <a:rPr lang="es-ES" dirty="0" err="1" smtClean="0">
                <a:solidFill>
                  <a:srgbClr val="FF0000"/>
                </a:solidFill>
                <a:ea typeface="Batang"/>
              </a:rPr>
              <a:t>Kreutzer</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Amar o haber amado; eso es suficiente. No pidáis nada más inmediatamente. No existe otra perla a encontrar en los pliegues tenebrosos de la vida. Amar es una realización.</a:t>
            </a:r>
            <a:endParaRPr lang="es-ES" sz="2800" b="1" dirty="0" smtClean="0">
              <a:solidFill>
                <a:schemeClr val="bg2">
                  <a:lumMod val="50000"/>
                </a:schemeClr>
              </a:solidFill>
              <a:ea typeface="Times New Roman"/>
            </a:endParaRPr>
          </a:p>
          <a:p>
            <a:pPr marL="180340" indent="180340" algn="r">
              <a:spcAft>
                <a:spcPts val="1200"/>
              </a:spcAft>
            </a:pPr>
            <a:r>
              <a:rPr lang="es-ES" dirty="0" smtClean="0">
                <a:solidFill>
                  <a:srgbClr val="FF0000"/>
                </a:solidFill>
                <a:ea typeface="Batang"/>
              </a:rPr>
              <a:t>V. Hugo. Les miserables</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Rectángulo redondeado"/>
          <p:cNvSpPr/>
          <p:nvPr/>
        </p:nvSpPr>
        <p:spPr>
          <a:xfrm>
            <a:off x="251520" y="116632"/>
            <a:ext cx="8712968" cy="1953291"/>
          </a:xfrm>
          <a:prstGeom prst="roundRect">
            <a:avLst/>
          </a:prstGeom>
          <a:gradFill flip="none" rotWithShape="1">
            <a:gsLst>
              <a:gs pos="100000">
                <a:schemeClr val="tx2">
                  <a:lumMod val="50000"/>
                  <a:shade val="30000"/>
                  <a:satMod val="115000"/>
                  <a:alpha val="12000"/>
                </a:schemeClr>
              </a:gs>
              <a:gs pos="50000">
                <a:schemeClr val="tx2">
                  <a:lumMod val="50000"/>
                  <a:shade val="67500"/>
                  <a:satMod val="115000"/>
                </a:schemeClr>
              </a:gs>
              <a:gs pos="100000">
                <a:schemeClr val="tx2">
                  <a:lumMod val="50000"/>
                  <a:shade val="100000"/>
                  <a:satMod val="115000"/>
                </a:schemeClr>
              </a:gs>
            </a:gsLst>
            <a:lin ang="5400000" scaled="1"/>
            <a:tileRect/>
          </a:gradFill>
          <a:ln w="38100">
            <a:solidFill>
              <a:schemeClr val="accent4">
                <a:lumMod val="40000"/>
                <a:lumOff val="60000"/>
              </a:schemeClr>
            </a:solidFill>
          </a:ln>
        </p:spPr>
        <p:txBody>
          <a:bodyPr wrap="square" lIns="216000" tIns="36000" rIns="180000" bIns="36000">
            <a:spAutoFit/>
          </a:bodyPr>
          <a:lstStyle/>
          <a:p>
            <a:pPr>
              <a:spcAft>
                <a:spcPts val="1200"/>
              </a:spcAft>
            </a:pPr>
            <a:r>
              <a:rPr lang="es-ES" sz="2800" b="1" i="1" dirty="0" smtClean="0">
                <a:solidFill>
                  <a:srgbClr val="FFFF00"/>
                </a:solidFill>
              </a:rPr>
              <a:t>Perdón y reconciliación  </a:t>
            </a:r>
          </a:p>
          <a:p>
            <a:pPr indent="252000">
              <a:spcAft>
                <a:spcPts val="1200"/>
              </a:spcAft>
            </a:pPr>
            <a:r>
              <a:rPr lang="es-ES" b="1" dirty="0" smtClean="0">
                <a:solidFill>
                  <a:schemeClr val="accent4">
                    <a:lumMod val="40000"/>
                    <a:lumOff val="60000"/>
                  </a:schemeClr>
                </a:solidFill>
              </a:rPr>
              <a:t>Las religiones abogan por una actitud de perdón y tolerancia hacia las equivocaciones de los demás, incluso cuando causen ofensas y heridas personales. El perdón es preferible a albergar un resentimiento que corroe y envenena el espíritu.</a:t>
            </a:r>
            <a:endParaRPr lang="es-ES" b="1" i="1" dirty="0" smtClean="0">
              <a:solidFill>
                <a:schemeClr val="accent4">
                  <a:lumMod val="40000"/>
                  <a:lumOff val="60000"/>
                </a:schemeClr>
              </a:solidFill>
            </a:endParaRPr>
          </a:p>
        </p:txBody>
      </p:sp>
      <p:sp>
        <p:nvSpPr>
          <p:cNvPr id="4" name="Rectangle 1"/>
          <p:cNvSpPr>
            <a:spLocks noChangeArrowheads="1"/>
          </p:cNvSpPr>
          <p:nvPr/>
        </p:nvSpPr>
        <p:spPr bwMode="auto">
          <a:xfrm>
            <a:off x="251520" y="2492896"/>
            <a:ext cx="8568952" cy="34060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0"/>
              </a:spcAft>
            </a:pPr>
            <a:r>
              <a:rPr lang="es-ES" b="1" dirty="0" smtClean="0">
                <a:solidFill>
                  <a:schemeClr val="bg2">
                    <a:lumMod val="50000"/>
                  </a:schemeClr>
                </a:solidFill>
                <a:ea typeface="Batang"/>
              </a:rPr>
              <a:t>El hombre superior tiende a perdonar los errores y trata con indulgencia los delitos.</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Confucianismo. I </a:t>
            </a:r>
            <a:r>
              <a:rPr lang="es-ES" dirty="0" err="1" smtClean="0">
                <a:solidFill>
                  <a:srgbClr val="FF0000"/>
                </a:solidFill>
                <a:ea typeface="Batang"/>
              </a:rPr>
              <a:t>Ching</a:t>
            </a:r>
            <a:r>
              <a:rPr lang="es-ES" dirty="0" smtClean="0">
                <a:solidFill>
                  <a:srgbClr val="FF0000"/>
                </a:solidFill>
                <a:ea typeface="Batang"/>
              </a:rPr>
              <a:t> 40: Liberación </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Invierte la ira con el perdón.</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Jainismo. </a:t>
            </a:r>
            <a:r>
              <a:rPr lang="es-ES" dirty="0" err="1" smtClean="0">
                <a:solidFill>
                  <a:srgbClr val="FF0000"/>
                </a:solidFill>
                <a:ea typeface="Batang"/>
              </a:rPr>
              <a:t>Samanasuttam</a:t>
            </a:r>
            <a:r>
              <a:rPr lang="es-ES" dirty="0" smtClean="0">
                <a:solidFill>
                  <a:srgbClr val="FF0000"/>
                </a:solidFill>
                <a:ea typeface="Batang"/>
              </a:rPr>
              <a:t> 136 </a:t>
            </a:r>
            <a:endParaRPr lang="es-ES" sz="2800" dirty="0" smtClean="0">
              <a:solidFill>
                <a:srgbClr val="FF0000"/>
              </a:solidFill>
              <a:ea typeface="Times New Roman"/>
            </a:endParaRPr>
          </a:p>
          <a:p>
            <a:pPr marL="180340" indent="180340" algn="just" fontAlgn="base" hangingPunct="0">
              <a:spcAft>
                <a:spcPts val="600"/>
              </a:spcAft>
            </a:pPr>
            <a:r>
              <a:rPr lang="es-ES" b="1" dirty="0" smtClean="0">
                <a:solidFill>
                  <a:schemeClr val="bg2">
                    <a:lumMod val="50000"/>
                  </a:schemeClr>
                </a:solidFill>
                <a:ea typeface="Batang"/>
              </a:rPr>
              <a:t>La mejor obra de un gran hombre es perdonar y olvidar.</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n-GB" dirty="0" smtClean="0">
                <a:solidFill>
                  <a:srgbClr val="FF0000"/>
                </a:solidFill>
                <a:ea typeface="Batang"/>
              </a:rPr>
              <a:t>Islam (Shiite). </a:t>
            </a:r>
            <a:r>
              <a:rPr lang="en-GB" dirty="0" err="1" smtClean="0">
                <a:solidFill>
                  <a:srgbClr val="FF0000"/>
                </a:solidFill>
                <a:ea typeface="Batang"/>
              </a:rPr>
              <a:t>Nahjul</a:t>
            </a:r>
            <a:r>
              <a:rPr lang="en-GB" dirty="0" smtClean="0">
                <a:solidFill>
                  <a:srgbClr val="FF0000"/>
                </a:solidFill>
                <a:ea typeface="Batang"/>
              </a:rPr>
              <a:t> </a:t>
            </a:r>
            <a:r>
              <a:rPr lang="en-GB" dirty="0" err="1" smtClean="0">
                <a:solidFill>
                  <a:srgbClr val="FF0000"/>
                </a:solidFill>
                <a:ea typeface="Batang"/>
              </a:rPr>
              <a:t>Balagha</a:t>
            </a:r>
            <a:r>
              <a:rPr lang="en-GB" dirty="0" smtClean="0">
                <a:solidFill>
                  <a:srgbClr val="FF0000"/>
                </a:solidFill>
                <a:ea typeface="Batang"/>
              </a:rPr>
              <a:t>, Saying 201</a:t>
            </a:r>
            <a:endParaRPr lang="es-ES" sz="2800" dirty="0" smtClean="0">
              <a:solidFill>
                <a:srgbClr val="FF0000"/>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Donde hay perdón, allí está Dios.</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n-GB" dirty="0" err="1" smtClean="0">
                <a:solidFill>
                  <a:srgbClr val="FF0000"/>
                </a:solidFill>
                <a:ea typeface="Batang"/>
              </a:rPr>
              <a:t>Sikismo</a:t>
            </a:r>
            <a:r>
              <a:rPr lang="en-GB" dirty="0" smtClean="0">
                <a:solidFill>
                  <a:srgbClr val="FF0000"/>
                </a:solidFill>
                <a:ea typeface="Batang"/>
              </a:rPr>
              <a:t>. </a:t>
            </a:r>
            <a:r>
              <a:rPr lang="en-GB" dirty="0" err="1" smtClean="0">
                <a:solidFill>
                  <a:srgbClr val="FF0000"/>
                </a:solidFill>
                <a:ea typeface="Batang"/>
              </a:rPr>
              <a:t>Adi</a:t>
            </a:r>
            <a:r>
              <a:rPr lang="en-GB" dirty="0" smtClean="0">
                <a:solidFill>
                  <a:srgbClr val="FF0000"/>
                </a:solidFill>
                <a:ea typeface="Batang"/>
              </a:rPr>
              <a:t> </a:t>
            </a:r>
            <a:r>
              <a:rPr lang="en-GB" dirty="0" err="1" smtClean="0">
                <a:solidFill>
                  <a:srgbClr val="FF0000"/>
                </a:solidFill>
                <a:ea typeface="Batang"/>
              </a:rPr>
              <a:t>Granth</a:t>
            </a:r>
            <a:r>
              <a:rPr lang="en-GB" dirty="0" smtClean="0">
                <a:solidFill>
                  <a:srgbClr val="FF0000"/>
                </a:solidFill>
                <a:ea typeface="Batang"/>
              </a:rPr>
              <a:t>, </a:t>
            </a:r>
            <a:r>
              <a:rPr lang="en-GB" dirty="0" err="1" smtClean="0">
                <a:solidFill>
                  <a:srgbClr val="FF0000"/>
                </a:solidFill>
                <a:ea typeface="Batang"/>
              </a:rPr>
              <a:t>Shalok</a:t>
            </a:r>
            <a:r>
              <a:rPr lang="en-GB" dirty="0" smtClean="0">
                <a:solidFill>
                  <a:srgbClr val="FF0000"/>
                </a:solidFill>
                <a:ea typeface="Batang"/>
              </a:rPr>
              <a:t>, </a:t>
            </a:r>
            <a:r>
              <a:rPr lang="en-GB" dirty="0" err="1" smtClean="0">
                <a:solidFill>
                  <a:srgbClr val="FF0000"/>
                </a:solidFill>
                <a:ea typeface="Batang"/>
              </a:rPr>
              <a:t>Kabir</a:t>
            </a:r>
            <a:r>
              <a:rPr lang="en-GB" dirty="0" smtClean="0">
                <a:solidFill>
                  <a:srgbClr val="FF0000"/>
                </a:solidFill>
                <a:ea typeface="Batang"/>
              </a:rPr>
              <a:t>, p. 1372</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1"/>
          <p:cNvSpPr>
            <a:spLocks noChangeArrowheads="1"/>
          </p:cNvSpPr>
          <p:nvPr/>
        </p:nvSpPr>
        <p:spPr bwMode="auto">
          <a:xfrm>
            <a:off x="323528" y="404664"/>
            <a:ext cx="8568952" cy="53707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solidFill>
                  <a:schemeClr val="bg2">
                    <a:lumMod val="50000"/>
                  </a:schemeClr>
                </a:solidFill>
                <a:ea typeface="Batang"/>
              </a:rPr>
              <a:t>Si mientras llevas tu ofrenda al altar te acuerdas de que tu hermano tiene una queja de ti, deja la ofrenda delante del altar, ve primero a reconciliarte con tu hermano y después ve a llevar tu ofrenda.</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Cristianismo. Mateo 5.23-24</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Entonces se acercó Pedro y le preguntó:</a:t>
            </a:r>
            <a:endParaRPr lang="es-ES" sz="2800" b="1" dirty="0" smtClean="0">
              <a:solidFill>
                <a:schemeClr val="bg2">
                  <a:lumMod val="50000"/>
                </a:schemeClr>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—Señor, si mi hermano me ofende, ¿cuántas veces tengo que perdonarle? ¿hasta siete veces?</a:t>
            </a:r>
            <a:endParaRPr lang="es-ES" sz="2800" b="1" dirty="0" smtClean="0">
              <a:solidFill>
                <a:schemeClr val="bg2">
                  <a:lumMod val="50000"/>
                </a:schemeClr>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Le contesta Jesús:</a:t>
            </a:r>
            <a:endParaRPr lang="es-ES" sz="2800" b="1" dirty="0" smtClean="0">
              <a:solidFill>
                <a:schemeClr val="bg2">
                  <a:lumMod val="50000"/>
                </a:schemeClr>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—Te digo que no siete veces, sino setenta y siete.</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Cristianismo. Mateo 18.21</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Dios ya nos ha perdonado nuestros pecados… Él nos perdona porque nos mira con una compasión infinita, Deberíais saber que a través del perdón, todos podemos unirnos de corazón.</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err="1" smtClean="0">
                <a:solidFill>
                  <a:srgbClr val="FF0000"/>
                </a:solidFill>
                <a:ea typeface="Batang"/>
              </a:rPr>
              <a:t>Sun</a:t>
            </a:r>
            <a:r>
              <a:rPr lang="es-ES" dirty="0" smtClean="0">
                <a:solidFill>
                  <a:srgbClr val="FF0000"/>
                </a:solidFill>
                <a:ea typeface="Batang"/>
              </a:rPr>
              <a:t> </a:t>
            </a:r>
            <a:r>
              <a:rPr lang="es-ES" dirty="0" err="1" smtClean="0">
                <a:solidFill>
                  <a:srgbClr val="FF0000"/>
                </a:solidFill>
                <a:ea typeface="Batang"/>
              </a:rPr>
              <a:t>Myung</a:t>
            </a:r>
            <a:r>
              <a:rPr lang="es-ES" dirty="0" smtClean="0">
                <a:solidFill>
                  <a:srgbClr val="FF0000"/>
                </a:solidFill>
                <a:ea typeface="Batang"/>
              </a:rPr>
              <a:t> </a:t>
            </a:r>
            <a:r>
              <a:rPr lang="es-ES" dirty="0" err="1" smtClean="0">
                <a:solidFill>
                  <a:srgbClr val="FF0000"/>
                </a:solidFill>
                <a:ea typeface="Batang"/>
              </a:rPr>
              <a:t>Moon</a:t>
            </a:r>
            <a:r>
              <a:rPr lang="es-ES" dirty="0" smtClean="0">
                <a:solidFill>
                  <a:srgbClr val="FF0000"/>
                </a:solidFill>
                <a:ea typeface="Batang"/>
              </a:rPr>
              <a:t>. </a:t>
            </a:r>
            <a:r>
              <a:rPr lang="es-ES" dirty="0" err="1" smtClean="0">
                <a:solidFill>
                  <a:srgbClr val="FF0000"/>
                </a:solidFill>
                <a:ea typeface="Batang"/>
              </a:rPr>
              <a:t>Unificacionismo</a:t>
            </a:r>
            <a:endParaRPr lang="es-ES" sz="2800" dirty="0" smtClean="0">
              <a:solidFill>
                <a:srgbClr val="FF0000"/>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Perdona siempre a los demás, pero no a ti mismo.</a:t>
            </a:r>
            <a:endParaRPr lang="es-ES" sz="2800" b="1" dirty="0" smtClean="0">
              <a:solidFill>
                <a:schemeClr val="bg2">
                  <a:lumMod val="50000"/>
                </a:schemeClr>
              </a:solidFill>
              <a:ea typeface="Times New Roman"/>
            </a:endParaRPr>
          </a:p>
          <a:p>
            <a:pPr marL="180340" indent="-180340" algn="ctr">
              <a:spcAft>
                <a:spcPts val="1800"/>
              </a:spcAft>
            </a:pPr>
            <a:r>
              <a:rPr lang="es-ES" dirty="0" smtClean="0">
                <a:solidFill>
                  <a:schemeClr val="bg2">
                    <a:lumMod val="50000"/>
                  </a:schemeClr>
                </a:solidFill>
                <a:ea typeface="Batang"/>
              </a:rPr>
              <a:t>                                                                                                   </a:t>
            </a:r>
            <a:r>
              <a:rPr lang="es-ES" dirty="0" smtClean="0">
                <a:solidFill>
                  <a:srgbClr val="FF0000"/>
                </a:solidFill>
                <a:ea typeface="Batang"/>
              </a:rPr>
              <a:t>Séneca. De </a:t>
            </a:r>
            <a:r>
              <a:rPr lang="es-ES" dirty="0" err="1" smtClean="0">
                <a:solidFill>
                  <a:srgbClr val="FF0000"/>
                </a:solidFill>
                <a:ea typeface="Batang"/>
              </a:rPr>
              <a:t>moribus</a:t>
            </a:r>
            <a:endParaRPr lang="es-ES" sz="2800" dirty="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redondeado"/>
          <p:cNvSpPr/>
          <p:nvPr/>
        </p:nvSpPr>
        <p:spPr>
          <a:xfrm>
            <a:off x="251520" y="260648"/>
            <a:ext cx="8712968" cy="5496896"/>
          </a:xfrm>
          <a:prstGeom prst="roundRect">
            <a:avLst>
              <a:gd name="adj" fmla="val 8386"/>
            </a:avLst>
          </a:prstGeom>
          <a:gradFill flip="none" rotWithShape="1">
            <a:gsLst>
              <a:gs pos="61000">
                <a:srgbClr val="FBEAC7">
                  <a:alpha val="3000"/>
                </a:srgbClr>
              </a:gs>
              <a:gs pos="17999">
                <a:srgbClr val="FEE7F2"/>
              </a:gs>
              <a:gs pos="36000">
                <a:srgbClr val="FAC77D"/>
              </a:gs>
              <a:gs pos="61000">
                <a:srgbClr val="FBA97D"/>
              </a:gs>
              <a:gs pos="82001">
                <a:srgbClr val="FBD49C"/>
              </a:gs>
              <a:gs pos="100000">
                <a:srgbClr val="FEE7F2"/>
              </a:gs>
            </a:gsLst>
            <a:lin ang="5400000" scaled="0"/>
            <a:tileRect l="-100000" t="-100000"/>
          </a:gradFill>
          <a:ln w="57150">
            <a:solidFill>
              <a:schemeClr val="accent4">
                <a:lumMod val="60000"/>
                <a:lumOff val="40000"/>
              </a:schemeClr>
            </a:solidFill>
          </a:ln>
        </p:spPr>
        <p:txBody>
          <a:bodyPr wrap="square" lIns="216000" tIns="36000" rIns="180000" bIns="36000">
            <a:spAutoFit/>
          </a:bodyPr>
          <a:lstStyle/>
          <a:p>
            <a:pPr>
              <a:spcAft>
                <a:spcPts val="1200"/>
              </a:spcAft>
            </a:pPr>
            <a:r>
              <a:rPr lang="es-ES" sz="2800" b="1" i="1" dirty="0" smtClean="0">
                <a:solidFill>
                  <a:schemeClr val="accent2">
                    <a:lumMod val="75000"/>
                  </a:schemeClr>
                </a:solidFill>
              </a:rPr>
              <a:t>Amad a vuestros enemigos </a:t>
            </a:r>
          </a:p>
          <a:p>
            <a:pPr indent="252000">
              <a:spcAft>
                <a:spcPts val="1200"/>
              </a:spcAft>
            </a:pPr>
            <a:r>
              <a:rPr lang="es-ES" b="1" dirty="0" smtClean="0">
                <a:solidFill>
                  <a:srgbClr val="5E137F"/>
                </a:solidFill>
              </a:rPr>
              <a:t>La prescripción de amar a los enemigos es una doctrina ampliamente considerada por todas las religiones como un principio ético fundamental para las relaciones humanas. La persona que insiste en la venganza o la retribución no necesariamente está cometiendo una falta, pero tampoco esta actitud le servirá de ayuda para alcanzar una madurez moral ni para resolver sus conflictos con otras las personas. La venganza que devuelve mal por mal solamente crea una espiral de violencia, mientras que el amor, que trata de superar el mal con el bien, extiende la bondad en el mundo.</a:t>
            </a:r>
          </a:p>
          <a:p>
            <a:pPr indent="252000">
              <a:spcAft>
                <a:spcPts val="1200"/>
              </a:spcAft>
            </a:pPr>
            <a:r>
              <a:rPr lang="es-ES" b="1" dirty="0" smtClean="0">
                <a:solidFill>
                  <a:srgbClr val="5E137F"/>
                </a:solidFill>
              </a:rPr>
              <a:t>El verdadero amor es incondicional e imparcial, como queda ilustrado en la metáfora del sol que brilla de igual forma para todos. Cuando el amor prevalece, desaparecen los enemigos. Una persona que es capaz de tener un corazón paternal o maternal hacia toda la gente del mundo, incluido sus enemigos, ha desarrollado su capacidad de amar de una manera incondicional y desinteresada, y por ello se puede decir que ha alcanzado una madurez moral. Por esta razón, de esta enseñanza en la que se exhorta a amar a los enemigos —presente en las escrituras de todas las religiones— se desprende el más elevado tipo de moral.</a:t>
            </a:r>
            <a:endParaRPr lang="es-ES" b="1" i="1" dirty="0" smtClean="0">
              <a:solidFill>
                <a:srgbClr val="5E137F"/>
              </a:solidFill>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1"/>
          <p:cNvSpPr>
            <a:spLocks noChangeArrowheads="1"/>
          </p:cNvSpPr>
          <p:nvPr/>
        </p:nvSpPr>
        <p:spPr bwMode="auto">
          <a:xfrm>
            <a:off x="251520" y="748154"/>
            <a:ext cx="8568952"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0"/>
              </a:spcAft>
            </a:pPr>
            <a:r>
              <a:rPr lang="es-ES" b="1" dirty="0" smtClean="0">
                <a:solidFill>
                  <a:schemeClr val="bg2">
                    <a:lumMod val="50000"/>
                  </a:schemeClr>
                </a:solidFill>
                <a:ea typeface="Batang"/>
              </a:rPr>
              <a:t>“Me insultó, me hirió, me venció, me robó”. Quienes abrigan tales pensamientos no se libran del odio. “Me insultó, me hirió, me venció, me robó”. Quienes no abrigan tales pensamientos se libran del odio. Porque el odio no se conquista con el odio, el odio se conquista con el amor. ¡He aquí la eterna ley!</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Budismo. </a:t>
            </a:r>
            <a:r>
              <a:rPr lang="es-ES" dirty="0" err="1" smtClean="0">
                <a:solidFill>
                  <a:srgbClr val="FF0000"/>
                </a:solidFill>
                <a:ea typeface="Batang"/>
              </a:rPr>
              <a:t>Dhammapada</a:t>
            </a:r>
            <a:r>
              <a:rPr lang="es-ES" dirty="0" smtClean="0">
                <a:solidFill>
                  <a:srgbClr val="FF0000"/>
                </a:solidFill>
                <a:ea typeface="Batang"/>
              </a:rPr>
              <a:t> 3-5</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Habéis oído que se dijo: </a:t>
            </a:r>
            <a:r>
              <a:rPr lang="es-ES" b="1" i="1" dirty="0" smtClean="0">
                <a:solidFill>
                  <a:schemeClr val="bg2">
                    <a:lumMod val="50000"/>
                  </a:schemeClr>
                </a:solidFill>
                <a:ea typeface="Batang"/>
              </a:rPr>
              <a:t>Amarás a tu prójimo y odiarás a tu enemigo. </a:t>
            </a:r>
            <a:r>
              <a:rPr lang="es-ES" b="1" dirty="0" smtClean="0">
                <a:solidFill>
                  <a:schemeClr val="bg2">
                    <a:lumMod val="50000"/>
                  </a:schemeClr>
                </a:solidFill>
                <a:ea typeface="Batang"/>
              </a:rPr>
              <a:t>Pues yo os digo: Amad a vuestros enemigos, rezad por los que os persiguen. Así seréis hijos de vuestro Padre del cielo, que hace salir su sol sobre malos y buenos y hace llover sobre justos e injustos. Si amáis sólo a los que os aman, ¿qué premio merecéis? También lo hacen los recaudadores. Si amáis sólo a vuestros hermanos, ¿qué hacéis de extraordinario? También lo hacen los paganos. Sed pues perfectos como vuestro Padre del cielo es perfecto.</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Cristianismo. Mateo 5.43-48</a:t>
            </a:r>
            <a:endParaRPr lang="es-ES" sz="2800" dirty="0" smtClean="0">
              <a:solidFill>
                <a:srgbClr val="FF0000"/>
              </a:solidFill>
              <a:ea typeface="Times New Roman"/>
            </a:endParaRPr>
          </a:p>
          <a:p>
            <a:pPr marL="180340" indent="180340" algn="just" fontAlgn="base" hangingPunct="0">
              <a:spcAft>
                <a:spcPts val="0"/>
              </a:spcAft>
            </a:pPr>
            <a:r>
              <a:rPr lang="es-ES" dirty="0" smtClean="0">
                <a:solidFill>
                  <a:schemeClr val="bg2">
                    <a:lumMod val="50000"/>
                  </a:schemeClr>
                </a:solidFill>
                <a:ea typeface="Batang"/>
              </a:rPr>
              <a:t> </a:t>
            </a:r>
            <a:r>
              <a:rPr lang="es-ES" b="1" dirty="0" smtClean="0">
                <a:solidFill>
                  <a:schemeClr val="bg2">
                    <a:lumMod val="50000"/>
                  </a:schemeClr>
                </a:solidFill>
                <a:ea typeface="Batang"/>
              </a:rPr>
              <a:t>Debería ser como el sol, que brilla universalmente sobre todos sin buscar agradecimientos o recompensas, cuidando de todos los seres sintientes incluso si son malos; nunca violaré mis votos en este respecto, no abandonaré a todos los seres sintientes porque un ser sintiente sea malo. </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Budismo. Garland Sutra 23</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76672"/>
            <a:ext cx="9144000" cy="648997"/>
          </a:xfrm>
          <a:prstGeom prst="rect">
            <a:avLst/>
          </a:prstGeom>
          <a:solidFill>
            <a:schemeClr val="accent5">
              <a:lumMod val="50000"/>
            </a:schemeClr>
          </a:solidFill>
        </p:spPr>
        <p:txBody>
          <a:bodyPr wrap="square" lIns="504000" tIns="108000" bIns="108000">
            <a:spAutoFit/>
          </a:bodyPr>
          <a:lstStyle/>
          <a:p>
            <a:pPr lvl="0"/>
            <a:r>
              <a:rPr lang="es-ES" sz="2800" b="1" cap="small" dirty="0" smtClean="0">
                <a:latin typeface="Arial" pitchFamily="34" charset="0"/>
                <a:cs typeface="Arial" pitchFamily="34" charset="0"/>
              </a:rPr>
              <a:t>Capítulo 1 Las Religiones y la Paz Mundial</a:t>
            </a:r>
            <a:endParaRPr lang="es-ES" sz="2800" b="1" cap="small" dirty="0">
              <a:latin typeface="Arial" pitchFamily="34" charset="0"/>
              <a:cs typeface="Arial" pitchFamily="34" charset="0"/>
            </a:endParaRPr>
          </a:p>
        </p:txBody>
      </p:sp>
      <p:sp>
        <p:nvSpPr>
          <p:cNvPr id="3" name="2 Rectángulo"/>
          <p:cNvSpPr/>
          <p:nvPr/>
        </p:nvSpPr>
        <p:spPr>
          <a:xfrm>
            <a:off x="899592" y="1412776"/>
            <a:ext cx="6984776" cy="2985433"/>
          </a:xfrm>
          <a:prstGeom prst="rect">
            <a:avLst/>
          </a:prstGeom>
        </p:spPr>
        <p:txBody>
          <a:bodyPr wrap="square">
            <a:spAutoFit/>
          </a:bodyPr>
          <a:lstStyle/>
          <a:p>
            <a:pPr marL="668700" indent="-514350">
              <a:spcAft>
                <a:spcPts val="1200"/>
              </a:spcAft>
              <a:buFont typeface="+mj-lt"/>
              <a:buAutoNum type="arabicPeriod"/>
            </a:pPr>
            <a:r>
              <a:rPr lang="es-ES" sz="2800" b="1" i="1" dirty="0" smtClean="0">
                <a:solidFill>
                  <a:srgbClr val="FFFF00"/>
                </a:solidFill>
              </a:rPr>
              <a:t>La universalidad de las creencias religiosas</a:t>
            </a:r>
          </a:p>
          <a:p>
            <a:pPr marL="668700" indent="-514350">
              <a:spcAft>
                <a:spcPts val="1200"/>
              </a:spcAft>
              <a:buFont typeface="+mj-lt"/>
              <a:buAutoNum type="arabicPeriod"/>
            </a:pPr>
            <a:r>
              <a:rPr lang="es-ES" sz="2800" b="1" i="1" dirty="0" smtClean="0">
                <a:solidFill>
                  <a:srgbClr val="FFFF00"/>
                </a:solidFill>
              </a:rPr>
              <a:t>Razón y vigencia actual de las creencias religiosas</a:t>
            </a:r>
          </a:p>
          <a:p>
            <a:pPr marL="668700" indent="-514350">
              <a:spcAft>
                <a:spcPts val="1200"/>
              </a:spcAft>
              <a:buFont typeface="+mj-lt"/>
              <a:buAutoNum type="arabicPeriod"/>
            </a:pPr>
            <a:r>
              <a:rPr lang="es-ES" sz="2800" b="1" i="1" dirty="0" smtClean="0">
                <a:solidFill>
                  <a:srgbClr val="FFFF00"/>
                </a:solidFill>
              </a:rPr>
              <a:t>Necesidad de un consenso ético entre religiones para lograr la paz mundial</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1"/>
          <p:cNvSpPr>
            <a:spLocks noChangeArrowheads="1"/>
          </p:cNvSpPr>
          <p:nvPr/>
        </p:nvSpPr>
        <p:spPr bwMode="auto">
          <a:xfrm>
            <a:off x="323528" y="548680"/>
            <a:ext cx="8568952" cy="5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solidFill>
                  <a:schemeClr val="bg2">
                    <a:lumMod val="50000"/>
                  </a:schemeClr>
                </a:solidFill>
                <a:ea typeface="Batang"/>
              </a:rPr>
              <a:t>Debido a que la forma de ser de Dios es la de amar a Sus enemigos, la persona que intenta amar a sus enemigos y se empeña completamente en conseguirlo podrá vivir cerca del trono real de Dios. Desde esta perspectiva, la educación más valiosa es aprender a amar a vuestros enemigos. El entrenamiento más noble para cultivar vuestra mente es ejercitaros siempre en hacer esfuerzos por amar a vuestros enemigos.</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err="1" smtClean="0">
                <a:solidFill>
                  <a:srgbClr val="FF0000"/>
                </a:solidFill>
                <a:ea typeface="Batang"/>
              </a:rPr>
              <a:t>Sun</a:t>
            </a:r>
            <a:r>
              <a:rPr lang="es-ES" dirty="0" smtClean="0">
                <a:solidFill>
                  <a:srgbClr val="FF0000"/>
                </a:solidFill>
                <a:ea typeface="Batang"/>
              </a:rPr>
              <a:t> </a:t>
            </a:r>
            <a:r>
              <a:rPr lang="es-ES" dirty="0" err="1" smtClean="0">
                <a:solidFill>
                  <a:srgbClr val="FF0000"/>
                </a:solidFill>
                <a:ea typeface="Batang"/>
              </a:rPr>
              <a:t>Myung</a:t>
            </a:r>
            <a:r>
              <a:rPr lang="es-ES" dirty="0" smtClean="0">
                <a:solidFill>
                  <a:srgbClr val="FF0000"/>
                </a:solidFill>
                <a:ea typeface="Batang"/>
              </a:rPr>
              <a:t> </a:t>
            </a:r>
            <a:r>
              <a:rPr lang="es-ES" dirty="0" err="1" smtClean="0">
                <a:solidFill>
                  <a:srgbClr val="FF0000"/>
                </a:solidFill>
                <a:ea typeface="Batang"/>
              </a:rPr>
              <a:t>Moon</a:t>
            </a:r>
            <a:r>
              <a:rPr lang="es-ES" dirty="0" smtClean="0">
                <a:solidFill>
                  <a:srgbClr val="FF0000"/>
                </a:solidFill>
                <a:ea typeface="Batang"/>
              </a:rPr>
              <a:t>. </a:t>
            </a:r>
            <a:r>
              <a:rPr lang="es-ES" dirty="0" err="1" smtClean="0">
                <a:solidFill>
                  <a:srgbClr val="FF0000"/>
                </a:solidFill>
                <a:ea typeface="Batang"/>
              </a:rPr>
              <a:t>Unificacionismo</a:t>
            </a:r>
            <a:endParaRPr lang="es-ES" sz="2800" dirty="0" smtClean="0">
              <a:solidFill>
                <a:srgbClr val="FF0000"/>
              </a:solidFill>
              <a:ea typeface="Times New Roman"/>
            </a:endParaRPr>
          </a:p>
          <a:p>
            <a:pPr marL="180340" indent="180340" algn="just" fontAlgn="base" hangingPunct="0">
              <a:spcAft>
                <a:spcPts val="600"/>
              </a:spcAft>
            </a:pPr>
            <a:r>
              <a:rPr lang="es-ES" b="1" dirty="0" smtClean="0">
                <a:solidFill>
                  <a:schemeClr val="bg2">
                    <a:lumMod val="50000"/>
                  </a:schemeClr>
                </a:solidFill>
                <a:ea typeface="Batang"/>
              </a:rPr>
              <a:t>No te dejes vencer por el mal, antes vence con el bien el mal.</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Cristianismo. Romanos 12.21</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El santo no tiene voluntad fija y constante; La voluntad del pueblo es su voluntad. Amo a los buenos y amo también a los que no son buenos para hacerles buenos. Creo a los dignos de fe y creo también a los que no merecen fe para hacerles fidedignos.</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Taoísmo. Tao Te </a:t>
            </a:r>
            <a:r>
              <a:rPr lang="es-ES" dirty="0" err="1" smtClean="0">
                <a:solidFill>
                  <a:srgbClr val="FF0000"/>
                </a:solidFill>
                <a:ea typeface="Batang"/>
              </a:rPr>
              <a:t>Ching</a:t>
            </a:r>
            <a:r>
              <a:rPr lang="es-ES" dirty="0" smtClean="0">
                <a:solidFill>
                  <a:srgbClr val="FF0000"/>
                </a:solidFill>
                <a:ea typeface="Batang"/>
              </a:rPr>
              <a:t> 49</a:t>
            </a:r>
            <a:endParaRPr lang="es-ES" sz="2800" dirty="0" smtClean="0">
              <a:solidFill>
                <a:srgbClr val="FF0000"/>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Dios dijo: —Sed semejantes a Mí; igual que Yo devuelvo bien por mal, así también vosotros devolved bien por mal.</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Judaísmo. </a:t>
            </a:r>
            <a:r>
              <a:rPr lang="es-ES" dirty="0" err="1" smtClean="0">
                <a:solidFill>
                  <a:srgbClr val="FF0000"/>
                </a:solidFill>
                <a:ea typeface="Batang"/>
              </a:rPr>
              <a:t>Exodus</a:t>
            </a:r>
            <a:r>
              <a:rPr lang="es-ES" dirty="0" smtClean="0">
                <a:solidFill>
                  <a:srgbClr val="FF0000"/>
                </a:solidFill>
                <a:ea typeface="Batang"/>
              </a:rPr>
              <a:t> </a:t>
            </a:r>
            <a:r>
              <a:rPr lang="es-ES" dirty="0" err="1" smtClean="0">
                <a:solidFill>
                  <a:srgbClr val="FF0000"/>
                </a:solidFill>
                <a:ea typeface="Batang"/>
              </a:rPr>
              <a:t>Rabbah</a:t>
            </a:r>
            <a:r>
              <a:rPr lang="es-ES" dirty="0" smtClean="0">
                <a:solidFill>
                  <a:srgbClr val="FF0000"/>
                </a:solidFill>
                <a:ea typeface="Batang"/>
              </a:rPr>
              <a:t> 26.2</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eunión Profesores Madrid\Presentaciones Libros Miguel\Imagenes presentaciones PU\Fondos\beautiful-light-wallpaper-1920x12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1"/>
          <p:cNvSpPr>
            <a:spLocks noChangeArrowheads="1"/>
          </p:cNvSpPr>
          <p:nvPr/>
        </p:nvSpPr>
        <p:spPr bwMode="auto">
          <a:xfrm>
            <a:off x="323528" y="460703"/>
            <a:ext cx="8568952" cy="60529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solidFill>
                  <a:schemeClr val="bg2">
                    <a:lumMod val="50000"/>
                  </a:schemeClr>
                </a:solidFill>
                <a:ea typeface="Batang"/>
              </a:rPr>
              <a:t>La filosofía no sólo me ha enseñado a amar a quien me hace el bien, sino también a quien me causa un mal; a compartir los bienes, más que a conservarlos para mí solo; a desear mejor lo que es útil a todos que aquello que puede serme útil a mí únicamente.</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Lucio </a:t>
            </a:r>
            <a:r>
              <a:rPr lang="es-ES" dirty="0" err="1" smtClean="0">
                <a:solidFill>
                  <a:srgbClr val="FF0000"/>
                </a:solidFill>
                <a:ea typeface="Batang"/>
              </a:rPr>
              <a:t>Apuleio</a:t>
            </a:r>
            <a:r>
              <a:rPr lang="es-ES" dirty="0" smtClean="0">
                <a:solidFill>
                  <a:srgbClr val="FF0000"/>
                </a:solidFill>
                <a:ea typeface="Batang"/>
              </a:rPr>
              <a:t>. Sentencias</a:t>
            </a:r>
            <a:endParaRPr lang="es-ES" sz="2800" dirty="0" smtClean="0">
              <a:solidFill>
                <a:srgbClr val="FF0000"/>
              </a:solidFill>
              <a:ea typeface="Times New Roman"/>
            </a:endParaRPr>
          </a:p>
          <a:p>
            <a:pPr marL="180340" indent="180340" algn="just" fontAlgn="base" hangingPunct="0">
              <a:spcAft>
                <a:spcPts val="600"/>
              </a:spcAft>
            </a:pPr>
            <a:r>
              <a:rPr lang="es-ES_tradnl" b="1" dirty="0" smtClean="0">
                <a:solidFill>
                  <a:schemeClr val="bg2">
                    <a:lumMod val="50000"/>
                  </a:schemeClr>
                </a:solidFill>
                <a:ea typeface="Batang"/>
              </a:rPr>
              <a:t>Hemos sentado entre las reglas de la vida que el odio debe de ser vencido por medio del amor y la generosidad, y no ser compensado con un odio recíproco.</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_tradnl" dirty="0" smtClean="0">
                <a:solidFill>
                  <a:srgbClr val="FF0000"/>
                </a:solidFill>
                <a:ea typeface="Batang"/>
              </a:rPr>
              <a:t>Espinosa. Ética</a:t>
            </a:r>
            <a:endParaRPr lang="es-ES" sz="2800" dirty="0" smtClean="0">
              <a:solidFill>
                <a:srgbClr val="FF0000"/>
              </a:solidFill>
              <a:ea typeface="Times New Roman"/>
            </a:endParaRPr>
          </a:p>
          <a:p>
            <a:pPr marL="180340" indent="180340" algn="just" fontAlgn="base" hangingPunct="0">
              <a:spcAft>
                <a:spcPts val="600"/>
              </a:spcAft>
            </a:pPr>
            <a:r>
              <a:rPr lang="es-ES" b="1" dirty="0" smtClean="0">
                <a:solidFill>
                  <a:schemeClr val="bg2">
                    <a:lumMod val="50000"/>
                  </a:schemeClr>
                </a:solidFill>
                <a:ea typeface="Batang"/>
              </a:rPr>
              <a:t>La no violencia no significa meramente amar a los que nos aman. La no violencia es solamente cuando amamos a aquellos que nos odian. Se lo difícil que es seguir esta suprema ley del amor. Pero, ¿no son todas las cosas grandes y buenas difíciles de hacer? Por la gracia de Dios incluso la cosa más difícil se vuelva fácil de cumplir si deseamos hacerla. </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Mahatma Gandhi. Todos los hombres son hermanos</a:t>
            </a:r>
            <a:endParaRPr lang="es-ES" sz="2800" dirty="0" smtClean="0">
              <a:solidFill>
                <a:srgbClr val="FF0000"/>
              </a:solidFill>
              <a:ea typeface="Times New Roman"/>
            </a:endParaRPr>
          </a:p>
          <a:p>
            <a:pPr marL="180340" indent="180340" algn="just" fontAlgn="base" hangingPunct="0">
              <a:spcAft>
                <a:spcPts val="600"/>
              </a:spcAft>
            </a:pPr>
            <a:r>
              <a:rPr lang="es-ES" b="1" dirty="0" smtClean="0">
                <a:solidFill>
                  <a:schemeClr val="bg2">
                    <a:lumMod val="50000"/>
                  </a:schemeClr>
                </a:solidFill>
                <a:ea typeface="Batang"/>
              </a:rPr>
              <a:t>Arrogadnos a la cárcel, y aun así os amaremos. Mandadnos a vuestros violentos sicarios encapuchados a nuestras comunidades para que en mitad de la noche nos apaleen y nos dejen medio muertos, y aun así os amaremos.</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Martin </a:t>
            </a:r>
            <a:r>
              <a:rPr lang="es-ES" dirty="0" err="1" smtClean="0">
                <a:solidFill>
                  <a:srgbClr val="FF0000"/>
                </a:solidFill>
                <a:ea typeface="Batang"/>
              </a:rPr>
              <a:t>Luther</a:t>
            </a:r>
            <a:r>
              <a:rPr lang="es-ES" dirty="0" smtClean="0">
                <a:solidFill>
                  <a:srgbClr val="FF0000"/>
                </a:solidFill>
                <a:ea typeface="Batang"/>
              </a:rPr>
              <a:t> King, Jr. La fuerza para amar</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Reunión Profesores Madrid\Presentaciones Libros Miguel\Imagenes presentaciones PU\Fondos\color-melocoton-suave.jpg"/>
          <p:cNvPicPr>
            <a:picLocks noChangeAspect="1" noChangeArrowheads="1"/>
          </p:cNvPicPr>
          <p:nvPr/>
        </p:nvPicPr>
        <p:blipFill>
          <a:blip r:embed="rId2" cstate="print">
            <a:lum/>
          </a:blip>
          <a:srcRect/>
          <a:stretch>
            <a:fillRect/>
          </a:stretch>
        </p:blipFill>
        <p:spPr bwMode="auto">
          <a:xfrm flipV="1">
            <a:off x="0" y="0"/>
            <a:ext cx="9144000" cy="6858000"/>
          </a:xfrm>
          <a:prstGeom prst="rect">
            <a:avLst/>
          </a:prstGeom>
          <a:noFill/>
        </p:spPr>
      </p:pic>
      <p:sp>
        <p:nvSpPr>
          <p:cNvPr id="4" name="3 CuadroTexto"/>
          <p:cNvSpPr txBox="1"/>
          <p:nvPr/>
        </p:nvSpPr>
        <p:spPr>
          <a:xfrm>
            <a:off x="0" y="256691"/>
            <a:ext cx="9144000" cy="523220"/>
          </a:xfrm>
          <a:prstGeom prst="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lin ang="10800000" scaled="1"/>
            <a:tileRect/>
          </a:gradFill>
        </p:spPr>
        <p:txBody>
          <a:bodyPr wrap="square" rtlCol="0">
            <a:spAutoFit/>
          </a:bodyPr>
          <a:lstStyle/>
          <a:p>
            <a:pPr marL="360000" lvl="0" hangingPunct="0"/>
            <a:r>
              <a:rPr lang="es-ES" sz="2800" b="1" cap="small" dirty="0" smtClean="0">
                <a:solidFill>
                  <a:srgbClr val="FFFF00"/>
                </a:solidFill>
              </a:rPr>
              <a:t>Familia</a:t>
            </a:r>
          </a:p>
        </p:txBody>
      </p:sp>
      <p:sp>
        <p:nvSpPr>
          <p:cNvPr id="3" name="2 Rectángulo"/>
          <p:cNvSpPr/>
          <p:nvPr/>
        </p:nvSpPr>
        <p:spPr>
          <a:xfrm>
            <a:off x="1043608" y="1340768"/>
            <a:ext cx="5688632" cy="1107996"/>
          </a:xfrm>
          <a:prstGeom prst="rect">
            <a:avLst/>
          </a:prstGeom>
        </p:spPr>
        <p:txBody>
          <a:bodyPr wrap="square">
            <a:spAutoFit/>
          </a:bodyPr>
          <a:lstStyle/>
          <a:p>
            <a:pPr marL="611550" indent="-360000">
              <a:spcAft>
                <a:spcPts val="1200"/>
              </a:spcAft>
              <a:buFont typeface="Wingdings" pitchFamily="2" charset="2"/>
              <a:buChar char="ü"/>
            </a:pPr>
            <a:r>
              <a:rPr lang="es-ES" sz="2800" b="1" i="1" dirty="0" smtClean="0">
                <a:solidFill>
                  <a:schemeClr val="accent2">
                    <a:lumMod val="50000"/>
                  </a:schemeClr>
                </a:solidFill>
              </a:rPr>
              <a:t>Padres e hijos  </a:t>
            </a:r>
          </a:p>
          <a:p>
            <a:pPr marL="611550" indent="-360000">
              <a:spcAft>
                <a:spcPts val="1200"/>
              </a:spcAft>
              <a:buFont typeface="Wingdings" pitchFamily="2" charset="2"/>
              <a:buChar char="ü"/>
            </a:pPr>
            <a:r>
              <a:rPr lang="es-ES" sz="2800" b="1" i="1" dirty="0" smtClean="0">
                <a:solidFill>
                  <a:schemeClr val="accent2">
                    <a:lumMod val="50000"/>
                  </a:schemeClr>
                </a:solidFill>
              </a:rPr>
              <a:t>Marido y esposa     </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Reunión Profesores Madrid\Presentaciones Libros Miguel\Imagenes presentaciones PU\Fondos\color-melocoton-suave.jpg"/>
          <p:cNvPicPr>
            <a:picLocks noChangeAspect="1" noChangeArrowheads="1"/>
          </p:cNvPicPr>
          <p:nvPr/>
        </p:nvPicPr>
        <p:blipFill>
          <a:blip r:embed="rId3" cstate="print">
            <a:lum/>
          </a:blip>
          <a:srcRect/>
          <a:stretch>
            <a:fillRect/>
          </a:stretch>
        </p:blipFill>
        <p:spPr bwMode="auto">
          <a:xfrm flipV="1">
            <a:off x="0" y="0"/>
            <a:ext cx="9144000" cy="6858000"/>
          </a:xfrm>
          <a:prstGeom prst="rect">
            <a:avLst/>
          </a:prstGeom>
          <a:noFill/>
        </p:spPr>
      </p:pic>
      <p:sp>
        <p:nvSpPr>
          <p:cNvPr id="5" name="4 Rectángulo redondeado"/>
          <p:cNvSpPr/>
          <p:nvPr/>
        </p:nvSpPr>
        <p:spPr>
          <a:xfrm>
            <a:off x="251520" y="260648"/>
            <a:ext cx="8640960" cy="2520280"/>
          </a:xfrm>
          <a:prstGeom prst="roundRect">
            <a:avLst>
              <a:gd name="adj" fmla="val 8386"/>
            </a:avLst>
          </a:prstGeom>
          <a:gradFill flip="none" rotWithShape="1">
            <a:gsLst>
              <a:gs pos="0">
                <a:schemeClr val="tx2">
                  <a:lumMod val="90000"/>
                  <a:alpha val="0"/>
                </a:schemeClr>
              </a:gs>
              <a:gs pos="50000">
                <a:schemeClr val="tx2">
                  <a:lumMod val="75000"/>
                  <a:tint val="44500"/>
                  <a:satMod val="160000"/>
                </a:schemeClr>
              </a:gs>
              <a:gs pos="100000">
                <a:schemeClr val="tx2">
                  <a:lumMod val="75000"/>
                  <a:tint val="23500"/>
                  <a:satMod val="160000"/>
                </a:schemeClr>
              </a:gs>
            </a:gsLst>
            <a:lin ang="16200000" scaled="1"/>
            <a:tileRect/>
          </a:gradFill>
          <a:ln w="57150">
            <a:solidFill>
              <a:schemeClr val="accent4">
                <a:lumMod val="60000"/>
                <a:lumOff val="40000"/>
              </a:schemeClr>
            </a:solidFill>
          </a:ln>
        </p:spPr>
        <p:txBody>
          <a:bodyPr wrap="square" lIns="216000" tIns="36000" rIns="180000" bIns="36000">
            <a:spAutoFit/>
          </a:bodyPr>
          <a:lstStyle/>
          <a:p>
            <a:pPr>
              <a:spcAft>
                <a:spcPts val="1200"/>
              </a:spcAft>
            </a:pPr>
            <a:r>
              <a:rPr lang="es-ES" sz="2800" b="1" i="1" dirty="0" smtClean="0">
                <a:solidFill>
                  <a:schemeClr val="accent2">
                    <a:lumMod val="75000"/>
                  </a:schemeClr>
                </a:solidFill>
              </a:rPr>
              <a:t>Familia </a:t>
            </a:r>
          </a:p>
          <a:p>
            <a:pPr indent="252000">
              <a:spcAft>
                <a:spcPts val="1200"/>
              </a:spcAft>
            </a:pPr>
            <a:r>
              <a:rPr lang="es-ES" b="1" dirty="0" smtClean="0">
                <a:solidFill>
                  <a:srgbClr val="5E137F"/>
                </a:solidFill>
              </a:rPr>
              <a:t>Además de una visión de la santidad o perfección del individuo, todas las religiones reconocen que los seres humanos se desarrollan y cultivan en el seno de una familia y una comunidad. Vivir en una familia y cumplir con los papeles de padres e hijos, marido y esposa, abuelos y abuelas es algo esencial para el ser humano. Lo mismo se puede decir de los papeles y responsabilidades sociales que la gente desempeña cuando constituyen comunidades y naciones.</a:t>
            </a:r>
            <a:endParaRPr lang="es-ES" b="1" i="1" dirty="0" smtClean="0">
              <a:solidFill>
                <a:srgbClr val="5E137F"/>
              </a:solidFill>
            </a:endParaRPr>
          </a:p>
        </p:txBody>
      </p:sp>
      <p:sp>
        <p:nvSpPr>
          <p:cNvPr id="6" name="Rectangle 1"/>
          <p:cNvSpPr>
            <a:spLocks noChangeArrowheads="1"/>
          </p:cNvSpPr>
          <p:nvPr/>
        </p:nvSpPr>
        <p:spPr bwMode="auto">
          <a:xfrm>
            <a:off x="251520" y="3351475"/>
            <a:ext cx="8568952" cy="26622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600"/>
              </a:spcAft>
            </a:pPr>
            <a:r>
              <a:rPr lang="es-ES" b="1" dirty="0" smtClean="0">
                <a:solidFill>
                  <a:schemeClr val="tx2">
                    <a:lumMod val="10000"/>
                  </a:schemeClr>
                </a:solidFill>
                <a:ea typeface="Batang"/>
              </a:rPr>
              <a:t>La familia, que incluye al padre y la madre, el marido y la esposa, y los hijos, es un microcosmos del mundo. Tenéis que comprender que el camino de la humanidad es amar a todos los tipos de personas, expandiendo el amor que sentís por los miembros de vuestra propia familia. Tenéis que amar a la gente mayor como si fueran vuestros abuelos, a las personas de mediana edad como si fueran vuestros padres, a la gente un poco mayor que vosotros como si fueran vuestros hermanos y hermanas mayores, a la gente un poco menor que vosotros como si fueran vuestros hermanos y hermanas menores. </a:t>
            </a:r>
            <a:endParaRPr lang="es-ES" sz="2800" b="1" dirty="0" smtClean="0">
              <a:solidFill>
                <a:schemeClr val="tx2">
                  <a:lumMod val="10000"/>
                </a:schemeClr>
              </a:solidFill>
              <a:ea typeface="Times New Roman"/>
            </a:endParaRPr>
          </a:p>
          <a:p>
            <a:pPr marL="180340" indent="180340" algn="r" fontAlgn="base" hangingPunct="0">
              <a:spcAft>
                <a:spcPts val="600"/>
              </a:spcAft>
            </a:pPr>
            <a:r>
              <a:rPr lang="es-ES" dirty="0" err="1" smtClean="0">
                <a:solidFill>
                  <a:srgbClr val="C00000"/>
                </a:solidFill>
                <a:ea typeface="Batang"/>
              </a:rPr>
              <a:t>Sun</a:t>
            </a:r>
            <a:r>
              <a:rPr lang="es-ES" dirty="0" smtClean="0">
                <a:solidFill>
                  <a:srgbClr val="C00000"/>
                </a:solidFill>
                <a:ea typeface="Batang"/>
              </a:rPr>
              <a:t> </a:t>
            </a:r>
            <a:r>
              <a:rPr lang="es-ES" dirty="0" err="1" smtClean="0">
                <a:solidFill>
                  <a:srgbClr val="C00000"/>
                </a:solidFill>
                <a:ea typeface="Batang"/>
              </a:rPr>
              <a:t>Myung</a:t>
            </a:r>
            <a:r>
              <a:rPr lang="es-ES" dirty="0" smtClean="0">
                <a:solidFill>
                  <a:srgbClr val="C00000"/>
                </a:solidFill>
                <a:ea typeface="Batang"/>
              </a:rPr>
              <a:t> </a:t>
            </a:r>
            <a:r>
              <a:rPr lang="es-ES" dirty="0" err="1" smtClean="0">
                <a:solidFill>
                  <a:srgbClr val="C00000"/>
                </a:solidFill>
                <a:ea typeface="Batang"/>
              </a:rPr>
              <a:t>Moon</a:t>
            </a:r>
            <a:r>
              <a:rPr lang="es-ES" dirty="0" smtClean="0">
                <a:solidFill>
                  <a:srgbClr val="C00000"/>
                </a:solidFill>
                <a:ea typeface="Batang"/>
              </a:rPr>
              <a:t>. </a:t>
            </a:r>
            <a:r>
              <a:rPr lang="es-ES" dirty="0" err="1" smtClean="0">
                <a:solidFill>
                  <a:srgbClr val="C00000"/>
                </a:solidFill>
                <a:ea typeface="Batang"/>
              </a:rPr>
              <a:t>Unificacionismo</a:t>
            </a:r>
            <a:endParaRPr lang="es-ES" sz="2800" dirty="0" smtClean="0">
              <a:solidFill>
                <a:srgbClr val="C0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Reunión Profesores Madrid\Presentaciones Libros Miguel\Imagenes presentaciones PU\Fondos\color-melocoton-suave.jpg"/>
          <p:cNvPicPr>
            <a:picLocks noChangeAspect="1" noChangeArrowheads="1"/>
          </p:cNvPicPr>
          <p:nvPr/>
        </p:nvPicPr>
        <p:blipFill>
          <a:blip r:embed="rId3" cstate="print">
            <a:lum/>
          </a:blip>
          <a:srcRect/>
          <a:stretch>
            <a:fillRect/>
          </a:stretch>
        </p:blipFill>
        <p:spPr bwMode="auto">
          <a:xfrm flipV="1">
            <a:off x="0" y="0"/>
            <a:ext cx="9144000" cy="6858000"/>
          </a:xfrm>
          <a:prstGeom prst="rect">
            <a:avLst/>
          </a:prstGeom>
          <a:noFill/>
        </p:spPr>
      </p:pic>
      <p:sp>
        <p:nvSpPr>
          <p:cNvPr id="3" name="Rectangle 1"/>
          <p:cNvSpPr>
            <a:spLocks noChangeArrowheads="1"/>
          </p:cNvSpPr>
          <p:nvPr/>
        </p:nvSpPr>
        <p:spPr bwMode="auto">
          <a:xfrm>
            <a:off x="251520" y="466507"/>
            <a:ext cx="8568952" cy="61144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0"/>
              </a:spcAft>
            </a:pPr>
            <a:r>
              <a:rPr lang="es-ES" b="1" dirty="0" smtClean="0">
                <a:solidFill>
                  <a:schemeClr val="tx2">
                    <a:lumMod val="10000"/>
                  </a:schemeClr>
                </a:solidFill>
                <a:ea typeface="Batang"/>
              </a:rPr>
              <a:t>Los antiguos príncipes, que pretendían educar y renovar a todos los pueblos, se esforzaban primero en gobernar con rectitud sus propios reinos. Para gobernar rectamente sus reinos, se aplicaban ante todo en ordenar bien sus familias. Para ordenar bien sus familias, procuraban previamente corregirse a sí mismos. Para corregirse a sí mismos, ponían un especial cuidado en adornar su alma de todas las virtudes. Para la consecución de todas las virtudes, se esforzaban en conseguir la rectitud y sinceridad de todas sus intenciones. Para lograr que sus intenciones fueran rectas y sinceras, se entregaban con ardor al perfeccionamiento de sus conocimientos morales. Y el máximo perfeccionamiento de los conocimientos morales consiste en penetrar y descubrir los móviles de las acciones. (...) </a:t>
            </a:r>
            <a:r>
              <a:rPr lang="es-MX" b="1" dirty="0" smtClean="0">
                <a:solidFill>
                  <a:schemeClr val="tx2">
                    <a:lumMod val="10000"/>
                  </a:schemeClr>
                </a:solidFill>
                <a:ea typeface="Batang"/>
              </a:rPr>
              <a:t>Mientras exista una sola familia en la que reine la bondad y el amor, estas virtudes se difundirán por todo el reino; una sola familia que practique la cortesía y el humanitarismo bastará para que todo el reino resulte amable y humanitario.</a:t>
            </a:r>
            <a:endParaRPr lang="es-ES" sz="2800" b="1" dirty="0" smtClean="0">
              <a:solidFill>
                <a:schemeClr val="tx2">
                  <a:lumMod val="10000"/>
                </a:schemeClr>
              </a:solidFill>
              <a:ea typeface="Times New Roman"/>
            </a:endParaRPr>
          </a:p>
          <a:p>
            <a:pPr marL="180340" indent="180340" algn="r" fontAlgn="base" hangingPunct="0">
              <a:spcAft>
                <a:spcPts val="1200"/>
              </a:spcAft>
            </a:pPr>
            <a:r>
              <a:rPr lang="es-MX" dirty="0" smtClean="0">
                <a:solidFill>
                  <a:srgbClr val="C00000"/>
                </a:solidFill>
                <a:ea typeface="Batang"/>
              </a:rPr>
              <a:t>Confucianismo. Ta-</a:t>
            </a:r>
            <a:r>
              <a:rPr lang="es-MX" dirty="0" err="1" smtClean="0">
                <a:solidFill>
                  <a:srgbClr val="C00000"/>
                </a:solidFill>
                <a:ea typeface="Batang"/>
              </a:rPr>
              <a:t>Hio</a:t>
            </a:r>
            <a:r>
              <a:rPr lang="es-MX" dirty="0" smtClean="0">
                <a:solidFill>
                  <a:srgbClr val="C00000"/>
                </a:solidFill>
                <a:ea typeface="Batang"/>
              </a:rPr>
              <a:t>. 4, </a:t>
            </a:r>
            <a:r>
              <a:rPr lang="es-MX" dirty="0" err="1" smtClean="0">
                <a:solidFill>
                  <a:srgbClr val="C00000"/>
                </a:solidFill>
                <a:ea typeface="Batang"/>
              </a:rPr>
              <a:t>IX.3</a:t>
            </a:r>
            <a:endParaRPr lang="es-ES" sz="2800" dirty="0" smtClean="0">
              <a:solidFill>
                <a:srgbClr val="C00000"/>
              </a:solidFill>
              <a:ea typeface="Times New Roman"/>
            </a:endParaRPr>
          </a:p>
          <a:p>
            <a:pPr marL="180340" indent="180340" algn="just" fontAlgn="base" hangingPunct="0">
              <a:spcAft>
                <a:spcPts val="400"/>
              </a:spcAft>
            </a:pPr>
            <a:r>
              <a:rPr lang="es-ES" b="1" dirty="0" smtClean="0">
                <a:solidFill>
                  <a:schemeClr val="tx2">
                    <a:lumMod val="10000"/>
                  </a:schemeClr>
                </a:solidFill>
                <a:ea typeface="Batang"/>
              </a:rPr>
              <a:t>El ideal de Dios para nuestros primeros antepasados era que un hombre ideal y una mujer ideal crearan una familia ideal. Pero el centro de esa familia ideal no sería ni el hombre ni la mujer. El marido y la esposa estarían enlazados con el amor de Dios como su centro… Por tanto, la realización de la voluntad de Dios se refiere a la perfección del marido y esposa y la perfección de la familia, todos centrados en el amor de Dios.</a:t>
            </a:r>
            <a:endParaRPr lang="es-ES" sz="2800" b="1" dirty="0" smtClean="0">
              <a:solidFill>
                <a:schemeClr val="tx2">
                  <a:lumMod val="10000"/>
                </a:schemeClr>
              </a:solidFill>
              <a:ea typeface="Times New Roman"/>
            </a:endParaRPr>
          </a:p>
          <a:p>
            <a:pPr marL="180340" indent="180340" algn="r" fontAlgn="base" hangingPunct="0">
              <a:spcAft>
                <a:spcPts val="1200"/>
              </a:spcAft>
            </a:pPr>
            <a:r>
              <a:rPr lang="es-ES" dirty="0" err="1" smtClean="0">
                <a:solidFill>
                  <a:srgbClr val="C00000"/>
                </a:solidFill>
                <a:ea typeface="Batang"/>
              </a:rPr>
              <a:t>Sun</a:t>
            </a:r>
            <a:r>
              <a:rPr lang="es-ES" dirty="0" smtClean="0">
                <a:solidFill>
                  <a:srgbClr val="C00000"/>
                </a:solidFill>
                <a:ea typeface="Batang"/>
              </a:rPr>
              <a:t> </a:t>
            </a:r>
            <a:r>
              <a:rPr lang="es-ES" dirty="0" err="1" smtClean="0">
                <a:solidFill>
                  <a:srgbClr val="C00000"/>
                </a:solidFill>
                <a:ea typeface="Batang"/>
              </a:rPr>
              <a:t>Myung</a:t>
            </a:r>
            <a:r>
              <a:rPr lang="es-ES" dirty="0" smtClean="0">
                <a:solidFill>
                  <a:srgbClr val="C00000"/>
                </a:solidFill>
                <a:ea typeface="Batang"/>
              </a:rPr>
              <a:t> </a:t>
            </a:r>
            <a:r>
              <a:rPr lang="es-ES" dirty="0" err="1" smtClean="0">
                <a:solidFill>
                  <a:srgbClr val="C00000"/>
                </a:solidFill>
                <a:ea typeface="Batang"/>
              </a:rPr>
              <a:t>Moon</a:t>
            </a:r>
            <a:r>
              <a:rPr lang="es-ES" dirty="0" smtClean="0">
                <a:solidFill>
                  <a:srgbClr val="C00000"/>
                </a:solidFill>
                <a:ea typeface="Batang"/>
              </a:rPr>
              <a:t>. </a:t>
            </a:r>
            <a:r>
              <a:rPr lang="es-ES" dirty="0" err="1" smtClean="0">
                <a:solidFill>
                  <a:srgbClr val="C00000"/>
                </a:solidFill>
                <a:ea typeface="Batang"/>
              </a:rPr>
              <a:t>Unificacionismo</a:t>
            </a:r>
            <a:endParaRPr lang="es-ES" sz="2800" dirty="0" smtClean="0">
              <a:solidFill>
                <a:srgbClr val="C0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Reunión Profesores Madrid\Presentaciones Libros Miguel\Imagenes presentaciones PU\Fondos\color-melocoton-suave.jpg"/>
          <p:cNvPicPr>
            <a:picLocks noChangeAspect="1" noChangeArrowheads="1"/>
          </p:cNvPicPr>
          <p:nvPr/>
        </p:nvPicPr>
        <p:blipFill>
          <a:blip r:embed="rId3" cstate="print">
            <a:lum/>
          </a:blip>
          <a:srcRect/>
          <a:stretch>
            <a:fillRect/>
          </a:stretch>
        </p:blipFill>
        <p:spPr bwMode="auto">
          <a:xfrm flipV="1">
            <a:off x="0" y="0"/>
            <a:ext cx="9144000" cy="6858000"/>
          </a:xfrm>
          <a:prstGeom prst="rect">
            <a:avLst/>
          </a:prstGeom>
          <a:noFill/>
        </p:spPr>
      </p:pic>
      <p:sp>
        <p:nvSpPr>
          <p:cNvPr id="3" name="2 Rectángulo redondeado"/>
          <p:cNvSpPr/>
          <p:nvPr/>
        </p:nvSpPr>
        <p:spPr>
          <a:xfrm>
            <a:off x="251520" y="188640"/>
            <a:ext cx="8640960" cy="3012419"/>
          </a:xfrm>
          <a:prstGeom prst="roundRect">
            <a:avLst>
              <a:gd name="adj" fmla="val 8386"/>
            </a:avLst>
          </a:prstGeom>
          <a:gradFill flip="none" rotWithShape="1">
            <a:gsLst>
              <a:gs pos="0">
                <a:schemeClr val="tx2">
                  <a:lumMod val="90000"/>
                  <a:alpha val="0"/>
                </a:schemeClr>
              </a:gs>
              <a:gs pos="50000">
                <a:schemeClr val="tx2">
                  <a:lumMod val="75000"/>
                  <a:tint val="44500"/>
                  <a:satMod val="160000"/>
                </a:schemeClr>
              </a:gs>
              <a:gs pos="100000">
                <a:schemeClr val="tx2">
                  <a:lumMod val="75000"/>
                  <a:tint val="23500"/>
                  <a:satMod val="160000"/>
                </a:schemeClr>
              </a:gs>
            </a:gsLst>
            <a:lin ang="16200000" scaled="1"/>
            <a:tileRect/>
          </a:gradFill>
          <a:ln w="57150">
            <a:solidFill>
              <a:schemeClr val="accent4">
                <a:lumMod val="60000"/>
                <a:lumOff val="40000"/>
              </a:schemeClr>
            </a:solidFill>
          </a:ln>
        </p:spPr>
        <p:txBody>
          <a:bodyPr wrap="square" lIns="216000" tIns="36000" rIns="180000" bIns="36000">
            <a:spAutoFit/>
          </a:bodyPr>
          <a:lstStyle/>
          <a:p>
            <a:pPr>
              <a:spcAft>
                <a:spcPts val="1200"/>
              </a:spcAft>
            </a:pPr>
            <a:r>
              <a:rPr lang="es-ES" sz="2800" b="1" i="1" dirty="0" smtClean="0">
                <a:solidFill>
                  <a:schemeClr val="accent2">
                    <a:lumMod val="75000"/>
                  </a:schemeClr>
                </a:solidFill>
              </a:rPr>
              <a:t>Padres e hijos </a:t>
            </a:r>
          </a:p>
          <a:p>
            <a:pPr indent="252000">
              <a:spcAft>
                <a:spcPts val="1200"/>
              </a:spcAft>
            </a:pPr>
            <a:r>
              <a:rPr lang="es-ES" b="1" dirty="0" smtClean="0">
                <a:solidFill>
                  <a:srgbClr val="5E137F"/>
                </a:solidFill>
              </a:rPr>
              <a:t>En una familia, los padres son responsables por el bienestar de sus hijos y les ofrecen un amor incondicional y protector que pasa por alto y compensa sus debilidades. A través de su ejemplo, enseñan a sus hijos los valores y actitudes básicos que guiaran toda su vida. Los hijos, en cambio, respetan a sus padres como el origen de su existencia, como sus maestros, y como aquellos que han pasado dificultades y se han sacrificado por su bien. Cuando los hijos se hacen mayores, deberían hacerse responsables por cuidar a sus padres de edad avanzada. </a:t>
            </a:r>
            <a:endParaRPr lang="es-ES" b="1" i="1" dirty="0" smtClean="0">
              <a:solidFill>
                <a:srgbClr val="5E137F"/>
              </a:solidFill>
            </a:endParaRPr>
          </a:p>
        </p:txBody>
      </p:sp>
      <p:sp>
        <p:nvSpPr>
          <p:cNvPr id="4" name="Rectangle 1"/>
          <p:cNvSpPr>
            <a:spLocks noChangeArrowheads="1"/>
          </p:cNvSpPr>
          <p:nvPr/>
        </p:nvSpPr>
        <p:spPr bwMode="auto">
          <a:xfrm>
            <a:off x="323528" y="3284984"/>
            <a:ext cx="8568952"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r>
              <a:rPr lang="es-ES" b="1" dirty="0" smtClean="0">
                <a:solidFill>
                  <a:schemeClr val="tx2">
                    <a:lumMod val="10000"/>
                  </a:schemeClr>
                </a:solidFill>
                <a:ea typeface="Batang"/>
              </a:rPr>
              <a:t>Aquellos que deseen nacer en [el País Puro] de Buda... deberían actuar filialmente hacia sus padres y cuidar de ellos, y deberían servir y respetar a sus maestros y mayores.</a:t>
            </a:r>
          </a:p>
          <a:p>
            <a:pPr marL="180340" indent="180340" algn="r" fontAlgn="base" hangingPunct="0">
              <a:spcAft>
                <a:spcPts val="1200"/>
              </a:spcAft>
            </a:pPr>
            <a:r>
              <a:rPr lang="es-ES" dirty="0" smtClean="0">
                <a:solidFill>
                  <a:srgbClr val="FF0000"/>
                </a:solidFill>
                <a:ea typeface="Batang"/>
              </a:rPr>
              <a:t>Budismo. </a:t>
            </a:r>
            <a:r>
              <a:rPr lang="es-ES" dirty="0" err="1" smtClean="0">
                <a:solidFill>
                  <a:srgbClr val="FF0000"/>
                </a:solidFill>
                <a:ea typeface="Batang"/>
              </a:rPr>
              <a:t>Meditation</a:t>
            </a:r>
            <a:r>
              <a:rPr lang="es-ES" dirty="0" smtClean="0">
                <a:solidFill>
                  <a:srgbClr val="FF0000"/>
                </a:solidFill>
                <a:ea typeface="Batang"/>
              </a:rPr>
              <a:t> </a:t>
            </a:r>
            <a:r>
              <a:rPr lang="es-ES" dirty="0" err="1" smtClean="0">
                <a:solidFill>
                  <a:srgbClr val="FF0000"/>
                </a:solidFill>
                <a:ea typeface="Batang"/>
              </a:rPr>
              <a:t>on</a:t>
            </a:r>
            <a:r>
              <a:rPr lang="es-ES" dirty="0" smtClean="0">
                <a:solidFill>
                  <a:srgbClr val="FF0000"/>
                </a:solidFill>
                <a:ea typeface="Batang"/>
              </a:rPr>
              <a:t> </a:t>
            </a:r>
            <a:r>
              <a:rPr lang="es-ES" dirty="0" err="1" smtClean="0">
                <a:solidFill>
                  <a:srgbClr val="FF0000"/>
                </a:solidFill>
                <a:ea typeface="Batang"/>
              </a:rPr>
              <a:t>Buddha</a:t>
            </a:r>
            <a:r>
              <a:rPr lang="es-ES" dirty="0" smtClean="0">
                <a:solidFill>
                  <a:srgbClr val="FF0000"/>
                </a:solidFill>
                <a:ea typeface="Batang"/>
              </a:rPr>
              <a:t> </a:t>
            </a:r>
            <a:r>
              <a:rPr lang="es-ES" dirty="0" err="1" smtClean="0">
                <a:solidFill>
                  <a:srgbClr val="FF0000"/>
                </a:solidFill>
                <a:ea typeface="Batang"/>
              </a:rPr>
              <a:t>Amitayus</a:t>
            </a:r>
            <a:r>
              <a:rPr lang="es-ES" dirty="0" smtClean="0">
                <a:solidFill>
                  <a:srgbClr val="FF0000"/>
                </a:solidFill>
                <a:ea typeface="Batang"/>
              </a:rPr>
              <a:t> 27</a:t>
            </a:r>
          </a:p>
          <a:p>
            <a:pPr marL="180340" indent="180340" algn="just" fontAlgn="base" hangingPunct="0"/>
            <a:r>
              <a:rPr lang="es-ES" b="1" dirty="0" smtClean="0">
                <a:solidFill>
                  <a:schemeClr val="tx2">
                    <a:lumMod val="10000"/>
                  </a:schemeClr>
                </a:solidFill>
                <a:ea typeface="Batang"/>
              </a:rPr>
              <a:t>—¡No negad las obras [sacrificiales] de los dioses y los padres! ¡Que vuestra madre sea para ti como un dios! ¡Que vuestro padre sea para ti como un dios! ¡Que vuestro maestro sea para ti como un dios!</a:t>
            </a:r>
          </a:p>
          <a:p>
            <a:pPr marL="180340" indent="180340" algn="r" fontAlgn="base" hangingPunct="0">
              <a:spcAft>
                <a:spcPts val="1200"/>
              </a:spcAft>
            </a:pPr>
            <a:r>
              <a:rPr lang="es-ES" dirty="0" smtClean="0">
                <a:solidFill>
                  <a:srgbClr val="FF0000"/>
                </a:solidFill>
                <a:ea typeface="Batang"/>
              </a:rPr>
              <a:t>Hinduismo. </a:t>
            </a:r>
            <a:r>
              <a:rPr lang="es-ES" dirty="0" err="1" smtClean="0">
                <a:solidFill>
                  <a:srgbClr val="FF0000"/>
                </a:solidFill>
                <a:ea typeface="Batang"/>
              </a:rPr>
              <a:t>Taittiriyaka</a:t>
            </a:r>
            <a:r>
              <a:rPr lang="es-ES" dirty="0" smtClean="0">
                <a:solidFill>
                  <a:srgbClr val="FF0000"/>
                </a:solidFill>
                <a:ea typeface="Batang"/>
              </a:rPr>
              <a:t> </a:t>
            </a:r>
            <a:r>
              <a:rPr lang="es-ES" dirty="0" err="1" smtClean="0">
                <a:solidFill>
                  <a:srgbClr val="FF0000"/>
                </a:solidFill>
                <a:ea typeface="Batang"/>
              </a:rPr>
              <a:t>Upanishad</a:t>
            </a:r>
            <a:r>
              <a:rPr lang="es-ES" dirty="0" smtClean="0">
                <a:solidFill>
                  <a:srgbClr val="FF0000"/>
                </a:solidFill>
                <a:ea typeface="Batang"/>
              </a:rPr>
              <a:t> 1.11.2</a:t>
            </a:r>
          </a:p>
          <a:p>
            <a:pPr marL="180340" indent="180340" algn="just" fontAlgn="base" hangingPunct="0"/>
            <a:r>
              <a:rPr lang="es-ES" b="1" dirty="0" smtClean="0">
                <a:solidFill>
                  <a:schemeClr val="tx2">
                    <a:lumMod val="10000"/>
                  </a:schemeClr>
                </a:solidFill>
                <a:ea typeface="Batang"/>
              </a:rPr>
              <a:t>Honra a tu padre y a tu madre; así prolongarás tu vida en la tierra que el Señor, tu Dios, te va a dar.</a:t>
            </a:r>
          </a:p>
          <a:p>
            <a:pPr marL="180340" indent="180340" algn="r" fontAlgn="base" hangingPunct="0">
              <a:spcAft>
                <a:spcPts val="600"/>
              </a:spcAft>
            </a:pPr>
            <a:r>
              <a:rPr lang="es-ES" dirty="0" smtClean="0">
                <a:solidFill>
                  <a:srgbClr val="FF0000"/>
                </a:solidFill>
                <a:ea typeface="Batang"/>
              </a:rPr>
              <a:t>Judaísmo y Cristianismo. Biblia, Éxodo 20.12 </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Reunión Profesores Madrid\Presentaciones Libros Miguel\Imagenes presentaciones PU\Fondos\color-melocoton-suave.jpg"/>
          <p:cNvPicPr>
            <a:picLocks noChangeAspect="1" noChangeArrowheads="1"/>
          </p:cNvPicPr>
          <p:nvPr/>
        </p:nvPicPr>
        <p:blipFill>
          <a:blip r:embed="rId3" cstate="print">
            <a:lum/>
          </a:blip>
          <a:srcRect/>
          <a:stretch>
            <a:fillRect/>
          </a:stretch>
        </p:blipFill>
        <p:spPr bwMode="auto">
          <a:xfrm flipV="1">
            <a:off x="0" y="0"/>
            <a:ext cx="9144000" cy="6858000"/>
          </a:xfrm>
          <a:prstGeom prst="rect">
            <a:avLst/>
          </a:prstGeom>
          <a:noFill/>
        </p:spPr>
      </p:pic>
      <p:sp>
        <p:nvSpPr>
          <p:cNvPr id="3" name="Rectangle 1"/>
          <p:cNvSpPr>
            <a:spLocks noChangeArrowheads="1"/>
          </p:cNvSpPr>
          <p:nvPr/>
        </p:nvSpPr>
        <p:spPr bwMode="auto">
          <a:xfrm>
            <a:off x="323528" y="260648"/>
            <a:ext cx="842493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0"/>
              </a:spcAft>
            </a:pPr>
            <a:r>
              <a:rPr lang="es-ES" b="1" dirty="0" smtClean="0">
                <a:solidFill>
                  <a:schemeClr val="bg2">
                    <a:lumMod val="50000"/>
                  </a:schemeClr>
                </a:solidFill>
                <a:ea typeface="Batang"/>
              </a:rPr>
              <a:t>Ahora la piedad filial es la raíz de toda virtud, y el tallo de donde crecen todas las enseñanzas morales (...) Cada pelo y cada trozo de piel de nuestro cuerpo lo recibimos de nuestros padres, y no debemos atrevernos a dañarlo o herirlo: éste es el comienzo de la piedad filial. Cuando hemos establecido nuestro carácter practicando el camino filial, hasta que nuestro apellido sea famoso en el futuro, y así glorificar a nuestros padres: éste es el final de la piedad filial. Comienza con el servicio a los padres; procede con el servicio al gobernante; y se completa con el establecimiento del [buen] carácter.</a:t>
            </a:r>
            <a:endParaRPr lang="es-ES" b="1" dirty="0" smtClean="0">
              <a:solidFill>
                <a:schemeClr val="bg2">
                  <a:lumMod val="50000"/>
                </a:schemeClr>
              </a:solidFill>
              <a:ea typeface="Times New Roman"/>
            </a:endParaRPr>
          </a:p>
          <a:p>
            <a:pPr marL="180340" indent="180340" algn="r" fontAlgn="base" hangingPunct="0">
              <a:spcAft>
                <a:spcPts val="1200"/>
              </a:spcAft>
            </a:pPr>
            <a:r>
              <a:rPr lang="en-GB" dirty="0" err="1" smtClean="0">
                <a:solidFill>
                  <a:srgbClr val="FF0000"/>
                </a:solidFill>
                <a:ea typeface="Batang"/>
              </a:rPr>
              <a:t>Confucianismo</a:t>
            </a:r>
            <a:r>
              <a:rPr lang="en-GB" dirty="0" smtClean="0">
                <a:solidFill>
                  <a:srgbClr val="FF0000"/>
                </a:solidFill>
                <a:ea typeface="Batang"/>
              </a:rPr>
              <a:t>. Classic on Filial Piety 1</a:t>
            </a:r>
            <a:endParaRPr lang="es-ES"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Tenéis que devolver el amor que vuestros padres os dieron. Cuando los padres crían a sus hijos, no se preocupan por su propia hambre. Si hay algo de comer, se mantienen impasibles, a pesar de su hambre, y se lo dan a sus hijos. Por la naturaleza del amor, los hijos les devolverán a sus padres este tipo de amor. Después de que los padres han andado por el camino del amor, los hijos seguirán por ese mismo camino consolando a sus padres. Consolar a vuestros padres brota de vuestro corazón. Más adelante, vuestros hijos harán lo mismo por vosotros.</a:t>
            </a:r>
            <a:endParaRPr lang="es-ES" b="1" dirty="0" smtClean="0">
              <a:solidFill>
                <a:schemeClr val="bg2">
                  <a:lumMod val="50000"/>
                </a:schemeClr>
              </a:solidFill>
              <a:ea typeface="Times New Roman"/>
            </a:endParaRPr>
          </a:p>
          <a:p>
            <a:pPr marL="180340" indent="180340" algn="r" fontAlgn="base" hangingPunct="0">
              <a:spcAft>
                <a:spcPts val="1200"/>
              </a:spcAft>
            </a:pPr>
            <a:r>
              <a:rPr lang="es-ES" dirty="0" err="1" smtClean="0">
                <a:solidFill>
                  <a:srgbClr val="FF0000"/>
                </a:solidFill>
                <a:ea typeface="Batang"/>
              </a:rPr>
              <a:t>Sun</a:t>
            </a:r>
            <a:r>
              <a:rPr lang="es-ES" dirty="0" smtClean="0">
                <a:solidFill>
                  <a:srgbClr val="FF0000"/>
                </a:solidFill>
                <a:ea typeface="Batang"/>
              </a:rPr>
              <a:t> </a:t>
            </a:r>
            <a:r>
              <a:rPr lang="es-ES" dirty="0" err="1" smtClean="0">
                <a:solidFill>
                  <a:srgbClr val="FF0000"/>
                </a:solidFill>
                <a:ea typeface="Batang"/>
              </a:rPr>
              <a:t>Myung</a:t>
            </a:r>
            <a:r>
              <a:rPr lang="es-ES" dirty="0" smtClean="0">
                <a:solidFill>
                  <a:srgbClr val="FF0000"/>
                </a:solidFill>
                <a:ea typeface="Batang"/>
              </a:rPr>
              <a:t> </a:t>
            </a:r>
            <a:r>
              <a:rPr lang="es-ES" dirty="0" err="1" smtClean="0">
                <a:solidFill>
                  <a:srgbClr val="FF0000"/>
                </a:solidFill>
                <a:ea typeface="Batang"/>
              </a:rPr>
              <a:t>Moon</a:t>
            </a:r>
            <a:r>
              <a:rPr lang="es-ES" dirty="0" smtClean="0">
                <a:solidFill>
                  <a:srgbClr val="FF0000"/>
                </a:solidFill>
                <a:ea typeface="Batang"/>
              </a:rPr>
              <a:t>. </a:t>
            </a:r>
            <a:r>
              <a:rPr lang="es-ES" dirty="0" err="1" smtClean="0">
                <a:solidFill>
                  <a:srgbClr val="FF0000"/>
                </a:solidFill>
                <a:ea typeface="Batang"/>
              </a:rPr>
              <a:t>Unificacionismo</a:t>
            </a:r>
            <a:endParaRPr lang="es-ES" dirty="0" smtClean="0">
              <a:solidFill>
                <a:srgbClr val="FF0000"/>
              </a:solidFill>
              <a:ea typeface="Times New Roman"/>
            </a:endParaRPr>
          </a:p>
          <a:p>
            <a:pPr marL="180340" indent="180340" algn="just" fontAlgn="base" hangingPunct="0">
              <a:spcAft>
                <a:spcPts val="0"/>
              </a:spcAft>
            </a:pPr>
            <a:r>
              <a:rPr lang="es-ES" dirty="0" smtClean="0">
                <a:solidFill>
                  <a:schemeClr val="bg2">
                    <a:lumMod val="50000"/>
                  </a:schemeClr>
                </a:solidFill>
                <a:ea typeface="Batang"/>
              </a:rPr>
              <a:t> </a:t>
            </a:r>
            <a:r>
              <a:rPr lang="es-ES" b="1" dirty="0" smtClean="0">
                <a:solidFill>
                  <a:schemeClr val="bg2">
                    <a:lumMod val="50000"/>
                  </a:schemeClr>
                </a:solidFill>
                <a:ea typeface="Batang"/>
              </a:rPr>
              <a:t>Amar a los padres es la primera ley de la naturaleza.</a:t>
            </a:r>
            <a:endParaRPr lang="es-ES"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rgbClr val="FF0000"/>
                </a:solidFill>
                <a:ea typeface="Batang"/>
              </a:rPr>
              <a:t>Valerio Máximo</a:t>
            </a:r>
            <a:endParaRPr lang="es-ES"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 El amor a los padres es el fundamento de todas las virtudes.</a:t>
            </a:r>
            <a:endParaRPr lang="es-ES" b="1" dirty="0" smtClean="0">
              <a:solidFill>
                <a:schemeClr val="bg2">
                  <a:lumMod val="50000"/>
                </a:schemeClr>
              </a:solidFill>
              <a:ea typeface="Times New Roman"/>
            </a:endParaRPr>
          </a:p>
          <a:p>
            <a:pPr marL="180340" indent="180340" algn="r" fontAlgn="base" hangingPunct="0">
              <a:spcAft>
                <a:spcPts val="1200"/>
              </a:spcAft>
            </a:pPr>
            <a:r>
              <a:rPr lang="es-ES" dirty="0" smtClean="0">
                <a:solidFill>
                  <a:srgbClr val="FF0000"/>
                </a:solidFill>
                <a:ea typeface="Batang"/>
              </a:rPr>
              <a:t>Cicerón. Pro </a:t>
            </a:r>
            <a:r>
              <a:rPr lang="es-ES" dirty="0" err="1" smtClean="0">
                <a:solidFill>
                  <a:srgbClr val="FF0000"/>
                </a:solidFill>
                <a:ea typeface="Batang"/>
              </a:rPr>
              <a:t>Plancio</a:t>
            </a:r>
            <a:endParaRPr lang="es-ES"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Reunión Profesores Madrid\Presentaciones Libros Miguel\Imagenes presentaciones PU\Fondos\color-melocoton-suave.jpg"/>
          <p:cNvPicPr>
            <a:picLocks noChangeAspect="1" noChangeArrowheads="1"/>
          </p:cNvPicPr>
          <p:nvPr/>
        </p:nvPicPr>
        <p:blipFill>
          <a:blip r:embed="rId3" cstate="print">
            <a:lum/>
          </a:blip>
          <a:srcRect/>
          <a:stretch>
            <a:fillRect/>
          </a:stretch>
        </p:blipFill>
        <p:spPr bwMode="auto">
          <a:xfrm flipV="1">
            <a:off x="0" y="0"/>
            <a:ext cx="9144000" cy="6858000"/>
          </a:xfrm>
          <a:prstGeom prst="rect">
            <a:avLst/>
          </a:prstGeom>
          <a:noFill/>
        </p:spPr>
      </p:pic>
      <p:sp>
        <p:nvSpPr>
          <p:cNvPr id="3" name="2 Rectángulo redondeado"/>
          <p:cNvSpPr/>
          <p:nvPr/>
        </p:nvSpPr>
        <p:spPr>
          <a:xfrm>
            <a:off x="251520" y="188640"/>
            <a:ext cx="8640960" cy="2141239"/>
          </a:xfrm>
          <a:prstGeom prst="roundRect">
            <a:avLst>
              <a:gd name="adj" fmla="val 8386"/>
            </a:avLst>
          </a:prstGeom>
          <a:gradFill flip="none" rotWithShape="1">
            <a:gsLst>
              <a:gs pos="0">
                <a:schemeClr val="tx2">
                  <a:lumMod val="90000"/>
                  <a:alpha val="0"/>
                </a:schemeClr>
              </a:gs>
              <a:gs pos="50000">
                <a:schemeClr val="tx2">
                  <a:lumMod val="75000"/>
                  <a:tint val="44500"/>
                  <a:satMod val="160000"/>
                </a:schemeClr>
              </a:gs>
              <a:gs pos="100000">
                <a:schemeClr val="tx2">
                  <a:lumMod val="75000"/>
                  <a:tint val="23500"/>
                  <a:satMod val="160000"/>
                </a:schemeClr>
              </a:gs>
            </a:gsLst>
            <a:lin ang="16200000" scaled="1"/>
            <a:tileRect/>
          </a:gradFill>
          <a:ln w="57150">
            <a:solidFill>
              <a:schemeClr val="accent4">
                <a:lumMod val="60000"/>
                <a:lumOff val="40000"/>
              </a:schemeClr>
            </a:solidFill>
          </a:ln>
        </p:spPr>
        <p:txBody>
          <a:bodyPr wrap="square" lIns="216000" tIns="36000" rIns="180000" bIns="36000">
            <a:spAutoFit/>
          </a:bodyPr>
          <a:lstStyle/>
          <a:p>
            <a:pPr>
              <a:spcAft>
                <a:spcPts val="1200"/>
              </a:spcAft>
            </a:pPr>
            <a:r>
              <a:rPr lang="es-ES" sz="2800" b="1" i="1" dirty="0" smtClean="0">
                <a:solidFill>
                  <a:schemeClr val="accent2">
                    <a:lumMod val="75000"/>
                  </a:schemeClr>
                </a:solidFill>
              </a:rPr>
              <a:t>Marido y esposa  </a:t>
            </a:r>
          </a:p>
          <a:p>
            <a:pPr indent="252000">
              <a:spcAft>
                <a:spcPts val="1200"/>
              </a:spcAft>
            </a:pPr>
            <a:r>
              <a:rPr lang="es-ES" b="1" dirty="0" smtClean="0">
                <a:solidFill>
                  <a:srgbClr val="5E137F"/>
                </a:solidFill>
              </a:rPr>
              <a:t>El lazo del matrimonio es considerado en la mayoría de las tradiciones religiosas como algo ordenado por Dios o por la naturaleza. Y, como tal, si el marido y la esposa se profesan amor, compañerismo, servicio mutuo y fidelidad atraerán la fortuna o las bendiciones del cielo hacia su familia en forma de prosperidad, alegría y felicidad. </a:t>
            </a:r>
            <a:endParaRPr lang="es-ES" b="1" i="1" dirty="0" smtClean="0">
              <a:solidFill>
                <a:srgbClr val="5E137F"/>
              </a:solidFill>
            </a:endParaRPr>
          </a:p>
        </p:txBody>
      </p:sp>
      <p:sp>
        <p:nvSpPr>
          <p:cNvPr id="4" name="Rectangle 1"/>
          <p:cNvSpPr>
            <a:spLocks noChangeArrowheads="1"/>
          </p:cNvSpPr>
          <p:nvPr/>
        </p:nvSpPr>
        <p:spPr bwMode="auto">
          <a:xfrm>
            <a:off x="251520" y="2379851"/>
            <a:ext cx="8568952" cy="44781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0"/>
              </a:spcAft>
            </a:pPr>
            <a:r>
              <a:rPr lang="es-ES" b="1" dirty="0" smtClean="0">
                <a:solidFill>
                  <a:schemeClr val="bg2">
                    <a:lumMod val="50000"/>
                  </a:schemeClr>
                </a:solidFill>
                <a:ea typeface="Batang"/>
              </a:rPr>
              <a:t>Yo soy Él, tú eres Ella; yo soy Canción, tú eres Verso, yo soy Cielo, tú eres Tierra. Nosotros dos moraremos aquí juntos, llegando a ser padres de hijos. </a:t>
            </a:r>
            <a:endParaRPr lang="es-ES" sz="2800" b="1" dirty="0" smtClean="0">
              <a:solidFill>
                <a:schemeClr val="bg2">
                  <a:lumMod val="50000"/>
                </a:schemeClr>
              </a:solidFill>
              <a:ea typeface="Times New Roman"/>
            </a:endParaRPr>
          </a:p>
          <a:p>
            <a:pPr marL="180340" indent="180340" algn="r" fontAlgn="base" hangingPunct="0">
              <a:spcAft>
                <a:spcPts val="600"/>
              </a:spcAft>
            </a:pPr>
            <a:r>
              <a:rPr lang="es-ES" dirty="0" smtClean="0">
                <a:solidFill>
                  <a:srgbClr val="FF0000"/>
                </a:solidFill>
                <a:ea typeface="Batang"/>
              </a:rPr>
              <a:t>Hinduismo. </a:t>
            </a:r>
            <a:r>
              <a:rPr lang="es-ES" dirty="0" err="1" smtClean="0">
                <a:solidFill>
                  <a:srgbClr val="FF0000"/>
                </a:solidFill>
                <a:ea typeface="Batang"/>
              </a:rPr>
              <a:t>Atharva</a:t>
            </a:r>
            <a:r>
              <a:rPr lang="es-ES" dirty="0" smtClean="0">
                <a:solidFill>
                  <a:srgbClr val="FF0000"/>
                </a:solidFill>
                <a:ea typeface="Batang"/>
              </a:rPr>
              <a:t> Veda 14.2.71</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 El hombre y la mujer son las obras maestras de Dios. Cuando ellos se aman el uno al otro centrados en Dios, es un amor supremo, transcendental, no un amor mundano. Ellos siente que su amor es el mejor de todos los amores; el amor más hermoso que brilla por siempre. ¿Dónde podemos experimentar y consumar este amor? Solamente en la familia.</a:t>
            </a:r>
            <a:endParaRPr lang="es-ES" sz="2800" b="1" dirty="0" smtClean="0">
              <a:solidFill>
                <a:schemeClr val="bg2">
                  <a:lumMod val="50000"/>
                </a:schemeClr>
              </a:solidFill>
              <a:ea typeface="Times New Roman"/>
            </a:endParaRPr>
          </a:p>
          <a:p>
            <a:pPr marL="180340" indent="180340" algn="r" fontAlgn="base" hangingPunct="0">
              <a:spcAft>
                <a:spcPts val="600"/>
              </a:spcAft>
            </a:pPr>
            <a:r>
              <a:rPr lang="es-ES" dirty="0" err="1" smtClean="0">
                <a:solidFill>
                  <a:srgbClr val="FF0000"/>
                </a:solidFill>
                <a:ea typeface="Batang"/>
              </a:rPr>
              <a:t>Sun</a:t>
            </a:r>
            <a:r>
              <a:rPr lang="es-ES" dirty="0" smtClean="0">
                <a:solidFill>
                  <a:srgbClr val="FF0000"/>
                </a:solidFill>
                <a:ea typeface="Batang"/>
              </a:rPr>
              <a:t> </a:t>
            </a:r>
            <a:r>
              <a:rPr lang="es-ES" dirty="0" err="1" smtClean="0">
                <a:solidFill>
                  <a:srgbClr val="FF0000"/>
                </a:solidFill>
                <a:ea typeface="Batang"/>
              </a:rPr>
              <a:t>Myung</a:t>
            </a:r>
            <a:r>
              <a:rPr lang="es-ES" dirty="0" smtClean="0">
                <a:solidFill>
                  <a:srgbClr val="FF0000"/>
                </a:solidFill>
                <a:ea typeface="Batang"/>
              </a:rPr>
              <a:t> </a:t>
            </a:r>
            <a:r>
              <a:rPr lang="es-ES" dirty="0" err="1" smtClean="0">
                <a:solidFill>
                  <a:srgbClr val="FF0000"/>
                </a:solidFill>
                <a:ea typeface="Batang"/>
              </a:rPr>
              <a:t>Moon</a:t>
            </a:r>
            <a:r>
              <a:rPr lang="es-ES" dirty="0" smtClean="0">
                <a:solidFill>
                  <a:srgbClr val="FF0000"/>
                </a:solidFill>
                <a:ea typeface="Batang"/>
              </a:rPr>
              <a:t>. </a:t>
            </a:r>
            <a:r>
              <a:rPr lang="es-ES" dirty="0" err="1" smtClean="0">
                <a:solidFill>
                  <a:srgbClr val="FF0000"/>
                </a:solidFill>
                <a:ea typeface="Batang"/>
              </a:rPr>
              <a:t>Unificacionismo</a:t>
            </a:r>
            <a:endParaRPr lang="es-ES" sz="2800" dirty="0" smtClean="0">
              <a:solidFill>
                <a:srgbClr val="FF0000"/>
              </a:solidFill>
              <a:ea typeface="Times New Roman"/>
            </a:endParaRPr>
          </a:p>
          <a:p>
            <a:pPr marL="180340" indent="180340" algn="just" fontAlgn="base" hangingPunct="0">
              <a:spcAft>
                <a:spcPts val="600"/>
              </a:spcAft>
            </a:pPr>
            <a:r>
              <a:rPr lang="es-MX" b="1" dirty="0" smtClean="0">
                <a:solidFill>
                  <a:schemeClr val="bg2">
                    <a:lumMod val="50000"/>
                  </a:schemeClr>
                </a:solidFill>
                <a:ea typeface="Batang"/>
              </a:rPr>
              <a:t>El </a:t>
            </a:r>
            <a:r>
              <a:rPr lang="es-MX" b="1" i="1" dirty="0" smtClean="0">
                <a:solidFill>
                  <a:schemeClr val="bg2">
                    <a:lumMod val="50000"/>
                  </a:schemeClr>
                </a:solidFill>
                <a:ea typeface="Batang"/>
              </a:rPr>
              <a:t>Libro de la Poesía </a:t>
            </a:r>
            <a:r>
              <a:rPr lang="es-MX" b="1" dirty="0" smtClean="0">
                <a:solidFill>
                  <a:schemeClr val="bg2">
                    <a:lumMod val="50000"/>
                  </a:schemeClr>
                </a:solidFill>
                <a:ea typeface="Batang"/>
              </a:rPr>
              <a:t>dice: </a:t>
            </a:r>
            <a:r>
              <a:rPr lang="es-MX" b="1" i="1" dirty="0" smtClean="0">
                <a:solidFill>
                  <a:schemeClr val="bg2">
                    <a:lumMod val="50000"/>
                  </a:schemeClr>
                </a:solidFill>
                <a:ea typeface="Batang"/>
              </a:rPr>
              <a:t>«La unión armoniosa con hijos y esposa es como el trinar de los instrumentos de cuerda. Cuando hay concordia entre hermanos, la armonía es bella como la música. Si así está la familia arreglada, disfrutarás de tu esposa e hijos». </a:t>
            </a:r>
            <a:r>
              <a:rPr lang="es-MX" b="1" dirty="0" smtClean="0">
                <a:solidFill>
                  <a:schemeClr val="bg2">
                    <a:lumMod val="50000"/>
                  </a:schemeClr>
                </a:solidFill>
                <a:ea typeface="Batang"/>
              </a:rPr>
              <a:t>Confucio dijo: «Si esto es así, el padre y la madre tendrán todas las satisfacciones posibles».</a:t>
            </a:r>
            <a:endParaRPr lang="es-ES" sz="2800" b="1" dirty="0" smtClean="0">
              <a:solidFill>
                <a:schemeClr val="bg2">
                  <a:lumMod val="50000"/>
                </a:schemeClr>
              </a:solidFill>
              <a:ea typeface="Times New Roman"/>
            </a:endParaRPr>
          </a:p>
          <a:p>
            <a:pPr marL="180340" indent="180340" algn="r" fontAlgn="base" hangingPunct="0">
              <a:spcAft>
                <a:spcPts val="600"/>
              </a:spcAft>
            </a:pPr>
            <a:r>
              <a:rPr lang="es-MX" dirty="0" smtClean="0">
                <a:solidFill>
                  <a:srgbClr val="FF0000"/>
                </a:solidFill>
                <a:ea typeface="Batang"/>
              </a:rPr>
              <a:t>Confucianismo. </a:t>
            </a:r>
            <a:r>
              <a:rPr lang="es-ES" dirty="0" smtClean="0">
                <a:solidFill>
                  <a:srgbClr val="FF0000"/>
                </a:solidFill>
                <a:ea typeface="Batang"/>
              </a:rPr>
              <a:t>El Justo Medio, XV</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Reunión Profesores Madrid\Presentaciones Libros Miguel\Imagenes presentaciones PU\Fondos\color-melocoton-suave.jpg"/>
          <p:cNvPicPr>
            <a:picLocks noChangeAspect="1" noChangeArrowheads="1"/>
          </p:cNvPicPr>
          <p:nvPr/>
        </p:nvPicPr>
        <p:blipFill>
          <a:blip r:embed="rId3" cstate="print">
            <a:lum/>
          </a:blip>
          <a:srcRect/>
          <a:stretch>
            <a:fillRect/>
          </a:stretch>
        </p:blipFill>
        <p:spPr bwMode="auto">
          <a:xfrm flipV="1">
            <a:off x="0" y="0"/>
            <a:ext cx="9144000" cy="6858000"/>
          </a:xfrm>
          <a:prstGeom prst="rect">
            <a:avLst/>
          </a:prstGeom>
          <a:noFill/>
        </p:spPr>
      </p:pic>
      <p:sp>
        <p:nvSpPr>
          <p:cNvPr id="3" name="Rectangle 1"/>
          <p:cNvSpPr>
            <a:spLocks noChangeArrowheads="1"/>
          </p:cNvSpPr>
          <p:nvPr/>
        </p:nvSpPr>
        <p:spPr bwMode="auto">
          <a:xfrm>
            <a:off x="323528" y="245840"/>
            <a:ext cx="856895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1200"/>
              </a:spcAft>
            </a:pPr>
            <a:r>
              <a:rPr lang="es-ES" b="1" dirty="0" smtClean="0">
                <a:solidFill>
                  <a:schemeClr val="bg2">
                    <a:lumMod val="50000"/>
                  </a:schemeClr>
                </a:solidFill>
                <a:ea typeface="Batang"/>
              </a:rPr>
              <a:t>Quien ama a su esposa como a sí mismo; quien la honra más que a sí mismo; quien educa a sus hijos en el camino recto, y los casa en el tiempo apropiado de sus vidas, refiriéndose a éste está escrito: —Y verás que tu hogar está en paz.</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Judaísmo. Talmud, </a:t>
            </a:r>
            <a:r>
              <a:rPr lang="es-ES" dirty="0" err="1" smtClean="0">
                <a:solidFill>
                  <a:srgbClr val="FF0000"/>
                </a:solidFill>
                <a:ea typeface="Batang"/>
              </a:rPr>
              <a:t>Yebamot</a:t>
            </a:r>
            <a:r>
              <a:rPr lang="es-ES" dirty="0" smtClean="0">
                <a:solidFill>
                  <a:srgbClr val="FF0000"/>
                </a:solidFill>
                <a:ea typeface="Batang"/>
              </a:rPr>
              <a:t> 62</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Cumpla el marido su deber con la mujer y lo mismo la mujer con el marido. La mujer no es dueña de su cuerpo, sino el marido; lo mismo el marido no es dueño de su cuerpo, sino la mujer. No os privéis uno de otro, si no es de mutuo acuerdo y por un tiempo, para dedicaros a la oración.</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Cristianismo. 1 Corintios 7.1-9</a:t>
            </a:r>
            <a:endParaRPr lang="es-ES" sz="2800" dirty="0" smtClean="0">
              <a:solidFill>
                <a:srgbClr val="FF0000"/>
              </a:solidFill>
              <a:ea typeface="Times New Roman"/>
            </a:endParaRPr>
          </a:p>
          <a:p>
            <a:pPr marL="180340" indent="180340" algn="just" fontAlgn="base" hangingPunct="0">
              <a:spcAft>
                <a:spcPts val="0"/>
              </a:spcAft>
            </a:pPr>
            <a:r>
              <a:rPr lang="es-ES" b="1" dirty="0" smtClean="0">
                <a:solidFill>
                  <a:schemeClr val="bg2">
                    <a:lumMod val="50000"/>
                  </a:schemeClr>
                </a:solidFill>
                <a:ea typeface="Batang"/>
              </a:rPr>
              <a:t>Cuando los hombres y mujeres se mantienen en sus lugares apropiados, actúan de acuerdo con la gran norma de cielo. Entre los miembros de la familia están el dueño y la dueña dignificados a quien denominamos padre y madre. Cuando el padre, la madre, los hijos, mayores y menores, actúan todos de un modo conveniente a sus diversas posiciones dentro de la familia, cuando los esposos ocupan el lugar apropiado y las esposas son verdaderamente esposas, el camino de esta familia es recto. El mundo entero se estabiliza mediante la apropiada regulación de cada familia.</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FF0000"/>
                </a:solidFill>
                <a:ea typeface="Batang"/>
              </a:rPr>
              <a:t>Confucianismo. I </a:t>
            </a:r>
            <a:r>
              <a:rPr lang="es-ES" dirty="0" err="1" smtClean="0">
                <a:solidFill>
                  <a:srgbClr val="FF0000"/>
                </a:solidFill>
                <a:ea typeface="Batang"/>
              </a:rPr>
              <a:t>Ching</a:t>
            </a:r>
            <a:r>
              <a:rPr lang="es-ES" dirty="0" smtClean="0">
                <a:solidFill>
                  <a:srgbClr val="FF0000"/>
                </a:solidFill>
                <a:ea typeface="Batang"/>
              </a:rPr>
              <a:t> 37: La familia</a:t>
            </a:r>
            <a:endParaRPr lang="es-ES" sz="2800" dirty="0" smtClean="0">
              <a:solidFill>
                <a:srgbClr val="FF0000"/>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D:\Reunión Profesores Madrid\Presentaciones Libros Miguel\Imagenes presentaciones PU\Fondos\free-solid-color-wallpapers-1366x768.jpg"/>
          <p:cNvPicPr>
            <a:picLocks noChangeAspect="1" noChangeArrowheads="1"/>
          </p:cNvPicPr>
          <p:nvPr/>
        </p:nvPicPr>
        <p:blipFill>
          <a:blip r:embed="rId2" cstate="print">
            <a:lum bright="-20000"/>
          </a:blip>
          <a:srcRect/>
          <a:stretch>
            <a:fillRect/>
          </a:stretch>
        </p:blipFill>
        <p:spPr bwMode="auto">
          <a:xfrm>
            <a:off x="0" y="0"/>
            <a:ext cx="9182761" cy="6957392"/>
          </a:xfrm>
          <a:prstGeom prst="rect">
            <a:avLst/>
          </a:prstGeom>
          <a:noFill/>
        </p:spPr>
      </p:pic>
      <p:sp>
        <p:nvSpPr>
          <p:cNvPr id="4" name="3 CuadroTexto"/>
          <p:cNvSpPr txBox="1"/>
          <p:nvPr/>
        </p:nvSpPr>
        <p:spPr>
          <a:xfrm>
            <a:off x="0" y="256691"/>
            <a:ext cx="9144000" cy="52322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p:spPr>
        <p:txBody>
          <a:bodyPr wrap="square" rtlCol="0">
            <a:spAutoFit/>
          </a:bodyPr>
          <a:lstStyle/>
          <a:p>
            <a:pPr marL="360000" lvl="0" hangingPunct="0"/>
            <a:r>
              <a:rPr lang="es-ES" sz="2800" b="1" cap="small" dirty="0" smtClean="0">
                <a:solidFill>
                  <a:srgbClr val="FFFF00"/>
                </a:solidFill>
              </a:rPr>
              <a:t>Sociedad ideal y utopía </a:t>
            </a:r>
          </a:p>
        </p:txBody>
      </p:sp>
      <p:sp>
        <p:nvSpPr>
          <p:cNvPr id="3" name="2 Rectángulo"/>
          <p:cNvSpPr/>
          <p:nvPr/>
        </p:nvSpPr>
        <p:spPr>
          <a:xfrm>
            <a:off x="827584" y="1196752"/>
            <a:ext cx="5688632" cy="3293209"/>
          </a:xfrm>
          <a:prstGeom prst="rect">
            <a:avLst/>
          </a:prstGeom>
        </p:spPr>
        <p:txBody>
          <a:bodyPr wrap="square">
            <a:spAutoFit/>
          </a:bodyPr>
          <a:lstStyle/>
          <a:p>
            <a:pPr marL="514350" indent="-360000">
              <a:spcAft>
                <a:spcPts val="1200"/>
              </a:spcAft>
              <a:buFont typeface="Wingdings" pitchFamily="2" charset="2"/>
              <a:buChar char="ü"/>
            </a:pPr>
            <a:r>
              <a:rPr lang="es-ES" sz="2800" i="1" dirty="0" smtClean="0"/>
              <a:t>Dignidad humana e igualdad   </a:t>
            </a:r>
          </a:p>
          <a:p>
            <a:pPr marL="514350" indent="-360000">
              <a:spcAft>
                <a:spcPts val="1200"/>
              </a:spcAft>
              <a:buFont typeface="Wingdings" pitchFamily="2" charset="2"/>
              <a:buChar char="ü"/>
            </a:pPr>
            <a:r>
              <a:rPr lang="es-ES" sz="2800" i="1" dirty="0" smtClean="0"/>
              <a:t>Libertad y justicia   </a:t>
            </a:r>
          </a:p>
          <a:p>
            <a:pPr marL="514350" indent="-360000">
              <a:spcAft>
                <a:spcPts val="1200"/>
              </a:spcAft>
              <a:buFont typeface="Wingdings" pitchFamily="2" charset="2"/>
              <a:buChar char="ü"/>
            </a:pPr>
            <a:r>
              <a:rPr lang="es-ES" sz="2800" i="1" dirty="0" smtClean="0"/>
              <a:t>Tolerancia  </a:t>
            </a:r>
          </a:p>
          <a:p>
            <a:pPr marL="514350" indent="-360000">
              <a:spcAft>
                <a:spcPts val="1200"/>
              </a:spcAft>
              <a:buFont typeface="Wingdings" pitchFamily="2" charset="2"/>
              <a:buChar char="ü"/>
            </a:pPr>
            <a:r>
              <a:rPr lang="es-ES" sz="2800" i="1" dirty="0" smtClean="0"/>
              <a:t>Una gran familia mundial      </a:t>
            </a:r>
          </a:p>
          <a:p>
            <a:pPr marL="514350" indent="-360000">
              <a:spcAft>
                <a:spcPts val="1200"/>
              </a:spcAft>
              <a:buFont typeface="Wingdings" pitchFamily="2" charset="2"/>
              <a:buChar char="ü"/>
            </a:pPr>
            <a:r>
              <a:rPr lang="es-ES" sz="2800" i="1" dirty="0" smtClean="0"/>
              <a:t>Buen gobierno, reino de los cielos, nueva era dorada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836712"/>
            <a:ext cx="8539177" cy="1754326"/>
          </a:xfrm>
          <a:prstGeom prst="rect">
            <a:avLst/>
          </a:prstGeom>
        </p:spPr>
        <p:txBody>
          <a:bodyPr wrap="square">
            <a:spAutoFit/>
          </a:bodyPr>
          <a:lstStyle/>
          <a:p>
            <a:pPr indent="252000">
              <a:spcAft>
                <a:spcPts val="1200"/>
              </a:spcAft>
            </a:pPr>
            <a:r>
              <a:rPr lang="es-ES" dirty="0" smtClean="0"/>
              <a:t>Las creencias religiosas siempre han formado parte de todas las tribus, asentamientos humanos, poblaciones y culturas que emergieron a lo largo de la historia. Primeramente, hubo una gran diversidad de creencias mitológicas y cultos religiosos que variaban de acuerdo a los diferentes medios de vida y costumbres de los pueblos en las que surgieron, como son la caza, el pastoreo, la agricultura, la artesanía y el comercio, y también conforme a la zona geográfica y climatología donde se asentaron.</a:t>
            </a:r>
          </a:p>
        </p:txBody>
      </p:sp>
      <p:sp>
        <p:nvSpPr>
          <p:cNvPr id="5" name="4 Rectángulo"/>
          <p:cNvSpPr/>
          <p:nvPr/>
        </p:nvSpPr>
        <p:spPr>
          <a:xfrm>
            <a:off x="0" y="2708920"/>
            <a:ext cx="9144000" cy="2229805"/>
          </a:xfrm>
          <a:prstGeom prst="rect">
            <a:avLst/>
          </a:prstGeom>
          <a:solidFill>
            <a:schemeClr val="bg1">
              <a:lumMod val="90000"/>
              <a:lumOff val="10000"/>
            </a:schemeClr>
          </a:solidFill>
        </p:spPr>
        <p:txBody>
          <a:bodyPr wrap="square" lIns="432000" tIns="144000" rIns="180000" bIns="144000">
            <a:spAutoFit/>
          </a:bodyPr>
          <a:lstStyle/>
          <a:p>
            <a:pPr indent="252000">
              <a:spcAft>
                <a:spcPts val="600"/>
              </a:spcAft>
            </a:pPr>
            <a:r>
              <a:rPr lang="es-ES" dirty="0" smtClean="0"/>
              <a:t>Posteriormente, en todas las grandes culturas —en especial en el llamado periodo axial— surgieron profetas, fundadores de religiones y filósofos, como Moisés en la cultura hebrea, Zoroastro en Persia, Sócrates y los demás filósofos griegos en la cultura helena, Confucio en la cultura china y Buda en la cultura hindú, entre otros. Sus enseñanzas, que contenían componentes éticos muy semejantes, influyeron mucho en sus respectivas culturas y constituyeron la base de las principales tradiciones religiosas y filosóficas que perviven en la actualidad.</a:t>
            </a:r>
            <a:endParaRPr lang="es-ES" dirty="0">
              <a:solidFill>
                <a:srgbClr val="FFC000"/>
              </a:solidFill>
            </a:endParaRPr>
          </a:p>
        </p:txBody>
      </p:sp>
      <p:sp>
        <p:nvSpPr>
          <p:cNvPr id="6" name="5 CuadroTexto"/>
          <p:cNvSpPr txBox="1"/>
          <p:nvPr/>
        </p:nvSpPr>
        <p:spPr>
          <a:xfrm>
            <a:off x="0" y="188640"/>
            <a:ext cx="9144000" cy="523220"/>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La universalidad de las creencias religiosas</a:t>
            </a:r>
          </a:p>
        </p:txBody>
      </p:sp>
      <p:sp>
        <p:nvSpPr>
          <p:cNvPr id="7" name="6 Rectángulo"/>
          <p:cNvSpPr/>
          <p:nvPr/>
        </p:nvSpPr>
        <p:spPr>
          <a:xfrm>
            <a:off x="0" y="4941546"/>
            <a:ext cx="9144000" cy="1916454"/>
          </a:xfrm>
          <a:prstGeom prst="rect">
            <a:avLst/>
          </a:prstGeom>
          <a:solidFill>
            <a:srgbClr val="002060"/>
          </a:solidFill>
        </p:spPr>
        <p:txBody>
          <a:bodyPr wrap="square" lIns="360000" tIns="108000" bIns="144000">
            <a:spAutoFit/>
          </a:bodyPr>
          <a:lstStyle/>
          <a:p>
            <a:pPr indent="252000"/>
            <a:r>
              <a:rPr lang="es-ES" dirty="0" smtClean="0"/>
              <a:t>A pesar de su diversidad, estas enseñanzas religiosas trataron de satisfacer la necesidad que tienen los seres humanos de conocer las respuestas a interrogantes tan universales como: ¿Cuál fue el origen de la vida y del mundo? ¿De dónde venimos? ¿Por qué estamos aquí? ¿Cuál es el sentido de la vida humana? ¿Por qué existe el sufrimiento y las injusticias? ¿Qué debemos hacer para evitar estos males? ¿Cómo podríamos ser verdaderamente felices? ¿Qué podemos esperar en el futuro? ¿Existe otra vida después de ésta? </a:t>
            </a:r>
            <a:endParaRPr lang="es-ES" dirty="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D:\Reunión Profesores Madrid\Presentaciones Libros Miguel\Imagenes presentaciones PU\Fondos\free-solid-color-wallpapers-1366x768.jpg"/>
          <p:cNvPicPr>
            <a:picLocks noChangeAspect="1" noChangeArrowheads="1"/>
          </p:cNvPicPr>
          <p:nvPr/>
        </p:nvPicPr>
        <p:blipFill>
          <a:blip r:embed="rId2" cstate="print">
            <a:lum bright="-20000"/>
          </a:blip>
          <a:srcRect/>
          <a:stretch>
            <a:fillRect/>
          </a:stretch>
        </p:blipFill>
        <p:spPr bwMode="auto">
          <a:xfrm>
            <a:off x="0" y="0"/>
            <a:ext cx="9182761" cy="6957392"/>
          </a:xfrm>
          <a:prstGeom prst="rect">
            <a:avLst/>
          </a:prstGeom>
          <a:noFill/>
        </p:spPr>
      </p:pic>
      <p:sp>
        <p:nvSpPr>
          <p:cNvPr id="4" name="3 CuadroTexto"/>
          <p:cNvSpPr txBox="1"/>
          <p:nvPr/>
        </p:nvSpPr>
        <p:spPr>
          <a:xfrm>
            <a:off x="0" y="256691"/>
            <a:ext cx="9144000" cy="52322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p:spPr>
        <p:txBody>
          <a:bodyPr wrap="square" rtlCol="0">
            <a:spAutoFit/>
          </a:bodyPr>
          <a:lstStyle/>
          <a:p>
            <a:pPr marL="360000" lvl="0" hangingPunct="0"/>
            <a:r>
              <a:rPr lang="es-ES" sz="2800" b="1" cap="small" dirty="0" smtClean="0">
                <a:solidFill>
                  <a:srgbClr val="FFFF00"/>
                </a:solidFill>
              </a:rPr>
              <a:t>Sociedad ideal y utopía </a:t>
            </a:r>
          </a:p>
        </p:txBody>
      </p:sp>
      <p:sp>
        <p:nvSpPr>
          <p:cNvPr id="6" name="5 Rectángulo"/>
          <p:cNvSpPr/>
          <p:nvPr/>
        </p:nvSpPr>
        <p:spPr>
          <a:xfrm>
            <a:off x="251520" y="908720"/>
            <a:ext cx="8712968" cy="5786199"/>
          </a:xfrm>
          <a:prstGeom prst="rect">
            <a:avLst/>
          </a:prstGeom>
        </p:spPr>
        <p:txBody>
          <a:bodyPr wrap="square">
            <a:spAutoFit/>
          </a:bodyPr>
          <a:lstStyle/>
          <a:p>
            <a:pPr indent="252000">
              <a:spcAft>
                <a:spcPts val="1200"/>
              </a:spcAft>
            </a:pPr>
            <a:r>
              <a:rPr lang="es-ES" sz="2000" dirty="0" smtClean="0">
                <a:solidFill>
                  <a:schemeClr val="accent4">
                    <a:lumMod val="20000"/>
                    <a:lumOff val="80000"/>
                  </a:schemeClr>
                </a:solidFill>
                <a:cs typeface="Arial" pitchFamily="34" charset="0"/>
              </a:rPr>
              <a:t>La sociedad ideal es dónde hay libertad, igualdad, justicia, amor y paz. Muchos pasajes de las escrituras religiosas enseñan estos valores sociales y derechos humanos por los cuales la humanidad ha luchado a lo largo de la historia. Sus enseñanzas promueven la igualdad entre razas, clases, géneros o credos, y afirman la dignidad de todos los miembros de la sociedad. Podemos también encontrar en estas enseñanzas una visión de la humanidad como una gran familia humana. Así pues, las religiones han sido una fuente de inspiración para las perennes esperanzas humanas de lograr la paz mundial.</a:t>
            </a:r>
          </a:p>
          <a:p>
            <a:pPr indent="252000">
              <a:spcAft>
                <a:spcPts val="600"/>
              </a:spcAft>
            </a:pPr>
            <a:r>
              <a:rPr lang="es-ES" sz="2000" dirty="0" smtClean="0">
                <a:solidFill>
                  <a:schemeClr val="accent4">
                    <a:lumMod val="20000"/>
                    <a:lumOff val="80000"/>
                  </a:schemeClr>
                </a:solidFill>
                <a:cs typeface="Arial" pitchFamily="34" charset="0"/>
              </a:rPr>
              <a:t> En las religiones chinas se idealizaron los legendarios días de los emperadores sabios de una antigua era dorada. En el judaísmo y cristianismo, a la inversa, la sociedad ideal será realizada en el futuro —en la consumación de la historia— con el establecimiento del reino de los cielos. La esperanza del surgimiento de una sociedad ideal o utopía está presente en mayor o menor grado en todas las religiones. Aunque algunos identifican a este reino de los cielos con un estado espiritual o cielo que se alcanza después de la muerte, esta interpretación no hace justicia a la esperanza que comparten de casi todas las religiones de ver realizado algún día un mundo ideal aquí en la tierra. Un mundo en el que prevalezca la justicia, paz, felicidad y prosperidad para toda la humanidad.</a:t>
            </a: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D:\Reunión Profesores Madrid\Presentaciones Libros Miguel\Imagenes presentaciones PU\Fondos\free-solid-color-wallpapers-1366x768.jpg"/>
          <p:cNvPicPr>
            <a:picLocks noChangeAspect="1" noChangeArrowheads="1"/>
          </p:cNvPicPr>
          <p:nvPr/>
        </p:nvPicPr>
        <p:blipFill>
          <a:blip r:embed="rId3" cstate="print">
            <a:lum bright="-20000"/>
          </a:blip>
          <a:srcRect/>
          <a:stretch>
            <a:fillRect/>
          </a:stretch>
        </p:blipFill>
        <p:spPr bwMode="auto">
          <a:xfrm>
            <a:off x="0" y="0"/>
            <a:ext cx="9182761" cy="6957392"/>
          </a:xfrm>
          <a:prstGeom prst="rect">
            <a:avLst/>
          </a:prstGeom>
          <a:noFill/>
        </p:spPr>
      </p:pic>
      <p:sp>
        <p:nvSpPr>
          <p:cNvPr id="5" name="4 CuadroTexto"/>
          <p:cNvSpPr txBox="1"/>
          <p:nvPr/>
        </p:nvSpPr>
        <p:spPr>
          <a:xfrm>
            <a:off x="0" y="0"/>
            <a:ext cx="9144000" cy="523220"/>
          </a:xfrm>
          <a:prstGeom prst="rect">
            <a:avLst/>
          </a:prstGeom>
          <a:gradFill flip="none" rotWithShape="1">
            <a:gsLst>
              <a:gs pos="0">
                <a:srgbClr val="000000">
                  <a:alpha val="0"/>
                </a:srgbClr>
              </a:gs>
              <a:gs pos="39999">
                <a:srgbClr val="0A128C"/>
              </a:gs>
              <a:gs pos="70000">
                <a:srgbClr val="181CC7"/>
              </a:gs>
              <a:gs pos="88000">
                <a:srgbClr val="7005D4"/>
              </a:gs>
              <a:gs pos="100000">
                <a:srgbClr val="8C3D91"/>
              </a:gs>
            </a:gsLst>
            <a:lin ang="10800000" scaled="1"/>
            <a:tileRect/>
          </a:gradFill>
        </p:spPr>
        <p:txBody>
          <a:bodyPr wrap="square" rtlCol="0">
            <a:spAutoFit/>
          </a:bodyPr>
          <a:lstStyle/>
          <a:p>
            <a:pPr marL="360000" lvl="0" hangingPunct="0"/>
            <a:r>
              <a:rPr lang="es-ES" sz="2800" b="1" i="1" dirty="0" smtClean="0">
                <a:solidFill>
                  <a:srgbClr val="FFFF00"/>
                </a:solidFill>
              </a:rPr>
              <a:t>Dignidad humana e igualdad</a:t>
            </a:r>
          </a:p>
        </p:txBody>
      </p:sp>
      <p:sp>
        <p:nvSpPr>
          <p:cNvPr id="7" name="Rectangle 1"/>
          <p:cNvSpPr>
            <a:spLocks noChangeArrowheads="1"/>
          </p:cNvSpPr>
          <p:nvPr/>
        </p:nvSpPr>
        <p:spPr bwMode="auto">
          <a:xfrm>
            <a:off x="323528" y="764704"/>
            <a:ext cx="8568952" cy="6006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ea typeface="Batang"/>
              </a:rPr>
              <a:t>¿No tenemos todos un solo padre? ¿No nos creó un mismo Dios? </a:t>
            </a:r>
            <a:endParaRPr lang="es-ES"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Judaísmo y Cristianismo. Biblia, Malaquías 2.10 </a:t>
            </a:r>
            <a:endParaRPr lang="es-ES"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Y Dios creó al hombre a su imagen; a imagen de Dios lo creó; varón y hembra los creó.  </a:t>
            </a:r>
            <a:endParaRPr lang="es-ES"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Judaísmo y Cristianismo. Biblia, Génesis 1:27</a:t>
            </a:r>
            <a:endParaRPr lang="es-ES" dirty="0" smtClean="0">
              <a:solidFill>
                <a:schemeClr val="accent4">
                  <a:lumMod val="60000"/>
                  <a:lumOff val="40000"/>
                </a:schemeClr>
              </a:solidFill>
              <a:ea typeface="Times New Roman"/>
            </a:endParaRPr>
          </a:p>
          <a:p>
            <a:pPr marL="180340" indent="180340" algn="just" fontAlgn="base" hangingPunct="0">
              <a:spcAft>
                <a:spcPts val="0"/>
              </a:spcAft>
            </a:pPr>
            <a:r>
              <a:rPr lang="es-ES" dirty="0" smtClean="0">
                <a:ea typeface="Batang"/>
              </a:rPr>
              <a:t> </a:t>
            </a:r>
            <a:r>
              <a:rPr lang="es-ES" b="1" dirty="0" smtClean="0">
                <a:ea typeface="Batang"/>
              </a:rPr>
              <a:t>Sabed que todos los seres humanos son los depositarios de la Luz Divina. Dejad de preguntar acerca de su casta. En el más allá no hay castas. </a:t>
            </a:r>
            <a:endParaRPr lang="es-ES" b="1" dirty="0" smtClean="0">
              <a:ea typeface="Times New Roman"/>
            </a:endParaRPr>
          </a:p>
          <a:p>
            <a:pPr marL="180340" indent="180340" algn="r" fontAlgn="base" hangingPunct="0">
              <a:spcAft>
                <a:spcPts val="1800"/>
              </a:spcAft>
            </a:pPr>
            <a:r>
              <a:rPr lang="es-ES" dirty="0" err="1" smtClean="0">
                <a:solidFill>
                  <a:schemeClr val="accent4">
                    <a:lumMod val="60000"/>
                    <a:lumOff val="40000"/>
                  </a:schemeClr>
                </a:solidFill>
                <a:ea typeface="Batang"/>
              </a:rPr>
              <a:t>Sikismo</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Adi</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Granth</a:t>
            </a:r>
            <a:r>
              <a:rPr lang="es-ES" dirty="0" smtClean="0">
                <a:solidFill>
                  <a:schemeClr val="accent4">
                    <a:lumMod val="60000"/>
                    <a:lumOff val="40000"/>
                  </a:schemeClr>
                </a:solidFill>
                <a:ea typeface="Batang"/>
              </a:rPr>
              <a:t>: Asa, </a:t>
            </a:r>
            <a:r>
              <a:rPr lang="es-ES" dirty="0" err="1" smtClean="0">
                <a:solidFill>
                  <a:schemeClr val="accent4">
                    <a:lumMod val="60000"/>
                    <a:lumOff val="40000"/>
                  </a:schemeClr>
                </a:solidFill>
                <a:ea typeface="Batang"/>
              </a:rPr>
              <a:t>M.1</a:t>
            </a:r>
            <a:r>
              <a:rPr lang="es-ES" dirty="0" smtClean="0">
                <a:solidFill>
                  <a:schemeClr val="accent4">
                    <a:lumMod val="60000"/>
                    <a:lumOff val="40000"/>
                  </a:schemeClr>
                </a:solidFill>
                <a:ea typeface="Batang"/>
              </a:rPr>
              <a:t>, p. 349</a:t>
            </a:r>
            <a:endParaRPr lang="es-ES"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Un ser humano individual es más precioso que el universo. El valor de cada persona es infinito, porque él o ella han sido creados como el compañero de amor de Dios.</a:t>
            </a:r>
            <a:endParaRPr lang="es-ES" b="1" dirty="0" smtClean="0">
              <a:ea typeface="Times New Roman"/>
            </a:endParaRPr>
          </a:p>
          <a:p>
            <a:pPr marL="180340" indent="180340" algn="r" fontAlgn="base" hangingPunct="0">
              <a:spcAft>
                <a:spcPts val="1800"/>
              </a:spcAft>
            </a:pPr>
            <a:r>
              <a:rPr lang="es-ES" dirty="0" err="1" smtClean="0">
                <a:solidFill>
                  <a:schemeClr val="accent4">
                    <a:lumMod val="60000"/>
                    <a:lumOff val="40000"/>
                  </a:schemeClr>
                </a:solidFill>
                <a:ea typeface="Batang"/>
              </a:rPr>
              <a:t>Sun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Myung</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Moon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Unificacionismo</a:t>
            </a:r>
            <a:endParaRPr lang="es-ES"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El mundo del corazón es un mundo en el que todo el mundo es igual. El reino de los cielos, que es la extensión de una única familia, es un mundo de hermandad. </a:t>
            </a:r>
            <a:endParaRPr lang="es-ES" b="1" dirty="0" smtClean="0">
              <a:ea typeface="Times New Roman"/>
            </a:endParaRPr>
          </a:p>
          <a:p>
            <a:pPr marL="180340" indent="180340" algn="r" fontAlgn="base" hangingPunct="0">
              <a:spcAft>
                <a:spcPts val="1800"/>
              </a:spcAft>
            </a:pPr>
            <a:r>
              <a:rPr lang="es-ES" dirty="0" err="1" smtClean="0">
                <a:solidFill>
                  <a:schemeClr val="accent4">
                    <a:lumMod val="60000"/>
                    <a:lumOff val="40000"/>
                  </a:schemeClr>
                </a:solidFill>
                <a:ea typeface="Batang"/>
              </a:rPr>
              <a:t>Sun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Myung</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Moon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Unificacionismo</a:t>
            </a:r>
            <a:endParaRPr lang="es-ES"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Soy el mismo para todos los seres. No hay nadie despreciable o favorito para mí.</a:t>
            </a:r>
            <a:endParaRPr lang="es-ES"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Hinduismo. </a:t>
            </a:r>
            <a:r>
              <a:rPr lang="es-ES" dirty="0" err="1" smtClean="0">
                <a:solidFill>
                  <a:schemeClr val="accent4">
                    <a:lumMod val="60000"/>
                    <a:lumOff val="40000"/>
                  </a:schemeClr>
                </a:solidFill>
                <a:ea typeface="Batang"/>
              </a:rPr>
              <a:t>Bhagavad</a:t>
            </a:r>
            <a:r>
              <a:rPr lang="es-ES" dirty="0" smtClean="0">
                <a:solidFill>
                  <a:schemeClr val="accent4">
                    <a:lumMod val="60000"/>
                    <a:lumOff val="40000"/>
                  </a:schemeClr>
                </a:solidFill>
                <a:ea typeface="Batang"/>
              </a:rPr>
              <a:t> Gita IX, 29</a:t>
            </a:r>
            <a:endParaRPr lang="es-ES" dirty="0" smtClean="0">
              <a:solidFill>
                <a:schemeClr val="accent4">
                  <a:lumMod val="60000"/>
                  <a:lumOff val="40000"/>
                </a:schemeClr>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D:\Reunión Profesores Madrid\Presentaciones Libros Miguel\Imagenes presentaciones PU\Fondos\free-solid-color-wallpapers-1366x768.jpg"/>
          <p:cNvPicPr>
            <a:picLocks noChangeAspect="1" noChangeArrowheads="1"/>
          </p:cNvPicPr>
          <p:nvPr/>
        </p:nvPicPr>
        <p:blipFill>
          <a:blip r:embed="rId3" cstate="print">
            <a:lum bright="-20000"/>
          </a:blip>
          <a:srcRect/>
          <a:stretch>
            <a:fillRect/>
          </a:stretch>
        </p:blipFill>
        <p:spPr bwMode="auto">
          <a:xfrm>
            <a:off x="0" y="0"/>
            <a:ext cx="9182761" cy="6957392"/>
          </a:xfrm>
          <a:prstGeom prst="rect">
            <a:avLst/>
          </a:prstGeom>
          <a:noFill/>
        </p:spPr>
      </p:pic>
      <p:sp>
        <p:nvSpPr>
          <p:cNvPr id="3" name="Rectangle 1"/>
          <p:cNvSpPr>
            <a:spLocks noChangeArrowheads="1"/>
          </p:cNvSpPr>
          <p:nvPr/>
        </p:nvSpPr>
        <p:spPr bwMode="auto">
          <a:xfrm>
            <a:off x="251520" y="332656"/>
            <a:ext cx="8568952" cy="6283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ea typeface="Batang"/>
              </a:rPr>
              <a:t>El Maestro dijo: Los hombres tienen todos una misma naturaleza; son los hábitos propios de cada uno lo que los separa.</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Confucianismo. </a:t>
            </a:r>
            <a:r>
              <a:rPr lang="es-ES" dirty="0" err="1" smtClean="0">
                <a:solidFill>
                  <a:schemeClr val="accent4">
                    <a:lumMod val="60000"/>
                    <a:lumOff val="40000"/>
                  </a:schemeClr>
                </a:solidFill>
                <a:ea typeface="Batang"/>
              </a:rPr>
              <a:t>Hia-Lun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VII.2</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Un hombre no se convierte en </a:t>
            </a:r>
            <a:r>
              <a:rPr lang="es-ES" b="1" dirty="0" err="1" smtClean="0">
                <a:ea typeface="Batang"/>
              </a:rPr>
              <a:t>brahmín</a:t>
            </a:r>
            <a:r>
              <a:rPr lang="es-ES" b="1" dirty="0" smtClean="0">
                <a:ea typeface="Batang"/>
              </a:rPr>
              <a:t> por su larga cabellera, ni por su linaje o cuna. Es </a:t>
            </a:r>
            <a:r>
              <a:rPr lang="es-ES" b="1" dirty="0" err="1" smtClean="0">
                <a:ea typeface="Batang"/>
              </a:rPr>
              <a:t>brahmín</a:t>
            </a:r>
            <a:r>
              <a:rPr lang="es-ES" b="1" dirty="0" smtClean="0">
                <a:ea typeface="Batang"/>
              </a:rPr>
              <a:t> el hombre en quien brilla la verdad, la santidad y el júbilo.</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Budismo. </a:t>
            </a:r>
            <a:r>
              <a:rPr lang="es-ES" dirty="0" err="1" smtClean="0">
                <a:solidFill>
                  <a:schemeClr val="accent4">
                    <a:lumMod val="60000"/>
                    <a:lumOff val="40000"/>
                  </a:schemeClr>
                </a:solidFill>
                <a:ea typeface="Batang"/>
              </a:rPr>
              <a:t>Dhammapada</a:t>
            </a:r>
            <a:r>
              <a:rPr lang="es-ES" dirty="0" smtClean="0">
                <a:solidFill>
                  <a:schemeClr val="accent4">
                    <a:lumMod val="60000"/>
                    <a:lumOff val="40000"/>
                  </a:schemeClr>
                </a:solidFill>
                <a:ea typeface="Batang"/>
              </a:rPr>
              <a:t> 393</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¿Qué importan, pues, todos esos títulos, nombres y razas? Son meramente convenciones humanas.</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Budismo. </a:t>
            </a:r>
            <a:r>
              <a:rPr lang="es-ES" dirty="0" err="1" smtClean="0">
                <a:solidFill>
                  <a:schemeClr val="accent4">
                    <a:lumMod val="60000"/>
                    <a:lumOff val="40000"/>
                  </a:schemeClr>
                </a:solidFill>
                <a:ea typeface="Batang"/>
              </a:rPr>
              <a:t>Sutta</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Nipata</a:t>
            </a:r>
            <a:r>
              <a:rPr lang="es-ES" dirty="0" smtClean="0">
                <a:solidFill>
                  <a:schemeClr val="accent4">
                    <a:lumMod val="60000"/>
                    <a:lumOff val="40000"/>
                  </a:schemeClr>
                </a:solidFill>
                <a:ea typeface="Batang"/>
              </a:rPr>
              <a:t> 648 </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El Maestro dijo: Trasmitid la cultura a todo el mundo, sin distinción de razas ni categorías.</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Confucianismo. </a:t>
            </a:r>
            <a:r>
              <a:rPr lang="es-ES" dirty="0" err="1" smtClean="0">
                <a:solidFill>
                  <a:schemeClr val="accent4">
                    <a:lumMod val="60000"/>
                    <a:lumOff val="40000"/>
                  </a:schemeClr>
                </a:solidFill>
                <a:ea typeface="Batang"/>
              </a:rPr>
              <a:t>Hia-Lun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V.38</a:t>
            </a:r>
            <a:r>
              <a:rPr lang="es-ES" dirty="0" smtClean="0">
                <a:solidFill>
                  <a:schemeClr val="accent4">
                    <a:lumMod val="60000"/>
                    <a:lumOff val="40000"/>
                  </a:schemeClr>
                </a:solidFill>
                <a:ea typeface="Batang"/>
              </a:rPr>
              <a:t> </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Su Señor les </a:t>
            </a:r>
            <a:r>
              <a:rPr lang="es-ES" b="1" dirty="0" err="1" smtClean="0">
                <a:ea typeface="Batang"/>
              </a:rPr>
              <a:t>exaudió</a:t>
            </a:r>
            <a:r>
              <a:rPr lang="es-ES" b="1" dirty="0" smtClean="0">
                <a:ea typeface="Batang"/>
              </a:rPr>
              <a:t>, diciendo: “¡Jamás desmereceré la obra de cualquiera de vosotros, sea hombre o mujer! Porque descendéis unos de otros”.</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Islam. Corán 3.195</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Ya no se distinguen judío y griego, esclavo y libre, hombre o mujer, pues con Cristo Jesús todos sois uno.</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Cristianismo. Biblia. </a:t>
            </a:r>
            <a:r>
              <a:rPr lang="es-ES" dirty="0" err="1" smtClean="0">
                <a:solidFill>
                  <a:schemeClr val="accent4">
                    <a:lumMod val="60000"/>
                    <a:lumOff val="40000"/>
                  </a:schemeClr>
                </a:solidFill>
                <a:ea typeface="Batang"/>
              </a:rPr>
              <a:t>Galatas</a:t>
            </a:r>
            <a:r>
              <a:rPr lang="es-ES" dirty="0" smtClean="0">
                <a:solidFill>
                  <a:schemeClr val="accent4">
                    <a:lumMod val="60000"/>
                    <a:lumOff val="40000"/>
                  </a:schemeClr>
                </a:solidFill>
                <a:ea typeface="Batang"/>
              </a:rPr>
              <a:t> 3.28</a:t>
            </a:r>
            <a:endParaRPr lang="es-ES" sz="2800" dirty="0" smtClean="0">
              <a:solidFill>
                <a:schemeClr val="accent4">
                  <a:lumMod val="60000"/>
                  <a:lumOff val="40000"/>
                </a:schemeClr>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D:\Reunión Profesores Madrid\Presentaciones Libros Miguel\Imagenes presentaciones PU\Fondos\free-solid-color-wallpapers-1366x768.jpg"/>
          <p:cNvPicPr>
            <a:picLocks noChangeAspect="1" noChangeArrowheads="1"/>
          </p:cNvPicPr>
          <p:nvPr/>
        </p:nvPicPr>
        <p:blipFill>
          <a:blip r:embed="rId3" cstate="print">
            <a:lum bright="-20000"/>
          </a:blip>
          <a:srcRect/>
          <a:stretch>
            <a:fillRect/>
          </a:stretch>
        </p:blipFill>
        <p:spPr bwMode="auto">
          <a:xfrm>
            <a:off x="0" y="0"/>
            <a:ext cx="9182761" cy="6957392"/>
          </a:xfrm>
          <a:prstGeom prst="rect">
            <a:avLst/>
          </a:prstGeom>
          <a:noFill/>
        </p:spPr>
      </p:pic>
      <p:sp>
        <p:nvSpPr>
          <p:cNvPr id="3" name="2 CuadroTexto"/>
          <p:cNvSpPr txBox="1"/>
          <p:nvPr/>
        </p:nvSpPr>
        <p:spPr>
          <a:xfrm>
            <a:off x="0" y="0"/>
            <a:ext cx="9144000" cy="523220"/>
          </a:xfrm>
          <a:prstGeom prst="rect">
            <a:avLst/>
          </a:prstGeom>
          <a:gradFill flip="none" rotWithShape="1">
            <a:gsLst>
              <a:gs pos="0">
                <a:srgbClr val="000000">
                  <a:alpha val="0"/>
                </a:srgbClr>
              </a:gs>
              <a:gs pos="39999">
                <a:srgbClr val="0A128C"/>
              </a:gs>
              <a:gs pos="70000">
                <a:srgbClr val="181CC7"/>
              </a:gs>
              <a:gs pos="88000">
                <a:srgbClr val="7005D4"/>
              </a:gs>
              <a:gs pos="100000">
                <a:srgbClr val="8C3D91"/>
              </a:gs>
            </a:gsLst>
            <a:lin ang="10800000" scaled="1"/>
            <a:tileRect/>
          </a:gradFill>
        </p:spPr>
        <p:txBody>
          <a:bodyPr wrap="square" rtlCol="0">
            <a:spAutoFit/>
          </a:bodyPr>
          <a:lstStyle/>
          <a:p>
            <a:pPr marL="360000" lvl="0" hangingPunct="0"/>
            <a:r>
              <a:rPr lang="es-ES" sz="2800" b="1" i="1" dirty="0" smtClean="0">
                <a:solidFill>
                  <a:srgbClr val="FFFF00"/>
                </a:solidFill>
              </a:rPr>
              <a:t>Libertad y justicia</a:t>
            </a:r>
          </a:p>
        </p:txBody>
      </p:sp>
      <p:sp>
        <p:nvSpPr>
          <p:cNvPr id="4" name="Rectangle 1"/>
          <p:cNvSpPr>
            <a:spLocks noChangeArrowheads="1"/>
          </p:cNvSpPr>
          <p:nvPr/>
        </p:nvSpPr>
        <p:spPr bwMode="auto">
          <a:xfrm>
            <a:off x="323528" y="507544"/>
            <a:ext cx="8568952" cy="65043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ea typeface="Batang"/>
              </a:rPr>
              <a:t>Y proclamaréis en la tierra la liberación para todos sus habitantes.</a:t>
            </a:r>
            <a:endParaRPr lang="es-ES" sz="2800" b="1" dirty="0" smtClean="0">
              <a:ea typeface="Times New Roman"/>
            </a:endParaRPr>
          </a:p>
          <a:p>
            <a:pPr marL="180340" indent="180340" algn="r" fontAlgn="base" hangingPunct="0">
              <a:spcAft>
                <a:spcPts val="1200"/>
              </a:spcAft>
            </a:pPr>
            <a:r>
              <a:rPr lang="es-ES" dirty="0" smtClean="0">
                <a:solidFill>
                  <a:schemeClr val="accent4">
                    <a:lumMod val="60000"/>
                    <a:lumOff val="40000"/>
                  </a:schemeClr>
                </a:solidFill>
                <a:ea typeface="Batang"/>
              </a:rPr>
              <a:t>Judaísmo y Cristianismo. Biblia, Levítico 25.10 </a:t>
            </a:r>
            <a:endParaRPr lang="es-ES" sz="2800" dirty="0" smtClean="0">
              <a:solidFill>
                <a:schemeClr val="accent4">
                  <a:lumMod val="60000"/>
                  <a:lumOff val="40000"/>
                </a:schemeClr>
              </a:solidFill>
              <a:ea typeface="Times New Roman"/>
            </a:endParaRPr>
          </a:p>
          <a:p>
            <a:pPr marL="180340" indent="180340" algn="just" fontAlgn="base" hangingPunct="0"/>
            <a:r>
              <a:rPr lang="es-ES" b="1" dirty="0" smtClean="0">
                <a:ea typeface="Batang"/>
              </a:rPr>
              <a:t>Así dice el Señor: —Practicad la justicia y el derecho, librad al oprimido del opresor, no explotéis al emigrante, al huérfano y la viuda, no derraméis sin piedad sangre inocente en este lugar.</a:t>
            </a:r>
            <a:endParaRPr lang="es-ES" sz="2800" b="1" dirty="0" smtClean="0">
              <a:ea typeface="Times New Roman"/>
            </a:endParaRPr>
          </a:p>
          <a:p>
            <a:pPr marL="180340" indent="180340" algn="r" fontAlgn="base" hangingPunct="0">
              <a:spcAft>
                <a:spcPts val="1200"/>
              </a:spcAft>
            </a:pPr>
            <a:r>
              <a:rPr lang="es-ES" dirty="0" smtClean="0">
                <a:solidFill>
                  <a:schemeClr val="accent4">
                    <a:lumMod val="60000"/>
                    <a:lumOff val="40000"/>
                  </a:schemeClr>
                </a:solidFill>
                <a:ea typeface="Batang"/>
              </a:rPr>
              <a:t>Judaísmo y Cristianismo. Biblia, Jeremías 22.3</a:t>
            </a:r>
            <a:endParaRPr lang="es-ES" sz="2800" dirty="0" smtClean="0">
              <a:solidFill>
                <a:schemeClr val="accent4">
                  <a:lumMod val="60000"/>
                  <a:lumOff val="40000"/>
                </a:schemeClr>
              </a:solidFill>
              <a:ea typeface="Times New Roman"/>
            </a:endParaRPr>
          </a:p>
          <a:p>
            <a:pPr marL="180340" indent="180340" algn="just" fontAlgn="base" hangingPunct="0"/>
            <a:r>
              <a:rPr lang="es-ES" b="1" dirty="0" smtClean="0">
                <a:ea typeface="Batang"/>
              </a:rPr>
              <a:t>La libertad es verdaderamente uno de los más valiosos regalos que el Creador ha donado a la humanidad. Dios creó a los seres humanos para que ejercieran su libertad como seres espirituales.</a:t>
            </a:r>
            <a:endParaRPr lang="es-ES" sz="2800" b="1" dirty="0" smtClean="0">
              <a:ea typeface="Times New Roman"/>
            </a:endParaRPr>
          </a:p>
          <a:p>
            <a:pPr marL="180340" indent="180340" algn="r" fontAlgn="base" hangingPunct="0">
              <a:spcAft>
                <a:spcPts val="1200"/>
              </a:spcAft>
            </a:pPr>
            <a:r>
              <a:rPr lang="es-ES" dirty="0" err="1" smtClean="0">
                <a:solidFill>
                  <a:schemeClr val="accent4">
                    <a:lumMod val="60000"/>
                    <a:lumOff val="40000"/>
                  </a:schemeClr>
                </a:solidFill>
                <a:ea typeface="Batang"/>
              </a:rPr>
              <a:t>Sun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Myung</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Moon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Unificacionismo</a:t>
            </a:r>
            <a:endParaRPr lang="es-ES" sz="2800" dirty="0" smtClean="0">
              <a:solidFill>
                <a:schemeClr val="accent4">
                  <a:lumMod val="60000"/>
                  <a:lumOff val="40000"/>
                </a:schemeClr>
              </a:solidFill>
              <a:ea typeface="Times New Roman"/>
            </a:endParaRPr>
          </a:p>
          <a:p>
            <a:pPr marL="180340" indent="180340" algn="just" fontAlgn="base" hangingPunct="0">
              <a:spcAft>
                <a:spcPts val="400"/>
              </a:spcAft>
            </a:pPr>
            <a:r>
              <a:rPr lang="es-ES" b="1" dirty="0" smtClean="0">
                <a:ea typeface="Batang"/>
              </a:rPr>
              <a:t>Creo que nosotros, como gente de fe, deberíamos sentirnos responsables por la injusticia y el caos de esta era… Dios nos está llamando especialmente a nosotros, los líderes religiosos, para que luchemos contra los males y las injusticias de este mundo y derramemos Su verdadero amor por todos los rincones de la tierra.</a:t>
            </a:r>
            <a:endParaRPr lang="es-ES" sz="2800" b="1" dirty="0" smtClean="0">
              <a:ea typeface="Times New Roman"/>
            </a:endParaRPr>
          </a:p>
          <a:p>
            <a:pPr marL="180340" indent="180340" algn="r" fontAlgn="base" hangingPunct="0">
              <a:spcAft>
                <a:spcPts val="1200"/>
              </a:spcAft>
            </a:pPr>
            <a:r>
              <a:rPr lang="es-ES" dirty="0" err="1" smtClean="0">
                <a:solidFill>
                  <a:schemeClr val="accent4">
                    <a:lumMod val="60000"/>
                    <a:lumOff val="40000"/>
                  </a:schemeClr>
                </a:solidFill>
                <a:ea typeface="Batang"/>
              </a:rPr>
              <a:t>Sun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Myung</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Moon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Unificacionismo</a:t>
            </a:r>
            <a:endParaRPr lang="es-ES" sz="2800" dirty="0" smtClean="0">
              <a:solidFill>
                <a:schemeClr val="accent4">
                  <a:lumMod val="60000"/>
                  <a:lumOff val="40000"/>
                </a:schemeClr>
              </a:solidFill>
              <a:ea typeface="Times New Roman"/>
            </a:endParaRPr>
          </a:p>
          <a:p>
            <a:pPr marL="180340" indent="180340" algn="just" fontAlgn="base" hangingPunct="0"/>
            <a:r>
              <a:rPr lang="es-ES" b="1" dirty="0" smtClean="0">
                <a:ea typeface="Batang"/>
              </a:rPr>
              <a:t>El Creador... proyectó esa excelente forma, la Ley. Esta ley es la que controla al gobernante; por lo cual no hay nada más alto. De esta manera, incluso un hombre débil tiene la esperanza de derrotar a los más fuertes mediante la ley, como si se contara con la ayuda de un rey.</a:t>
            </a:r>
            <a:endParaRPr lang="es-ES" sz="2800" b="1" dirty="0" smtClean="0">
              <a:ea typeface="Times New Roman"/>
            </a:endParaRPr>
          </a:p>
          <a:p>
            <a:pPr marL="180340" indent="180340" algn="r" fontAlgn="base" hangingPunct="0">
              <a:spcAft>
                <a:spcPts val="1200"/>
              </a:spcAft>
            </a:pPr>
            <a:r>
              <a:rPr lang="es-ES" dirty="0" smtClean="0">
                <a:solidFill>
                  <a:schemeClr val="accent4">
                    <a:lumMod val="60000"/>
                    <a:lumOff val="40000"/>
                  </a:schemeClr>
                </a:solidFill>
                <a:ea typeface="Batang"/>
              </a:rPr>
              <a:t>Hinduismo. </a:t>
            </a:r>
            <a:r>
              <a:rPr lang="es-ES" dirty="0" err="1" smtClean="0">
                <a:solidFill>
                  <a:schemeClr val="accent4">
                    <a:lumMod val="60000"/>
                    <a:lumOff val="40000"/>
                  </a:schemeClr>
                </a:solidFill>
                <a:ea typeface="Batang"/>
              </a:rPr>
              <a:t>Brihadaranyaka</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Upanishad</a:t>
            </a:r>
            <a:r>
              <a:rPr lang="es-ES" dirty="0" smtClean="0">
                <a:solidFill>
                  <a:schemeClr val="accent4">
                    <a:lumMod val="60000"/>
                    <a:lumOff val="40000"/>
                  </a:schemeClr>
                </a:solidFill>
                <a:ea typeface="Batang"/>
              </a:rPr>
              <a:t> 1.4.14</a:t>
            </a:r>
            <a:endParaRPr lang="es-ES" sz="2800" dirty="0" smtClean="0">
              <a:solidFill>
                <a:schemeClr val="accent4">
                  <a:lumMod val="60000"/>
                  <a:lumOff val="40000"/>
                </a:schemeClr>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D:\Reunión Profesores Madrid\Presentaciones Libros Miguel\Imagenes presentaciones PU\Fondos\free-solid-color-wallpapers-1366x768.jpg"/>
          <p:cNvPicPr>
            <a:picLocks noChangeAspect="1" noChangeArrowheads="1"/>
          </p:cNvPicPr>
          <p:nvPr/>
        </p:nvPicPr>
        <p:blipFill>
          <a:blip r:embed="rId3" cstate="print">
            <a:lum bright="-20000"/>
          </a:blip>
          <a:srcRect/>
          <a:stretch>
            <a:fillRect/>
          </a:stretch>
        </p:blipFill>
        <p:spPr bwMode="auto">
          <a:xfrm>
            <a:off x="0" y="0"/>
            <a:ext cx="9182761" cy="6957392"/>
          </a:xfrm>
          <a:prstGeom prst="rect">
            <a:avLst/>
          </a:prstGeom>
          <a:noFill/>
        </p:spPr>
      </p:pic>
      <p:sp>
        <p:nvSpPr>
          <p:cNvPr id="3" name="2 CuadroTexto"/>
          <p:cNvSpPr txBox="1"/>
          <p:nvPr/>
        </p:nvSpPr>
        <p:spPr>
          <a:xfrm>
            <a:off x="0" y="0"/>
            <a:ext cx="9144000" cy="523220"/>
          </a:xfrm>
          <a:prstGeom prst="rect">
            <a:avLst/>
          </a:prstGeom>
          <a:gradFill flip="none" rotWithShape="1">
            <a:gsLst>
              <a:gs pos="0">
                <a:srgbClr val="000000">
                  <a:alpha val="0"/>
                </a:srgbClr>
              </a:gs>
              <a:gs pos="39999">
                <a:srgbClr val="0A128C"/>
              </a:gs>
              <a:gs pos="70000">
                <a:srgbClr val="181CC7"/>
              </a:gs>
              <a:gs pos="88000">
                <a:srgbClr val="7005D4"/>
              </a:gs>
              <a:gs pos="100000">
                <a:srgbClr val="8C3D91"/>
              </a:gs>
            </a:gsLst>
            <a:lin ang="10800000" scaled="1"/>
            <a:tileRect/>
          </a:gradFill>
        </p:spPr>
        <p:txBody>
          <a:bodyPr wrap="square" rtlCol="0">
            <a:spAutoFit/>
          </a:bodyPr>
          <a:lstStyle/>
          <a:p>
            <a:pPr marL="360000" lvl="0" hangingPunct="0"/>
            <a:r>
              <a:rPr lang="es-ES" sz="2800" b="1" i="1" dirty="0" smtClean="0">
                <a:solidFill>
                  <a:srgbClr val="FFFF00"/>
                </a:solidFill>
              </a:rPr>
              <a:t>Tolerancia</a:t>
            </a:r>
          </a:p>
        </p:txBody>
      </p:sp>
      <p:sp>
        <p:nvSpPr>
          <p:cNvPr id="4" name="Rectangle 1"/>
          <p:cNvSpPr>
            <a:spLocks noChangeArrowheads="1"/>
          </p:cNvSpPr>
          <p:nvPr/>
        </p:nvSpPr>
        <p:spPr bwMode="auto">
          <a:xfrm>
            <a:off x="323528" y="823017"/>
            <a:ext cx="8568952" cy="58734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0"/>
              </a:spcAft>
            </a:pPr>
            <a:r>
              <a:rPr lang="es-ES" b="1" dirty="0" smtClean="0">
                <a:ea typeface="Batang"/>
              </a:rPr>
              <a:t>Comprended una visión filosófica a través de un estudio global de otras visiones.</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Jainismo. </a:t>
            </a:r>
            <a:r>
              <a:rPr lang="es-ES" dirty="0" err="1" smtClean="0">
                <a:solidFill>
                  <a:schemeClr val="accent4">
                    <a:lumMod val="60000"/>
                    <a:lumOff val="40000"/>
                  </a:schemeClr>
                </a:solidFill>
                <a:ea typeface="Batang"/>
              </a:rPr>
              <a:t>Acarangasutra</a:t>
            </a:r>
            <a:r>
              <a:rPr lang="es-ES" dirty="0" smtClean="0">
                <a:solidFill>
                  <a:schemeClr val="accent4">
                    <a:lumMod val="60000"/>
                    <a:lumOff val="40000"/>
                  </a:schemeClr>
                </a:solidFill>
                <a:ea typeface="Batang"/>
              </a:rPr>
              <a:t> 5.113 </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Aquellos que alaban sus propias doctrinas y desacreditan las doctrinas de los demás no resuelven ningún problema.</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Jainismo. </a:t>
            </a:r>
            <a:r>
              <a:rPr lang="es-ES" dirty="0" err="1" smtClean="0">
                <a:solidFill>
                  <a:schemeClr val="accent4">
                    <a:lumMod val="60000"/>
                    <a:lumOff val="40000"/>
                  </a:schemeClr>
                </a:solidFill>
                <a:ea typeface="Batang"/>
              </a:rPr>
              <a:t>Sutrakritanga</a:t>
            </a:r>
            <a:r>
              <a:rPr lang="es-ES" dirty="0" smtClean="0">
                <a:solidFill>
                  <a:schemeClr val="accent4">
                    <a:lumMod val="60000"/>
                    <a:lumOff val="40000"/>
                  </a:schemeClr>
                </a:solidFill>
                <a:ea typeface="Batang"/>
              </a:rPr>
              <a:t> 1.1.50</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Estar atado a una cierta visión y despreciar las visiones de los demás como algo inferior, esto es lo que el sabio llama estar atado a unos grilletes.</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Budismo. </a:t>
            </a:r>
            <a:r>
              <a:rPr lang="es-ES" dirty="0" err="1" smtClean="0">
                <a:solidFill>
                  <a:schemeClr val="accent4">
                    <a:lumMod val="60000"/>
                    <a:lumOff val="40000"/>
                  </a:schemeClr>
                </a:solidFill>
                <a:ea typeface="Batang"/>
              </a:rPr>
              <a:t>Sutta</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Nipata</a:t>
            </a:r>
            <a:r>
              <a:rPr lang="es-ES" dirty="0" smtClean="0">
                <a:solidFill>
                  <a:schemeClr val="accent4">
                    <a:lumMod val="60000"/>
                    <a:lumOff val="40000"/>
                  </a:schemeClr>
                </a:solidFill>
                <a:ea typeface="Batang"/>
              </a:rPr>
              <a:t> 798</a:t>
            </a:r>
            <a:endParaRPr lang="es-ES" sz="2800" dirty="0" smtClean="0">
              <a:solidFill>
                <a:schemeClr val="accent4">
                  <a:lumMod val="60000"/>
                  <a:lumOff val="40000"/>
                </a:schemeClr>
              </a:solidFill>
              <a:ea typeface="Times New Roman"/>
            </a:endParaRPr>
          </a:p>
          <a:p>
            <a:pPr marL="180340" indent="180340" algn="just" fontAlgn="base" hangingPunct="0">
              <a:spcAft>
                <a:spcPts val="400"/>
              </a:spcAft>
            </a:pPr>
            <a:r>
              <a:rPr lang="es-ES" b="1" dirty="0" smtClean="0">
                <a:ea typeface="Batang"/>
              </a:rPr>
              <a:t>La verdad tiene muchos aspectos. La verdad infinita tiene infinitas manifestaciones. Aunque los sabios hablan de diversas formas, expresan la única y la misma Verdad.</a:t>
            </a:r>
            <a:endParaRPr lang="es-ES" sz="2800" b="1" dirty="0" smtClean="0">
              <a:ea typeface="Times New Roman"/>
            </a:endParaRPr>
          </a:p>
          <a:p>
            <a:pPr marL="180340" indent="180340" algn="just" fontAlgn="base" hangingPunct="0">
              <a:spcAft>
                <a:spcPts val="400"/>
              </a:spcAft>
            </a:pPr>
            <a:r>
              <a:rPr lang="es-ES" b="1" dirty="0" smtClean="0">
                <a:ea typeface="Batang"/>
              </a:rPr>
              <a:t>Ignorante es el que dice: “Lo que yo digo es verdad; los otros están equivocados”. Debido a esta actitud de los ignorantes ha habido dudas y malentendidos sobre Dios. Esta actitud es la que causa disputa entre los hombres. Pero todas las dudas se desvanecen cuando alguien gana el autocontrol y obtiene la tranquilidad comprendiendo el corazón de la Verdad. Enseguida también las disputas se terminan.</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Hinduismo. </a:t>
            </a:r>
            <a:r>
              <a:rPr lang="es-ES" dirty="0" err="1" smtClean="0">
                <a:solidFill>
                  <a:schemeClr val="accent4">
                    <a:lumMod val="60000"/>
                    <a:lumOff val="40000"/>
                  </a:schemeClr>
                </a:solidFill>
                <a:ea typeface="Batang"/>
              </a:rPr>
              <a:t>Bhagavatam</a:t>
            </a:r>
            <a:r>
              <a:rPr lang="es-ES" dirty="0" smtClean="0">
                <a:solidFill>
                  <a:schemeClr val="accent4">
                    <a:lumMod val="60000"/>
                    <a:lumOff val="40000"/>
                  </a:schemeClr>
                </a:solidFill>
                <a:ea typeface="Batang"/>
              </a:rPr>
              <a:t> 11.15 </a:t>
            </a:r>
            <a:endParaRPr lang="es-ES" sz="2800" dirty="0" smtClean="0">
              <a:solidFill>
                <a:schemeClr val="accent4">
                  <a:lumMod val="60000"/>
                  <a:lumOff val="40000"/>
                </a:schemeClr>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D:\Reunión Profesores Madrid\Presentaciones Libros Miguel\Imagenes presentaciones PU\Fondos\free-solid-color-wallpapers-1366x768.jpg"/>
          <p:cNvPicPr>
            <a:picLocks noChangeAspect="1" noChangeArrowheads="1"/>
          </p:cNvPicPr>
          <p:nvPr/>
        </p:nvPicPr>
        <p:blipFill>
          <a:blip r:embed="rId3" cstate="print">
            <a:lum bright="-20000"/>
          </a:blip>
          <a:srcRect/>
          <a:stretch>
            <a:fillRect/>
          </a:stretch>
        </p:blipFill>
        <p:spPr bwMode="auto">
          <a:xfrm>
            <a:off x="0" y="0"/>
            <a:ext cx="9182761" cy="6957392"/>
          </a:xfrm>
          <a:prstGeom prst="rect">
            <a:avLst/>
          </a:prstGeom>
          <a:noFill/>
        </p:spPr>
      </p:pic>
      <p:sp>
        <p:nvSpPr>
          <p:cNvPr id="3" name="Rectangle 1"/>
          <p:cNvSpPr>
            <a:spLocks noChangeArrowheads="1"/>
          </p:cNvSpPr>
          <p:nvPr/>
        </p:nvSpPr>
        <p:spPr bwMode="auto">
          <a:xfrm>
            <a:off x="251520" y="245840"/>
            <a:ext cx="8568952" cy="64786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ea typeface="Batang"/>
              </a:rPr>
              <a:t>¿Acaso puedes tu obligar a los hombres a que sean creyentes? Ningún alma puede creer si no es con el permiso de Dios.</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Islam. Corán 10.99-100</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Como una abeja que recolecta miel de diferentes flores, el hombre sabio acepta la esencia de las diferentes escrituras y ve sólo lo bueno que hay en todas las religiones.</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Hinduismo. </a:t>
            </a:r>
            <a:r>
              <a:rPr lang="es-ES" dirty="0" err="1" smtClean="0">
                <a:solidFill>
                  <a:schemeClr val="accent4">
                    <a:lumMod val="60000"/>
                    <a:lumOff val="40000"/>
                  </a:schemeClr>
                </a:solidFill>
                <a:ea typeface="Batang"/>
              </a:rPr>
              <a:t>Bhagavatam</a:t>
            </a:r>
            <a:r>
              <a:rPr lang="es-ES" dirty="0" smtClean="0">
                <a:solidFill>
                  <a:schemeClr val="accent4">
                    <a:lumMod val="60000"/>
                    <a:lumOff val="40000"/>
                  </a:schemeClr>
                </a:solidFill>
                <a:ea typeface="Batang"/>
              </a:rPr>
              <a:t> 11.3 </a:t>
            </a:r>
            <a:endParaRPr lang="es-ES" sz="2800" dirty="0" smtClean="0">
              <a:solidFill>
                <a:schemeClr val="accent4">
                  <a:lumMod val="60000"/>
                  <a:lumOff val="40000"/>
                </a:schemeClr>
              </a:solidFill>
              <a:ea typeface="Times New Roman"/>
            </a:endParaRPr>
          </a:p>
          <a:p>
            <a:pPr marL="180340" indent="180340" algn="just" fontAlgn="base" hangingPunct="0">
              <a:spcAft>
                <a:spcPts val="400"/>
              </a:spcAft>
            </a:pPr>
            <a:r>
              <a:rPr lang="es-ES" b="1" dirty="0" smtClean="0">
                <a:ea typeface="Batang"/>
              </a:rPr>
              <a:t>Comprendo verdaderamente que Dios no es parcial, antes acepta a quien lo respeta y procede honradamente de cualquier nación que sea.</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Cristianismo. Biblia, Hechos 10.34-35</a:t>
            </a:r>
            <a:endParaRPr lang="es-ES" sz="2800" dirty="0" smtClean="0">
              <a:solidFill>
                <a:schemeClr val="accent4">
                  <a:lumMod val="60000"/>
                  <a:lumOff val="40000"/>
                </a:schemeClr>
              </a:solidFill>
              <a:ea typeface="Times New Roman"/>
            </a:endParaRPr>
          </a:p>
          <a:p>
            <a:pPr marL="180340" indent="180340" algn="just" fontAlgn="base" hangingPunct="0">
              <a:spcAft>
                <a:spcPts val="400"/>
              </a:spcAft>
            </a:pPr>
            <a:r>
              <a:rPr lang="es-ES" b="1" dirty="0" smtClean="0">
                <a:ea typeface="Batang"/>
              </a:rPr>
              <a:t>Hoy día hay muchas religiones en el mundo. Dios necesitó establecer distintas religiones con el fin de reunir a todos los pueblos esparcidos por todo el mundo. Cada pueblo tiene una religión adecuada a su particular historia, circunstancias y costumbres, sin embargo todas estas religiones se dirigen hacia una única meta. Son semejantes a los arroyos de un mismo río. A medida que desciende la corriente, el número de arroyos decrece al ir convergiendo en afluentes cada vez más grandes, hasta que finalmente confluyen en un único gran río. De una forma similar, todas las religiones están destinadas a unirse a medida que fluyen hacia su lugar de remanso donde pueden experimentar el amor de Dios.</a:t>
            </a:r>
            <a:endParaRPr lang="es-ES" sz="2800" b="1" dirty="0" smtClean="0">
              <a:ea typeface="Times New Roman"/>
            </a:endParaRPr>
          </a:p>
          <a:p>
            <a:pPr marL="180340" indent="180340" algn="r" fontAlgn="base" hangingPunct="0">
              <a:spcAft>
                <a:spcPts val="1800"/>
              </a:spcAft>
            </a:pPr>
            <a:r>
              <a:rPr lang="es-ES" b="1" dirty="0" smtClean="0">
                <a:ea typeface="Batang"/>
              </a:rPr>
              <a:t>  </a:t>
            </a:r>
            <a:r>
              <a:rPr lang="es-ES" dirty="0" err="1" smtClean="0">
                <a:solidFill>
                  <a:schemeClr val="accent4">
                    <a:lumMod val="60000"/>
                    <a:lumOff val="40000"/>
                  </a:schemeClr>
                </a:solidFill>
                <a:ea typeface="Batang"/>
              </a:rPr>
              <a:t>Sun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Myung</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Moon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Unificacionismo</a:t>
            </a:r>
            <a:endParaRPr lang="es-ES" sz="2800" dirty="0" smtClean="0">
              <a:solidFill>
                <a:schemeClr val="accent4">
                  <a:lumMod val="60000"/>
                  <a:lumOff val="40000"/>
                </a:schemeClr>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D:\Reunión Profesores Madrid\Presentaciones Libros Miguel\Imagenes presentaciones PU\Fondos\free-solid-color-wallpapers-1366x768.jpg"/>
          <p:cNvPicPr>
            <a:picLocks noChangeAspect="1" noChangeArrowheads="1"/>
          </p:cNvPicPr>
          <p:nvPr/>
        </p:nvPicPr>
        <p:blipFill>
          <a:blip r:embed="rId3" cstate="print">
            <a:lum bright="-20000"/>
          </a:blip>
          <a:srcRect/>
          <a:stretch>
            <a:fillRect/>
          </a:stretch>
        </p:blipFill>
        <p:spPr bwMode="auto">
          <a:xfrm>
            <a:off x="0" y="0"/>
            <a:ext cx="9182761" cy="6957392"/>
          </a:xfrm>
          <a:prstGeom prst="rect">
            <a:avLst/>
          </a:prstGeom>
          <a:noFill/>
        </p:spPr>
      </p:pic>
      <p:sp>
        <p:nvSpPr>
          <p:cNvPr id="3" name="2 CuadroTexto"/>
          <p:cNvSpPr txBox="1"/>
          <p:nvPr/>
        </p:nvSpPr>
        <p:spPr>
          <a:xfrm>
            <a:off x="0" y="0"/>
            <a:ext cx="9144000" cy="523220"/>
          </a:xfrm>
          <a:prstGeom prst="rect">
            <a:avLst/>
          </a:prstGeom>
          <a:gradFill flip="none" rotWithShape="1">
            <a:gsLst>
              <a:gs pos="0">
                <a:srgbClr val="000000">
                  <a:alpha val="0"/>
                </a:srgbClr>
              </a:gs>
              <a:gs pos="39999">
                <a:srgbClr val="0A128C"/>
              </a:gs>
              <a:gs pos="70000">
                <a:srgbClr val="181CC7"/>
              </a:gs>
              <a:gs pos="88000">
                <a:srgbClr val="7005D4"/>
              </a:gs>
              <a:gs pos="100000">
                <a:srgbClr val="8C3D91"/>
              </a:gs>
            </a:gsLst>
            <a:lin ang="10800000" scaled="1"/>
            <a:tileRect/>
          </a:gradFill>
        </p:spPr>
        <p:txBody>
          <a:bodyPr wrap="square" rtlCol="0">
            <a:spAutoFit/>
          </a:bodyPr>
          <a:lstStyle/>
          <a:p>
            <a:pPr marL="360000" lvl="0" hangingPunct="0"/>
            <a:r>
              <a:rPr lang="es-ES" sz="2800" b="1" i="1" dirty="0" smtClean="0">
                <a:solidFill>
                  <a:srgbClr val="FFFF00"/>
                </a:solidFill>
              </a:rPr>
              <a:t>Una gran familia mundial</a:t>
            </a:r>
          </a:p>
        </p:txBody>
      </p:sp>
      <p:sp>
        <p:nvSpPr>
          <p:cNvPr id="4" name="Rectangle 1"/>
          <p:cNvSpPr>
            <a:spLocks noChangeArrowheads="1"/>
          </p:cNvSpPr>
          <p:nvPr/>
        </p:nvSpPr>
        <p:spPr bwMode="auto">
          <a:xfrm>
            <a:off x="251520" y="620688"/>
            <a:ext cx="8568952"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ea typeface="Batang"/>
              </a:rPr>
              <a:t>Cuando llegas a ser una persona que considera a todas las demás como tus padres, tus hermanos y hermanas o tus hijos, entonces cuando ves que hay multitudes de gente sufriendo en este mundo de muerte no podrás evitar derramar lágrimas. Si consideras a las personas de tu edad como tus hermanos y hermanas, o a los más jóvenes como a tus propios hijos, te sentirás profundamente responsable por salvarlos. Harás todo lo que esté en tu mano con lágrimas. Si de verdad llegas a ser esta clase de persona, entonces serás un pilar central del reino de los cielos.</a:t>
            </a:r>
            <a:endParaRPr lang="es-ES" sz="2800" b="1" dirty="0" smtClean="0">
              <a:ea typeface="Times New Roman"/>
            </a:endParaRPr>
          </a:p>
          <a:p>
            <a:pPr marL="180340" indent="180340" algn="r" fontAlgn="base" hangingPunct="0">
              <a:spcAft>
                <a:spcPts val="1200"/>
              </a:spcAft>
            </a:pPr>
            <a:r>
              <a:rPr lang="es-ES" dirty="0" smtClean="0">
                <a:ea typeface="Batang"/>
              </a:rPr>
              <a:t>  </a:t>
            </a:r>
            <a:r>
              <a:rPr lang="es-ES" dirty="0" err="1" smtClean="0">
                <a:solidFill>
                  <a:schemeClr val="accent4">
                    <a:lumMod val="60000"/>
                    <a:lumOff val="40000"/>
                  </a:schemeClr>
                </a:solidFill>
                <a:ea typeface="Batang"/>
              </a:rPr>
              <a:t>Sun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Myung</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Moon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Unificacionismo</a:t>
            </a:r>
            <a:endParaRPr lang="es-ES" sz="2800" dirty="0" smtClean="0">
              <a:solidFill>
                <a:schemeClr val="accent4">
                  <a:lumMod val="60000"/>
                  <a:lumOff val="40000"/>
                </a:schemeClr>
              </a:solidFill>
              <a:ea typeface="Times New Roman"/>
            </a:endParaRPr>
          </a:p>
          <a:p>
            <a:pPr marL="180340" indent="180340" algn="just" fontAlgn="base" hangingPunct="0"/>
            <a:r>
              <a:rPr lang="es-ES" b="1" dirty="0" smtClean="0">
                <a:ea typeface="Batang"/>
              </a:rPr>
              <a:t>A un anciano no lo trates con dureza, antes exhórtalo como a un padre; a los jóvenes como a hermanos, a las ancianas como a madres, a las jóvenes como a hermanas, con toda delicadeza.</a:t>
            </a:r>
            <a:endParaRPr lang="es-ES" sz="2800" b="1" dirty="0" smtClean="0">
              <a:ea typeface="Times New Roman"/>
            </a:endParaRPr>
          </a:p>
          <a:p>
            <a:pPr marL="180340" indent="180340" algn="r" fontAlgn="base" hangingPunct="0">
              <a:spcAft>
                <a:spcPts val="1200"/>
              </a:spcAft>
            </a:pPr>
            <a:r>
              <a:rPr lang="es-ES" dirty="0" smtClean="0">
                <a:solidFill>
                  <a:schemeClr val="accent4">
                    <a:lumMod val="60000"/>
                    <a:lumOff val="40000"/>
                  </a:schemeClr>
                </a:solidFill>
                <a:ea typeface="Batang"/>
              </a:rPr>
              <a:t>Cristianismo. Biblia, 1 Timoteo 5.1-2</a:t>
            </a:r>
            <a:endParaRPr lang="es-ES" sz="2800" dirty="0" smtClean="0">
              <a:solidFill>
                <a:schemeClr val="accent4">
                  <a:lumMod val="60000"/>
                  <a:lumOff val="40000"/>
                </a:schemeClr>
              </a:solidFill>
              <a:ea typeface="Times New Roman"/>
            </a:endParaRPr>
          </a:p>
          <a:p>
            <a:pPr marL="180340" indent="180340" algn="just" fontAlgn="base" hangingPunct="0"/>
            <a:r>
              <a:rPr lang="es-ES" b="1" dirty="0" smtClean="0">
                <a:ea typeface="Batang"/>
              </a:rPr>
              <a:t>Respeta a las ancianas de la misma manera que respeta a tu madre. Respeta a las que son mayores que tú como si fueran tus hermanas mayores; respeta a las más jóvenes como a tus hermanas menores, y respeta a los niños como si fueran los tuyos propios. Da a luz pensamientos para rescatarles, y elimina los malos pensamientos.</a:t>
            </a:r>
            <a:endParaRPr lang="es-ES" sz="2800" b="1" dirty="0" smtClean="0">
              <a:ea typeface="Times New Roman"/>
            </a:endParaRPr>
          </a:p>
          <a:p>
            <a:pPr marL="180340" indent="180340" algn="r" fontAlgn="base" hangingPunct="0">
              <a:spcAft>
                <a:spcPts val="1200"/>
              </a:spcAft>
            </a:pPr>
            <a:r>
              <a:rPr lang="en-GB" dirty="0" err="1" smtClean="0">
                <a:solidFill>
                  <a:schemeClr val="accent4">
                    <a:lumMod val="60000"/>
                    <a:lumOff val="40000"/>
                  </a:schemeClr>
                </a:solidFill>
                <a:ea typeface="Batang"/>
              </a:rPr>
              <a:t>Budismo</a:t>
            </a:r>
            <a:r>
              <a:rPr lang="en-GB" dirty="0" smtClean="0">
                <a:solidFill>
                  <a:schemeClr val="accent4">
                    <a:lumMod val="60000"/>
                    <a:lumOff val="40000"/>
                  </a:schemeClr>
                </a:solidFill>
                <a:ea typeface="Batang"/>
              </a:rPr>
              <a:t>. Sutra of Forty-two Sections 29</a:t>
            </a:r>
            <a:endParaRPr lang="es-ES" sz="2800" dirty="0" smtClean="0">
              <a:solidFill>
                <a:schemeClr val="accent4">
                  <a:lumMod val="60000"/>
                  <a:lumOff val="40000"/>
                </a:schemeClr>
              </a:solidFill>
              <a:ea typeface="Times New Roman"/>
            </a:endParaRPr>
          </a:p>
          <a:p>
            <a:pPr marL="180340" indent="180340" algn="just" fontAlgn="base" hangingPunct="0"/>
            <a:r>
              <a:rPr lang="es-ES" b="1" dirty="0" smtClean="0">
                <a:ea typeface="Batang"/>
              </a:rPr>
              <a:t>Considera que la familia de la humanidad es una.</a:t>
            </a:r>
            <a:endParaRPr lang="es-ES" sz="2800" b="1" dirty="0" smtClean="0">
              <a:ea typeface="Times New Roman"/>
            </a:endParaRPr>
          </a:p>
          <a:p>
            <a:pPr marL="180340" indent="180340" algn="r" fontAlgn="base" hangingPunct="0">
              <a:spcAft>
                <a:spcPts val="1200"/>
              </a:spcAft>
            </a:pPr>
            <a:r>
              <a:rPr lang="es-ES" dirty="0" smtClean="0">
                <a:solidFill>
                  <a:schemeClr val="accent4">
                    <a:lumMod val="60000"/>
                    <a:lumOff val="40000"/>
                  </a:schemeClr>
                </a:solidFill>
                <a:ea typeface="Batang"/>
              </a:rPr>
              <a:t>Jainismo. </a:t>
            </a:r>
            <a:r>
              <a:rPr lang="es-ES" dirty="0" err="1" smtClean="0">
                <a:solidFill>
                  <a:schemeClr val="accent4">
                    <a:lumMod val="60000"/>
                    <a:lumOff val="40000"/>
                  </a:schemeClr>
                </a:solidFill>
                <a:ea typeface="Batang"/>
              </a:rPr>
              <a:t>Adipurana</a:t>
            </a:r>
            <a:r>
              <a:rPr lang="es-ES" dirty="0" smtClean="0">
                <a:solidFill>
                  <a:schemeClr val="accent4">
                    <a:lumMod val="60000"/>
                    <a:lumOff val="40000"/>
                  </a:schemeClr>
                </a:solidFill>
                <a:ea typeface="Batang"/>
              </a:rPr>
              <a:t> 76.2</a:t>
            </a:r>
            <a:endParaRPr lang="es-ES" sz="2800" dirty="0" smtClean="0">
              <a:solidFill>
                <a:schemeClr val="accent4">
                  <a:lumMod val="60000"/>
                  <a:lumOff val="40000"/>
                </a:schemeClr>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D:\Reunión Profesores Madrid\Presentaciones Libros Miguel\Imagenes presentaciones PU\Fondos\free-solid-color-wallpapers-1366x768.jpg"/>
          <p:cNvPicPr>
            <a:picLocks noChangeAspect="1" noChangeArrowheads="1"/>
          </p:cNvPicPr>
          <p:nvPr/>
        </p:nvPicPr>
        <p:blipFill>
          <a:blip r:embed="rId3" cstate="print">
            <a:lum bright="-20000"/>
          </a:blip>
          <a:srcRect/>
          <a:stretch>
            <a:fillRect/>
          </a:stretch>
        </p:blipFill>
        <p:spPr bwMode="auto">
          <a:xfrm>
            <a:off x="0" y="0"/>
            <a:ext cx="9182761" cy="6957392"/>
          </a:xfrm>
          <a:prstGeom prst="rect">
            <a:avLst/>
          </a:prstGeom>
          <a:noFill/>
        </p:spPr>
      </p:pic>
      <p:sp>
        <p:nvSpPr>
          <p:cNvPr id="3" name="2 CuadroTexto"/>
          <p:cNvSpPr txBox="1"/>
          <p:nvPr/>
        </p:nvSpPr>
        <p:spPr>
          <a:xfrm>
            <a:off x="0" y="0"/>
            <a:ext cx="9144000" cy="523220"/>
          </a:xfrm>
          <a:prstGeom prst="rect">
            <a:avLst/>
          </a:prstGeom>
          <a:gradFill flip="none" rotWithShape="1">
            <a:gsLst>
              <a:gs pos="0">
                <a:srgbClr val="000000">
                  <a:alpha val="0"/>
                </a:srgbClr>
              </a:gs>
              <a:gs pos="39999">
                <a:srgbClr val="0A128C"/>
              </a:gs>
              <a:gs pos="70000">
                <a:srgbClr val="181CC7"/>
              </a:gs>
              <a:gs pos="88000">
                <a:srgbClr val="7005D4"/>
              </a:gs>
              <a:gs pos="100000">
                <a:srgbClr val="8C3D91"/>
              </a:gs>
            </a:gsLst>
            <a:lin ang="10800000" scaled="1"/>
            <a:tileRect/>
          </a:gradFill>
        </p:spPr>
        <p:txBody>
          <a:bodyPr wrap="square" rtlCol="0">
            <a:spAutoFit/>
          </a:bodyPr>
          <a:lstStyle/>
          <a:p>
            <a:pPr marL="360000" lvl="0" hangingPunct="0"/>
            <a:r>
              <a:rPr lang="es-ES" sz="2800" b="1" i="1" dirty="0" smtClean="0">
                <a:solidFill>
                  <a:srgbClr val="FFFF00"/>
                </a:solidFill>
              </a:rPr>
              <a:t>Buen gobierno, reino de los cielos, nueva era dorada</a:t>
            </a:r>
          </a:p>
        </p:txBody>
      </p:sp>
      <p:sp>
        <p:nvSpPr>
          <p:cNvPr id="5" name="Rectangle 1"/>
          <p:cNvSpPr>
            <a:spLocks noChangeArrowheads="1"/>
          </p:cNvSpPr>
          <p:nvPr/>
        </p:nvSpPr>
        <p:spPr bwMode="auto">
          <a:xfrm>
            <a:off x="251520" y="866617"/>
            <a:ext cx="8568952" cy="5868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ea typeface="Batang"/>
              </a:rPr>
              <a:t>Un príncipe que desee imitar la buena administración de los antiguos gobernantes ha de elegir a sus ministros con la mirada puesta úni­camente en el bien público, sin dejarse influenciar por quienes lo rodean; para que en dicha elección sólo le mueva la consecución del bien público, debe subordinar sus sentimientos personales a la gran ley del deber; esta gran ley del deber la descubrirá en la propia naturaleza racional, la cual constituye el fun­damento del amor universal hacia todos los hom­bres, la más hermosa entre todas las virtudes.</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Confucianismo. </a:t>
            </a:r>
            <a:r>
              <a:rPr lang="es-ES" dirty="0" err="1" smtClean="0">
                <a:solidFill>
                  <a:schemeClr val="accent4">
                    <a:lumMod val="60000"/>
                    <a:lumOff val="40000"/>
                  </a:schemeClr>
                </a:solidFill>
                <a:ea typeface="Batang"/>
              </a:rPr>
              <a:t>Chung-Yung</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XX.3</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Si los reyes y príncipes pudieran guardarlo [el Tao], todos los seres se acogerían espontáneamente a su hospedaje y el Cielo y la Tierra se unirían para llover dulce rocío. El pueblo, sin necesidad de decretos, se concertaría por sí mismo, equitativamente.</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Taoísmo. Tao Te </a:t>
            </a:r>
            <a:r>
              <a:rPr lang="es-ES" dirty="0" err="1" smtClean="0">
                <a:solidFill>
                  <a:schemeClr val="accent4">
                    <a:lumMod val="60000"/>
                    <a:lumOff val="40000"/>
                  </a:schemeClr>
                </a:solidFill>
                <a:ea typeface="Batang"/>
              </a:rPr>
              <a:t>Ching</a:t>
            </a:r>
            <a:r>
              <a:rPr lang="es-ES" dirty="0" smtClean="0">
                <a:solidFill>
                  <a:schemeClr val="accent4">
                    <a:lumMod val="60000"/>
                    <a:lumOff val="40000"/>
                  </a:schemeClr>
                </a:solidFill>
                <a:ea typeface="Batang"/>
              </a:rPr>
              <a:t> 32</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En la era de </a:t>
            </a:r>
            <a:r>
              <a:rPr lang="es-ES" b="1" dirty="0" err="1" smtClean="0">
                <a:ea typeface="Batang"/>
              </a:rPr>
              <a:t>Kali</a:t>
            </a:r>
            <a:r>
              <a:rPr lang="es-ES" b="1" dirty="0" smtClean="0">
                <a:ea typeface="Batang"/>
              </a:rPr>
              <a:t>, los hombres serán afligidos por la vejez, enfermedad y hambre, y del sufrimiento surgirá depresión, indiferencia, meditación, iluminación y conducta virtuosa. Entonces la era cambiará, que ha engañado a sus mentes como un sueño, por la fuerza del destino, y cuando la Era Dorada comience, aquellos que sobrevivan a la era de </a:t>
            </a:r>
            <a:r>
              <a:rPr lang="es-ES" b="1" dirty="0" err="1" smtClean="0">
                <a:ea typeface="Batang"/>
              </a:rPr>
              <a:t>Kali</a:t>
            </a:r>
            <a:r>
              <a:rPr lang="es-ES" b="1" dirty="0" smtClean="0">
                <a:ea typeface="Batang"/>
              </a:rPr>
              <a:t> serán los progenitores de la Era Dorada. </a:t>
            </a:r>
            <a:endParaRPr lang="es-ES" sz="2800" b="1" dirty="0" smtClean="0">
              <a:ea typeface="Times New Roman"/>
            </a:endParaRPr>
          </a:p>
          <a:p>
            <a:pPr marL="180340" indent="180340" algn="r" fontAlgn="base" hangingPunct="0">
              <a:spcAft>
                <a:spcPts val="1800"/>
              </a:spcAft>
            </a:pPr>
            <a:r>
              <a:rPr lang="es-ES" dirty="0" smtClean="0">
                <a:solidFill>
                  <a:schemeClr val="accent4">
                    <a:lumMod val="60000"/>
                    <a:lumOff val="40000"/>
                  </a:schemeClr>
                </a:solidFill>
                <a:ea typeface="Batang"/>
              </a:rPr>
              <a:t>Hinduismo. </a:t>
            </a:r>
            <a:r>
              <a:rPr lang="es-ES" dirty="0" err="1" smtClean="0">
                <a:solidFill>
                  <a:schemeClr val="accent4">
                    <a:lumMod val="60000"/>
                    <a:lumOff val="40000"/>
                  </a:schemeClr>
                </a:solidFill>
                <a:ea typeface="Batang"/>
              </a:rPr>
              <a:t>Linga</a:t>
            </a:r>
            <a:r>
              <a:rPr lang="es-ES" dirty="0" smtClean="0">
                <a:solidFill>
                  <a:schemeClr val="accent4">
                    <a:lumMod val="60000"/>
                    <a:lumOff val="40000"/>
                  </a:schemeClr>
                </a:solidFill>
                <a:ea typeface="Batang"/>
              </a:rPr>
              <a:t> Purana 1.40 </a:t>
            </a:r>
            <a:endParaRPr lang="es-ES" sz="2800" dirty="0" smtClean="0">
              <a:solidFill>
                <a:schemeClr val="accent4">
                  <a:lumMod val="60000"/>
                  <a:lumOff val="40000"/>
                </a:schemeClr>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D:\Reunión Profesores Madrid\Presentaciones Libros Miguel\Imagenes presentaciones PU\Fondos\free-solid-color-wallpapers-1366x768.jpg"/>
          <p:cNvPicPr>
            <a:picLocks noChangeAspect="1" noChangeArrowheads="1"/>
          </p:cNvPicPr>
          <p:nvPr/>
        </p:nvPicPr>
        <p:blipFill>
          <a:blip r:embed="rId3" cstate="print">
            <a:lum bright="-20000"/>
          </a:blip>
          <a:srcRect/>
          <a:stretch>
            <a:fillRect/>
          </a:stretch>
        </p:blipFill>
        <p:spPr bwMode="auto">
          <a:xfrm>
            <a:off x="0" y="0"/>
            <a:ext cx="9182761" cy="6957392"/>
          </a:xfrm>
          <a:prstGeom prst="rect">
            <a:avLst/>
          </a:prstGeom>
          <a:noFill/>
        </p:spPr>
      </p:pic>
      <p:sp>
        <p:nvSpPr>
          <p:cNvPr id="3" name="Rectangle 1"/>
          <p:cNvSpPr>
            <a:spLocks noChangeArrowheads="1"/>
          </p:cNvSpPr>
          <p:nvPr/>
        </p:nvSpPr>
        <p:spPr bwMode="auto">
          <a:xfrm>
            <a:off x="251520" y="366480"/>
            <a:ext cx="8568952" cy="63914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ea typeface="Batang"/>
              </a:rPr>
              <a:t>Vi un cielo nuevo y una tierra nueva. El primer cielo y la primera tierra han desaparecido, el mar ya no existe. Vi la ciudad santa, la nueva Jerusalén, bajando del cielo, de Dios, preparada como novia que se arregla para el novio. Oí una voz potente que salía del trono: Mira la morada de Dios entre los hombres: morará con ellos; ellos serán su pueblo y Dios mismo estará con ellos. Les enjugará las lágrimas de los ojos. Ya no habrá muerte ni pena ni llanto ni dolor. Todo lo antiguo ha pasado.</a:t>
            </a:r>
            <a:endParaRPr lang="es-ES" sz="2800" b="1" dirty="0" smtClean="0">
              <a:ea typeface="Times New Roman"/>
            </a:endParaRPr>
          </a:p>
          <a:p>
            <a:pPr marL="180340" indent="180340" algn="r" fontAlgn="base" hangingPunct="0">
              <a:spcAft>
                <a:spcPts val="600"/>
              </a:spcAft>
            </a:pPr>
            <a:r>
              <a:rPr lang="es-ES" dirty="0" smtClean="0">
                <a:solidFill>
                  <a:schemeClr val="accent4">
                    <a:lumMod val="60000"/>
                    <a:lumOff val="40000"/>
                  </a:schemeClr>
                </a:solidFill>
                <a:ea typeface="Batang"/>
              </a:rPr>
              <a:t>Cristianismo. Apocalipsis 21.1-3</a:t>
            </a:r>
            <a:endParaRPr lang="es-ES" sz="2800" dirty="0" smtClean="0">
              <a:solidFill>
                <a:schemeClr val="accent4">
                  <a:lumMod val="60000"/>
                  <a:lumOff val="40000"/>
                </a:schemeClr>
              </a:solidFill>
              <a:ea typeface="Times New Roman"/>
            </a:endParaRPr>
          </a:p>
          <a:p>
            <a:pPr marL="180340" indent="180340" algn="just" fontAlgn="base" hangingPunct="0">
              <a:spcAft>
                <a:spcPts val="0"/>
              </a:spcAft>
            </a:pPr>
            <a:r>
              <a:rPr lang="es-ES" b="1" dirty="0" smtClean="0">
                <a:ea typeface="Batang"/>
              </a:rPr>
              <a:t> </a:t>
            </a:r>
            <a:endParaRPr lang="es-ES" sz="2800" b="1" dirty="0" smtClean="0">
              <a:ea typeface="Times New Roman"/>
            </a:endParaRPr>
          </a:p>
          <a:p>
            <a:pPr marL="180340" indent="180340" algn="just" fontAlgn="base" hangingPunct="0">
              <a:spcAft>
                <a:spcPts val="600"/>
              </a:spcAft>
            </a:pPr>
            <a:r>
              <a:rPr lang="es-ES" b="1" dirty="0" smtClean="0">
                <a:ea typeface="Batang"/>
              </a:rPr>
              <a:t>Se acerca la era cuando Dios y la humanidad vivirán unidos en el mundo ideal de la creación, el mundo del corazón. Se acerca la era cuando todo el mundo se dará cuenta que vivir por los demás posee un valor eterno más grande que vivir por uno mismo. La era ciega de la forma de vida egoísta se desvanecerá a medida que construyamos un mundo altruista de interdependencia, prosperidad mutua y valores universalmente compartidos. Con este fin, deberíamos poseer un correcto conocimiento acerca de Dios y el mundo espiritual, y dar testimonio al mundo del camino celestial. Entonces, podremos enseñar a la humanidad a establecer una familia universal. Por tanto, trabajemos para establecer el hogar y la patria de Dios, el Reino de Dios en la tierra y en cielo, dedicándonos al servicio de los demás con un amor absoluto e inmutable, una amor verdadero eterno, soñando con el día en que podamos ofrecer toda la soberanía celestial a Dios.</a:t>
            </a:r>
            <a:endParaRPr lang="es-ES" sz="2800" b="1" dirty="0" smtClean="0">
              <a:ea typeface="Times New Roman"/>
            </a:endParaRPr>
          </a:p>
          <a:p>
            <a:pPr marL="180340" indent="180340" algn="r" fontAlgn="base" hangingPunct="0">
              <a:spcAft>
                <a:spcPts val="600"/>
              </a:spcAft>
            </a:pPr>
            <a:r>
              <a:rPr lang="es-ES" b="1" dirty="0" smtClean="0">
                <a:ea typeface="Batang"/>
              </a:rPr>
              <a:t>  </a:t>
            </a:r>
            <a:r>
              <a:rPr lang="es-ES" dirty="0" err="1" smtClean="0">
                <a:solidFill>
                  <a:schemeClr val="accent4">
                    <a:lumMod val="60000"/>
                    <a:lumOff val="40000"/>
                  </a:schemeClr>
                </a:solidFill>
                <a:ea typeface="Batang"/>
              </a:rPr>
              <a:t>Sun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Myung</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Moon</a:t>
            </a:r>
            <a:r>
              <a:rPr lang="es-ES" dirty="0" smtClean="0">
                <a:solidFill>
                  <a:schemeClr val="accent4">
                    <a:lumMod val="60000"/>
                    <a:lumOff val="40000"/>
                  </a:schemeClr>
                </a:solidFill>
                <a:ea typeface="Batang"/>
              </a:rPr>
              <a:t>. </a:t>
            </a:r>
            <a:r>
              <a:rPr lang="es-ES" dirty="0" err="1" smtClean="0">
                <a:solidFill>
                  <a:schemeClr val="accent4">
                    <a:lumMod val="60000"/>
                    <a:lumOff val="40000"/>
                  </a:schemeClr>
                </a:solidFill>
                <a:ea typeface="Batang"/>
              </a:rPr>
              <a:t>Unificacionismo</a:t>
            </a:r>
            <a:endParaRPr lang="es-ES" sz="2800" dirty="0" smtClean="0">
              <a:solidFill>
                <a:schemeClr val="accent4">
                  <a:lumMod val="60000"/>
                  <a:lumOff val="40000"/>
                </a:schemeClr>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Reunión Profesores Madrid\Presentaciones Libros Miguel\Imagenes presentaciones PU\background1_rev1_top-1198x758.jpg"/>
          <p:cNvPicPr>
            <a:picLocks noChangeAspect="1" noChangeArrowheads="1"/>
          </p:cNvPicPr>
          <p:nvPr/>
        </p:nvPicPr>
        <p:blipFill>
          <a:blip r:embed="rId3" cstate="print">
            <a:lum bright="10000"/>
          </a:blip>
          <a:srcRect r="15637"/>
          <a:stretch>
            <a:fillRect/>
          </a:stretch>
        </p:blipFill>
        <p:spPr bwMode="auto">
          <a:xfrm>
            <a:off x="0" y="0"/>
            <a:ext cx="9144000" cy="6858000"/>
          </a:xfrm>
          <a:prstGeom prst="rect">
            <a:avLst/>
          </a:prstGeom>
          <a:noFill/>
        </p:spPr>
      </p:pic>
      <p:sp>
        <p:nvSpPr>
          <p:cNvPr id="4" name="3 CuadroTexto"/>
          <p:cNvSpPr txBox="1"/>
          <p:nvPr/>
        </p:nvSpPr>
        <p:spPr>
          <a:xfrm>
            <a:off x="0" y="1"/>
            <a:ext cx="9144000" cy="2462213"/>
          </a:xfrm>
          <a:prstGeom prst="rect">
            <a:avLst/>
          </a:prstGeom>
          <a:gradFill flip="none" rotWithShape="1">
            <a:gsLst>
              <a:gs pos="50000">
                <a:schemeClr val="accent6">
                  <a:lumMod val="50000"/>
                  <a:shade val="67500"/>
                  <a:satMod val="115000"/>
                  <a:alpha val="25000"/>
                </a:schemeClr>
              </a:gs>
              <a:gs pos="100000">
                <a:schemeClr val="accent6">
                  <a:lumMod val="50000"/>
                  <a:shade val="100000"/>
                  <a:satMod val="115000"/>
                </a:schemeClr>
              </a:gs>
            </a:gsLst>
            <a:lin ang="10800000" scaled="1"/>
            <a:tileRect/>
          </a:gradFill>
        </p:spPr>
        <p:txBody>
          <a:bodyPr wrap="square" rtlCol="0">
            <a:spAutoFit/>
          </a:bodyPr>
          <a:lstStyle/>
          <a:p>
            <a:pPr marL="360000" lvl="0" hangingPunct="0"/>
            <a:r>
              <a:rPr lang="es-ES" sz="2800" b="1" cap="small" dirty="0" smtClean="0">
                <a:solidFill>
                  <a:srgbClr val="FFFF00"/>
                </a:solidFill>
              </a:rPr>
              <a:t>Amor por la naturaleza</a:t>
            </a:r>
          </a:p>
          <a:p>
            <a:pPr marL="360000" indent="252000" hangingPunct="0"/>
            <a:r>
              <a:rPr lang="es-ES" b="1" dirty="0" smtClean="0">
                <a:ea typeface="Batang"/>
              </a:rPr>
              <a:t>El mundo natural no es un objeto que podamos manipular a nuestro antojo. Es una comunidad de seres vivientes que siente alegría o sufren dependiendo de cómo son tratados por los seres humanos. Las religiones también enseñan que, para aquellos que tengan ojos para ver, la naturaleza es exquisitamente sensible a la actitud de las personas. La naturaleza sufre cuando es maltratada o se abusa de ella, y se alegra cuando puede servir a los seres humanos que la aman y cuidan de una manera no egoísta.</a:t>
            </a:r>
            <a:endParaRPr lang="es-ES" sz="2800" b="1" cap="small" dirty="0" smtClean="0">
              <a:solidFill>
                <a:srgbClr val="FFFF00"/>
              </a:solidFill>
            </a:endParaRPr>
          </a:p>
        </p:txBody>
      </p:sp>
      <p:sp>
        <p:nvSpPr>
          <p:cNvPr id="5" name="Rectangle 1"/>
          <p:cNvSpPr>
            <a:spLocks noChangeArrowheads="1"/>
          </p:cNvSpPr>
          <p:nvPr/>
        </p:nvSpPr>
        <p:spPr bwMode="auto">
          <a:xfrm>
            <a:off x="323528" y="2620942"/>
            <a:ext cx="8568952" cy="40729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solidFill>
                  <a:schemeClr val="bg2">
                    <a:lumMod val="50000"/>
                  </a:schemeClr>
                </a:solidFill>
                <a:ea typeface="Batang"/>
              </a:rPr>
              <a:t>Cuando contemplamos la creación, sentimos una emoción religiosa que brota de lo profundo de nuestro corazón que hace que sintamos reverencia hacia ella. Observando por la noche las constelaciones en el cielo o explorando la naturaleza que nos rodea, experimentamos unos sentimientos maravillosos y misteriosos en el fondo de nuestra mente. Este estado es el punto de partida de la religión. Mientras contemplamos a los seres vivientes y los fenómenos de la naturaleza, podemos cantar canciones que surgen del precioso mundo del corazón.</a:t>
            </a:r>
            <a:endParaRPr lang="es-ES" b="1" dirty="0" smtClean="0">
              <a:solidFill>
                <a:schemeClr val="bg2">
                  <a:lumMod val="50000"/>
                </a:schemeClr>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Al interpretar la música de la naturaleza, al exhibir el arte de la naturaleza y al recitar la poesía de la naturaleza, todas las cosas vivientes resuenan en nuestros corazones. De esta forma, podemos relacionarnos con Dios, que gobierna los cuerpos celestes. Al experimentar el sentimiento de que estáis íntimamente conectados con todo, podéis entrar en un estado de apreciación del universo. Entráis en un estado místico en el cual podéis sentir la realidad de todo.</a:t>
            </a:r>
          </a:p>
          <a:p>
            <a:pPr marL="180340" indent="180340" algn="r" fontAlgn="base" hangingPunct="0">
              <a:spcAft>
                <a:spcPts val="400"/>
              </a:spcAft>
            </a:pPr>
            <a:r>
              <a:rPr lang="es-ES" b="1" dirty="0" smtClean="0">
                <a:solidFill>
                  <a:srgbClr val="5E137F"/>
                </a:solidFill>
                <a:ea typeface="Batang"/>
              </a:rPr>
              <a:t> </a:t>
            </a:r>
            <a:r>
              <a:rPr lang="es-ES" dirty="0" err="1" smtClean="0">
                <a:solidFill>
                  <a:srgbClr val="E34135"/>
                </a:solidFill>
                <a:ea typeface="Batang"/>
              </a:rPr>
              <a:t>Sun</a:t>
            </a:r>
            <a:r>
              <a:rPr lang="es-ES" dirty="0" smtClean="0">
                <a:solidFill>
                  <a:srgbClr val="E34135"/>
                </a:solidFill>
                <a:ea typeface="Batang"/>
              </a:rPr>
              <a:t> </a:t>
            </a:r>
            <a:r>
              <a:rPr lang="es-ES" dirty="0" err="1" smtClean="0">
                <a:solidFill>
                  <a:srgbClr val="E34135"/>
                </a:solidFill>
                <a:ea typeface="Batang"/>
              </a:rPr>
              <a:t>Myung</a:t>
            </a:r>
            <a:r>
              <a:rPr lang="es-ES" dirty="0" smtClean="0">
                <a:solidFill>
                  <a:srgbClr val="E34135"/>
                </a:solidFill>
                <a:ea typeface="Batang"/>
              </a:rPr>
              <a:t> </a:t>
            </a:r>
            <a:r>
              <a:rPr lang="es-ES" dirty="0" err="1" smtClean="0">
                <a:solidFill>
                  <a:srgbClr val="E34135"/>
                </a:solidFill>
                <a:ea typeface="Batang"/>
              </a:rPr>
              <a:t>Moon</a:t>
            </a:r>
            <a:r>
              <a:rPr lang="es-ES" dirty="0" smtClean="0">
                <a:solidFill>
                  <a:srgbClr val="E34135"/>
                </a:solidFill>
                <a:ea typeface="Batang"/>
              </a:rPr>
              <a:t>. </a:t>
            </a:r>
            <a:r>
              <a:rPr lang="es-ES" dirty="0" err="1" smtClean="0">
                <a:solidFill>
                  <a:srgbClr val="E34135"/>
                </a:solidFill>
                <a:ea typeface="Batang"/>
              </a:rPr>
              <a:t>Unificacionismo</a:t>
            </a:r>
            <a:endParaRPr lang="es-ES" dirty="0" smtClean="0">
              <a:solidFill>
                <a:srgbClr val="E34135"/>
              </a:solidFill>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56691"/>
            <a:ext cx="9144000" cy="523220"/>
          </a:xfrm>
          <a:prstGeom prst="rect">
            <a:avLst/>
          </a:prstGeom>
          <a:solidFill>
            <a:schemeClr val="accent2">
              <a:lumMod val="50000"/>
            </a:schemeClr>
          </a:solidFill>
        </p:spPr>
        <p:txBody>
          <a:bodyPr wrap="square" rtlCol="0">
            <a:spAutoFit/>
          </a:bodyPr>
          <a:lstStyle/>
          <a:p>
            <a:pPr marL="360000" lvl="0" hangingPunct="0"/>
            <a:r>
              <a:rPr lang="es-ES" sz="2800" b="1" cap="small" dirty="0" smtClean="0">
                <a:solidFill>
                  <a:srgbClr val="FFFF00"/>
                </a:solidFill>
              </a:rPr>
              <a:t>razón y vigencia actual de las creencias religiosas</a:t>
            </a:r>
          </a:p>
        </p:txBody>
      </p:sp>
      <p:sp>
        <p:nvSpPr>
          <p:cNvPr id="3" name="2 Rectángulo"/>
          <p:cNvSpPr/>
          <p:nvPr/>
        </p:nvSpPr>
        <p:spPr>
          <a:xfrm>
            <a:off x="683568" y="1124744"/>
            <a:ext cx="7810447" cy="4185761"/>
          </a:xfrm>
          <a:prstGeom prst="rect">
            <a:avLst/>
          </a:prstGeom>
        </p:spPr>
        <p:txBody>
          <a:bodyPr wrap="square">
            <a:spAutoFit/>
          </a:bodyPr>
          <a:lstStyle/>
          <a:p>
            <a:pPr marL="457200" indent="-360000">
              <a:spcAft>
                <a:spcPts val="1200"/>
              </a:spcAft>
              <a:buFont typeface="Wingdings" pitchFamily="2" charset="2"/>
              <a:buChar char="ü"/>
            </a:pPr>
            <a:r>
              <a:rPr lang="es-ES" sz="2400" dirty="0" smtClean="0"/>
              <a:t>La metáfora del médico  </a:t>
            </a:r>
          </a:p>
          <a:p>
            <a:pPr marL="457200" indent="-360000">
              <a:spcAft>
                <a:spcPts val="1200"/>
              </a:spcAft>
              <a:buFont typeface="Wingdings" pitchFamily="2" charset="2"/>
              <a:buChar char="ü"/>
            </a:pPr>
            <a:r>
              <a:rPr lang="es-ES" sz="2400" dirty="0" smtClean="0"/>
              <a:t>Extraordinaria similitud en normas éticas</a:t>
            </a:r>
          </a:p>
          <a:p>
            <a:pPr marL="457200" indent="-360000">
              <a:spcAft>
                <a:spcPts val="1200"/>
              </a:spcAft>
              <a:buFont typeface="Wingdings" pitchFamily="2" charset="2"/>
              <a:buChar char="ü"/>
            </a:pPr>
            <a:r>
              <a:rPr lang="es-ES" sz="2400" dirty="0" smtClean="0"/>
              <a:t>Desde la ilustración la religión ha sido cuestionada por las élites académicas e intelectuales   </a:t>
            </a:r>
          </a:p>
          <a:p>
            <a:pPr marL="457200" indent="-360000">
              <a:spcAft>
                <a:spcPts val="1200"/>
              </a:spcAft>
              <a:buFont typeface="Wingdings" pitchFamily="2" charset="2"/>
              <a:buChar char="ü"/>
            </a:pPr>
            <a:r>
              <a:rPr lang="es-ES" sz="2400" dirty="0" smtClean="0"/>
              <a:t>La famosa profecía de Nietzsche de la muerte de Dios   </a:t>
            </a:r>
          </a:p>
          <a:p>
            <a:pPr marL="457200" indent="-360000">
              <a:spcAft>
                <a:spcPts val="1200"/>
              </a:spcAft>
              <a:buFont typeface="Wingdings" pitchFamily="2" charset="2"/>
              <a:buChar char="ü"/>
            </a:pPr>
            <a:r>
              <a:rPr lang="es-ES" sz="2400" dirty="0" smtClean="0"/>
              <a:t>La revancha de Dios: El resurgir de las religiones   </a:t>
            </a:r>
          </a:p>
          <a:p>
            <a:pPr marL="457200" indent="-360000">
              <a:spcAft>
                <a:spcPts val="1200"/>
              </a:spcAft>
              <a:buFont typeface="Wingdings" pitchFamily="2" charset="2"/>
              <a:buChar char="ü"/>
            </a:pPr>
            <a:r>
              <a:rPr lang="es-ES" sz="2400" dirty="0" smtClean="0"/>
              <a:t>La moderna epistemología ha desdibujado la famosa línea de demarcación entre el conocimiento científico y las creencias religiosas </a:t>
            </a: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Reunión Profesores Madrid\Presentaciones Libros Miguel\Imagenes presentaciones PU\background1_rev1_top-1198x758.jpg"/>
          <p:cNvPicPr>
            <a:picLocks noChangeAspect="1" noChangeArrowheads="1"/>
          </p:cNvPicPr>
          <p:nvPr/>
        </p:nvPicPr>
        <p:blipFill>
          <a:blip r:embed="rId3" cstate="print">
            <a:lum bright="10000"/>
          </a:blip>
          <a:srcRect r="15637"/>
          <a:stretch>
            <a:fillRect/>
          </a:stretch>
        </p:blipFill>
        <p:spPr bwMode="auto">
          <a:xfrm>
            <a:off x="0" y="0"/>
            <a:ext cx="9144000" cy="6858000"/>
          </a:xfrm>
          <a:prstGeom prst="rect">
            <a:avLst/>
          </a:prstGeom>
          <a:noFill/>
        </p:spPr>
      </p:pic>
      <p:sp>
        <p:nvSpPr>
          <p:cNvPr id="5" name="Rectangle 1"/>
          <p:cNvSpPr>
            <a:spLocks noChangeArrowheads="1"/>
          </p:cNvSpPr>
          <p:nvPr/>
        </p:nvSpPr>
        <p:spPr bwMode="auto">
          <a:xfrm>
            <a:off x="251520" y="2420888"/>
            <a:ext cx="8568952" cy="40267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340" indent="180340" algn="just" fontAlgn="base" hangingPunct="0">
              <a:spcAft>
                <a:spcPts val="400"/>
              </a:spcAft>
            </a:pPr>
            <a:r>
              <a:rPr lang="es-ES" b="1" dirty="0" smtClean="0">
                <a:solidFill>
                  <a:schemeClr val="bg2">
                    <a:lumMod val="50000"/>
                  </a:schemeClr>
                </a:solidFill>
                <a:ea typeface="Batang"/>
              </a:rPr>
              <a:t>Pues la ansiosa espera de la creación desea vivamente la revelación de los hijos de Dios. La creación, en efecto, fue sometida a la vanidad, no espontáneamente, sino por aquel que la sometió, en la esperanza de ser liberada de la servidumbre de la corrupción para participar en la gloriosa libertad de los hijos de Dios. Pues sabemos que la creación entera gime hasta el presente y sufre dolores de parto. Y no sólo ella; también nosotros, que poseemos las primicias del Espíritu, gemimos en nuestro interior anhelando el rescate de nuestro cuerpo.</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s-ES" dirty="0" smtClean="0">
                <a:solidFill>
                  <a:srgbClr val="E34135"/>
                </a:solidFill>
                <a:ea typeface="Batang"/>
              </a:rPr>
              <a:t>Cristianismo. Romanos 8.19-23 </a:t>
            </a:r>
            <a:endParaRPr lang="es-ES" sz="2800" dirty="0" smtClean="0">
              <a:solidFill>
                <a:srgbClr val="E34135"/>
              </a:solidFill>
              <a:ea typeface="Times New Roman"/>
            </a:endParaRPr>
          </a:p>
          <a:p>
            <a:pPr marL="180340" indent="180340" algn="just" fontAlgn="base" hangingPunct="0">
              <a:spcAft>
                <a:spcPts val="400"/>
              </a:spcAft>
            </a:pPr>
            <a:r>
              <a:rPr lang="es-ES" b="1" dirty="0" smtClean="0">
                <a:solidFill>
                  <a:schemeClr val="bg2">
                    <a:lumMod val="50000"/>
                  </a:schemeClr>
                </a:solidFill>
                <a:ea typeface="Batang"/>
              </a:rPr>
              <a:t>Los buenos hijos e hijas que aceptan la verdadera Ley, construyen la gran tierra, y llevan a cabo las cuatro responsabilidades, llegan a ser amigos sin que se lo pidan, por el bien de todos los seres vivientes. Con gran compasión consuelan y comprenden a los seres vivientes, llegando a ser el </a:t>
            </a:r>
            <a:r>
              <a:rPr lang="es-ES" b="1" dirty="0" err="1" smtClean="0">
                <a:solidFill>
                  <a:schemeClr val="bg2">
                    <a:lumMod val="50000"/>
                  </a:schemeClr>
                </a:solidFill>
                <a:ea typeface="Batang"/>
              </a:rPr>
              <a:t>Dharma</a:t>
            </a:r>
            <a:r>
              <a:rPr lang="es-ES" b="1" dirty="0" smtClean="0">
                <a:solidFill>
                  <a:schemeClr val="bg2">
                    <a:lumMod val="50000"/>
                  </a:schemeClr>
                </a:solidFill>
                <a:ea typeface="Batang"/>
              </a:rPr>
              <a:t>-madre del mundo.</a:t>
            </a:r>
            <a:endParaRPr lang="es-ES" sz="2800" b="1" dirty="0" smtClean="0">
              <a:solidFill>
                <a:schemeClr val="bg2">
                  <a:lumMod val="50000"/>
                </a:schemeClr>
              </a:solidFill>
              <a:ea typeface="Times New Roman"/>
            </a:endParaRPr>
          </a:p>
          <a:p>
            <a:pPr marL="180340" indent="180340" algn="r" fontAlgn="base" hangingPunct="0">
              <a:spcAft>
                <a:spcPts val="1800"/>
              </a:spcAft>
            </a:pPr>
            <a:r>
              <a:rPr lang="en-GB" dirty="0" err="1" smtClean="0">
                <a:solidFill>
                  <a:srgbClr val="E34135"/>
                </a:solidFill>
                <a:ea typeface="Batang"/>
              </a:rPr>
              <a:t>Budismo</a:t>
            </a:r>
            <a:r>
              <a:rPr lang="en-GB" dirty="0" smtClean="0">
                <a:solidFill>
                  <a:srgbClr val="E34135"/>
                </a:solidFill>
                <a:ea typeface="Batang"/>
              </a:rPr>
              <a:t>. Lion's Roar of Queen </a:t>
            </a:r>
            <a:r>
              <a:rPr lang="en-GB" dirty="0" err="1" smtClean="0">
                <a:solidFill>
                  <a:srgbClr val="E34135"/>
                </a:solidFill>
                <a:ea typeface="Batang"/>
              </a:rPr>
              <a:t>Srimala</a:t>
            </a:r>
            <a:r>
              <a:rPr lang="en-GB" dirty="0" smtClean="0">
                <a:solidFill>
                  <a:srgbClr val="E34135"/>
                </a:solidFill>
                <a:ea typeface="Batang"/>
              </a:rPr>
              <a:t> 4</a:t>
            </a:r>
            <a:endParaRPr lang="es-ES" sz="2800" dirty="0" smtClean="0">
              <a:solidFill>
                <a:srgbClr val="E34135"/>
              </a:solidFill>
              <a:ea typeface="Times New Roman"/>
            </a:endParaRPr>
          </a:p>
        </p:txBody>
      </p:sp>
      <p:sp>
        <p:nvSpPr>
          <p:cNvPr id="4" name="3 CuadroTexto"/>
          <p:cNvSpPr txBox="1"/>
          <p:nvPr/>
        </p:nvSpPr>
        <p:spPr>
          <a:xfrm>
            <a:off x="0" y="0"/>
            <a:ext cx="9144000" cy="2375211"/>
          </a:xfrm>
          <a:prstGeom prst="rect">
            <a:avLst/>
          </a:prstGeom>
          <a:gradFill flip="none" rotWithShape="1">
            <a:gsLst>
              <a:gs pos="58000">
                <a:schemeClr val="accent6">
                  <a:lumMod val="50000"/>
                  <a:shade val="67500"/>
                  <a:satMod val="115000"/>
                  <a:alpha val="0"/>
                </a:schemeClr>
              </a:gs>
              <a:gs pos="100000">
                <a:schemeClr val="accent6">
                  <a:lumMod val="50000"/>
                  <a:shade val="100000"/>
                  <a:satMod val="115000"/>
                </a:schemeClr>
              </a:gs>
            </a:gsLst>
            <a:lin ang="10800000" scaled="1"/>
            <a:tileRect/>
          </a:gradFill>
        </p:spPr>
        <p:txBody>
          <a:bodyPr wrap="square" lIns="216000" tIns="324000" rIns="360000" bIns="72000" rtlCol="0">
            <a:spAutoFit/>
          </a:bodyPr>
          <a:lstStyle/>
          <a:p>
            <a:pPr marL="360000" indent="252000" algn="just" hangingPunct="0"/>
            <a:r>
              <a:rPr lang="es-ES" b="1" dirty="0" smtClean="0">
                <a:ea typeface="Batang"/>
              </a:rPr>
              <a:t>Todos los seres vivían en común. Sus patrias se extendían indefinidas, sin fronteras. Los animales andaban en rebaños. Las hierbas y los árboles crecían espontáneamente. Se podía coger y atar a los animales y jugar con ellos. Se podía subir a ver los nidos de cuervos y urracas. En los tiempos que más floreció la virtud, se vivía en comunidad con los animales, formando una única familia con todos los seres.</a:t>
            </a:r>
            <a:r>
              <a:rPr lang="es-ES" dirty="0" smtClean="0">
                <a:solidFill>
                  <a:srgbClr val="E34135"/>
                </a:solidFill>
                <a:ea typeface="Batang"/>
              </a:rPr>
              <a:t> </a:t>
            </a:r>
          </a:p>
          <a:p>
            <a:pPr marL="360000" indent="252000" algn="r" hangingPunct="0"/>
            <a:r>
              <a:rPr lang="es-ES" dirty="0" smtClean="0">
                <a:solidFill>
                  <a:srgbClr val="E34135"/>
                </a:solidFill>
                <a:ea typeface="Batang"/>
              </a:rPr>
              <a:t>Taoísmo. </a:t>
            </a:r>
            <a:r>
              <a:rPr lang="es-ES" dirty="0" err="1" smtClean="0">
                <a:solidFill>
                  <a:srgbClr val="E34135"/>
                </a:solidFill>
                <a:ea typeface="Batang"/>
              </a:rPr>
              <a:t>Chuang</a:t>
            </a:r>
            <a:r>
              <a:rPr lang="es-ES" dirty="0" smtClean="0">
                <a:solidFill>
                  <a:srgbClr val="E34135"/>
                </a:solidFill>
                <a:ea typeface="Batang"/>
              </a:rPr>
              <a:t> </a:t>
            </a:r>
            <a:r>
              <a:rPr lang="es-ES" dirty="0" err="1" smtClean="0">
                <a:solidFill>
                  <a:srgbClr val="E34135"/>
                </a:solidFill>
                <a:ea typeface="Batang"/>
              </a:rPr>
              <a:t>Tzu</a:t>
            </a:r>
            <a:r>
              <a:rPr lang="es-ES" dirty="0" smtClean="0">
                <a:solidFill>
                  <a:srgbClr val="E34135"/>
                </a:solidFill>
                <a:ea typeface="Batang"/>
              </a:rPr>
              <a:t> IX, 3</a:t>
            </a:r>
            <a:endParaRPr lang="es-ES" b="1" dirty="0" smtClean="0">
              <a:ea typeface="Batang"/>
            </a:endParaRP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Reunión Profesores Madrid\Presentaciones Libros Miguel\Imagenes presentaciones PU\o-MAGDI-ALLAM-facebook.jpg"/>
          <p:cNvPicPr>
            <a:picLocks noChangeAspect="1" noChangeArrowheads="1"/>
          </p:cNvPicPr>
          <p:nvPr/>
        </p:nvPicPr>
        <p:blipFill>
          <a:blip r:embed="rId2" cstate="print"/>
          <a:srcRect/>
          <a:stretch>
            <a:fillRect/>
          </a:stretch>
        </p:blipFill>
        <p:spPr bwMode="auto">
          <a:xfrm>
            <a:off x="0" y="0"/>
            <a:ext cx="4697288" cy="3146816"/>
          </a:xfrm>
          <a:prstGeom prst="rect">
            <a:avLst/>
          </a:prstGeom>
          <a:noFill/>
        </p:spPr>
      </p:pic>
      <p:pic>
        <p:nvPicPr>
          <p:cNvPr id="1029" name="Picture 5" descr="D:\Reunión Profesores Madrid\Presentaciones Libros Miguel\Imagenes presentaciones PU\DSC03491.JPG"/>
          <p:cNvPicPr>
            <a:picLocks noChangeAspect="1" noChangeArrowheads="1"/>
          </p:cNvPicPr>
          <p:nvPr/>
        </p:nvPicPr>
        <p:blipFill>
          <a:blip r:embed="rId3" cstate="print"/>
          <a:srcRect/>
          <a:stretch>
            <a:fillRect/>
          </a:stretch>
        </p:blipFill>
        <p:spPr bwMode="auto">
          <a:xfrm>
            <a:off x="0" y="2636912"/>
            <a:ext cx="4176464" cy="3132348"/>
          </a:xfrm>
          <a:prstGeom prst="rect">
            <a:avLst/>
          </a:prstGeom>
          <a:noFill/>
        </p:spPr>
      </p:pic>
      <p:pic>
        <p:nvPicPr>
          <p:cNvPr id="1031" name="Picture 7" descr="D:\Reunión Profesores Madrid\Presentaciones Libros Miguel\Imagenes presentaciones PU\IMG_3892.JPG"/>
          <p:cNvPicPr>
            <a:picLocks noChangeAspect="1" noChangeArrowheads="1"/>
          </p:cNvPicPr>
          <p:nvPr/>
        </p:nvPicPr>
        <p:blipFill>
          <a:blip r:embed="rId4" cstate="print"/>
          <a:srcRect/>
          <a:stretch>
            <a:fillRect/>
          </a:stretch>
        </p:blipFill>
        <p:spPr bwMode="auto">
          <a:xfrm>
            <a:off x="4716016" y="0"/>
            <a:ext cx="4427984" cy="3122966"/>
          </a:xfrm>
          <a:prstGeom prst="rect">
            <a:avLst/>
          </a:prstGeom>
          <a:noFill/>
        </p:spPr>
      </p:pic>
      <p:pic>
        <p:nvPicPr>
          <p:cNvPr id="10242" name="Picture 2" descr="https://metrouk2.files.wordpress.com/2013/02/ay103982009gapyeong-gun-sou.jpg"/>
          <p:cNvPicPr>
            <a:picLocks noChangeAspect="1" noChangeArrowheads="1"/>
          </p:cNvPicPr>
          <p:nvPr/>
        </p:nvPicPr>
        <p:blipFill>
          <a:blip r:embed="rId5" cstate="print"/>
          <a:srcRect/>
          <a:stretch>
            <a:fillRect/>
          </a:stretch>
        </p:blipFill>
        <p:spPr bwMode="auto">
          <a:xfrm>
            <a:off x="3635896" y="2204864"/>
            <a:ext cx="3384376" cy="2093800"/>
          </a:xfrm>
          <a:prstGeom prst="rect">
            <a:avLst/>
          </a:prstGeom>
          <a:noFill/>
        </p:spPr>
      </p:pic>
      <p:pic>
        <p:nvPicPr>
          <p:cNvPr id="1027" name="Picture 3" descr="D:\Reunión Profesores Madrid\Presentaciones Libros Miguel\Imagenes presentaciones PU\torah_scroll.jpg"/>
          <p:cNvPicPr>
            <a:picLocks noChangeAspect="1" noChangeArrowheads="1"/>
          </p:cNvPicPr>
          <p:nvPr/>
        </p:nvPicPr>
        <p:blipFill>
          <a:blip r:embed="rId6" cstate="print"/>
          <a:srcRect/>
          <a:stretch>
            <a:fillRect/>
          </a:stretch>
        </p:blipFill>
        <p:spPr bwMode="auto">
          <a:xfrm>
            <a:off x="0" y="4581128"/>
            <a:ext cx="3563887" cy="2366569"/>
          </a:xfrm>
          <a:prstGeom prst="rect">
            <a:avLst/>
          </a:prstGeom>
          <a:noFill/>
        </p:spPr>
      </p:pic>
      <p:pic>
        <p:nvPicPr>
          <p:cNvPr id="1026" name="Picture 2" descr="D:\Reunión Profesores Madrid\Presentaciones Libros Miguel\Imagenes presentaciones PU\tumblr_meifmhBKhP1qhj7ai.jpg"/>
          <p:cNvPicPr>
            <a:picLocks noChangeAspect="1" noChangeArrowheads="1"/>
          </p:cNvPicPr>
          <p:nvPr/>
        </p:nvPicPr>
        <p:blipFill>
          <a:blip r:embed="rId7" cstate="print"/>
          <a:srcRect/>
          <a:stretch>
            <a:fillRect/>
          </a:stretch>
        </p:blipFill>
        <p:spPr bwMode="auto">
          <a:xfrm>
            <a:off x="3323862" y="4221088"/>
            <a:ext cx="3707904" cy="2780928"/>
          </a:xfrm>
          <a:prstGeom prst="rect">
            <a:avLst/>
          </a:prstGeom>
          <a:noFill/>
        </p:spPr>
      </p:pic>
      <p:pic>
        <p:nvPicPr>
          <p:cNvPr id="1030" name="Picture 6" descr="D:\Reunión Profesores Madrid\Presentaciones Libros Miguel\Imagenes presentaciones PU\Acr458.jpg"/>
          <p:cNvPicPr>
            <a:picLocks noChangeAspect="1" noChangeArrowheads="1"/>
          </p:cNvPicPr>
          <p:nvPr/>
        </p:nvPicPr>
        <p:blipFill>
          <a:blip r:embed="rId8" cstate="print"/>
          <a:srcRect/>
          <a:stretch>
            <a:fillRect/>
          </a:stretch>
        </p:blipFill>
        <p:spPr bwMode="auto">
          <a:xfrm>
            <a:off x="7007507" y="3068960"/>
            <a:ext cx="2136493" cy="3976638"/>
          </a:xfrm>
          <a:prstGeom prst="rect">
            <a:avLst/>
          </a:prstGeom>
          <a:noFill/>
        </p:spPr>
      </p:pic>
      <p:sp>
        <p:nvSpPr>
          <p:cNvPr id="6" name="Título 1"/>
          <p:cNvSpPr txBox="1">
            <a:spLocks/>
          </p:cNvSpPr>
          <p:nvPr/>
        </p:nvSpPr>
        <p:spPr>
          <a:xfrm>
            <a:off x="0" y="5589240"/>
            <a:ext cx="9144000" cy="1440160"/>
          </a:xfrm>
          <a:prstGeom prst="rect">
            <a:avLst/>
          </a:prstGeom>
          <a:gradFill flip="none" rotWithShape="1">
            <a:gsLst>
              <a:gs pos="26000">
                <a:schemeClr val="accent2">
                  <a:lumMod val="50000"/>
                  <a:alpha val="26000"/>
                </a:schemeClr>
              </a:gs>
              <a:gs pos="50000">
                <a:schemeClr val="accent4">
                  <a:lumMod val="50000"/>
                </a:schemeClr>
              </a:gs>
              <a:gs pos="94000">
                <a:schemeClr val="accent1">
                  <a:tint val="44500"/>
                  <a:satMod val="160000"/>
                  <a:alpha val="37000"/>
                </a:schemeClr>
              </a:gs>
              <a:gs pos="100000">
                <a:schemeClr val="accent1">
                  <a:tint val="23500"/>
                  <a:satMod val="160000"/>
                </a:schemeClr>
              </a:gs>
            </a:gsLst>
            <a:lin ang="0" scaled="1"/>
            <a:tileRect/>
          </a:gradFill>
        </p:spPr>
        <p:txBody>
          <a:bodyPr>
            <a:noAutofit/>
          </a:bodyPr>
          <a:lstStyle/>
          <a:p>
            <a:pPr marL="288000" lvl="0" defTabSz="914400">
              <a:spcBef>
                <a:spcPct val="0"/>
              </a:spcBef>
              <a:defRPr/>
            </a:pPr>
            <a:r>
              <a:rPr kumimoji="0" lang="es-ES" sz="3200" i="0" u="none" strike="noStrike" kern="1200" normalizeH="0" baseline="0" noProof="0" dirty="0" smtClean="0">
                <a:solidFill>
                  <a:srgbClr val="FFFF00"/>
                </a:solidFill>
                <a:uLnTx/>
                <a:uFillTx/>
                <a:latin typeface="Arial Narrow" pitchFamily="34" charset="0"/>
                <a:ea typeface="+mj-ea"/>
                <a:cs typeface="+mj-cs"/>
              </a:rPr>
              <a:t>Religión y Ética: La Búsqueda del Sentido</a:t>
            </a:r>
            <a:r>
              <a:rPr kumimoji="0" lang="es-ES" sz="3600" i="0" u="none" strike="noStrike" kern="1200" normalizeH="0" baseline="0" noProof="0" dirty="0" smtClean="0">
                <a:solidFill>
                  <a:srgbClr val="FFFF00"/>
                </a:solidFill>
                <a:uLnTx/>
                <a:uFillTx/>
                <a:latin typeface="Arial Narrow" pitchFamily="34" charset="0"/>
                <a:ea typeface="+mj-ea"/>
                <a:cs typeface="+mj-cs"/>
              </a:rPr>
              <a:t/>
            </a:r>
            <a:br>
              <a:rPr kumimoji="0" lang="es-ES" sz="3600" i="0" u="none" strike="noStrike" kern="1200" normalizeH="0" baseline="0" noProof="0" dirty="0" smtClean="0">
                <a:solidFill>
                  <a:srgbClr val="FFFF00"/>
                </a:solidFill>
                <a:uLnTx/>
                <a:uFillTx/>
                <a:latin typeface="Arial Narrow" pitchFamily="34" charset="0"/>
                <a:ea typeface="+mj-ea"/>
                <a:cs typeface="+mj-cs"/>
              </a:rPr>
            </a:br>
            <a:r>
              <a:rPr lang="es-ES" sz="2800" dirty="0" smtClean="0">
                <a:solidFill>
                  <a:srgbClr val="FFFF00"/>
                </a:solidFill>
                <a:latin typeface="Arial Narrow" pitchFamily="34" charset="0"/>
              </a:rPr>
              <a:t>Capítulo</a:t>
            </a:r>
            <a:r>
              <a:rPr kumimoji="0" lang="es-ES" sz="2800" i="0" u="none" strike="noStrike" kern="1200" normalizeH="0" baseline="0" noProof="0" dirty="0" smtClean="0">
                <a:solidFill>
                  <a:srgbClr val="FFFF00"/>
                </a:solidFill>
                <a:uLnTx/>
                <a:uFillTx/>
                <a:latin typeface="Arial Narrow" pitchFamily="34" charset="0"/>
                <a:ea typeface="+mj-ea"/>
                <a:cs typeface="+mj-cs"/>
              </a:rPr>
              <a:t> </a:t>
            </a:r>
            <a:r>
              <a:rPr lang="es-ES" sz="2800" dirty="0">
                <a:solidFill>
                  <a:srgbClr val="FFFF00"/>
                </a:solidFill>
                <a:latin typeface="Arial Narrow" pitchFamily="34" charset="0"/>
                <a:ea typeface="+mj-ea"/>
                <a:cs typeface="+mj-cs"/>
              </a:rPr>
              <a:t>3</a:t>
            </a:r>
            <a:endParaRPr kumimoji="0" lang="es-ES" sz="2800" i="0" u="none" strike="noStrike" kern="1200" normalizeH="0" baseline="0" noProof="0" dirty="0">
              <a:solidFill>
                <a:srgbClr val="FFFF00"/>
              </a:solidFill>
              <a:uLnTx/>
              <a:uFillTx/>
              <a:latin typeface="Arial Narrow" pitchFamily="34" charset="0"/>
              <a:ea typeface="+mj-ea"/>
              <a:cs typeface="+mj-cs"/>
            </a:endParaRPr>
          </a:p>
        </p:txBody>
      </p:sp>
      <p:sp>
        <p:nvSpPr>
          <p:cNvPr id="5" name="Subtítulo 2"/>
          <p:cNvSpPr txBox="1">
            <a:spLocks/>
          </p:cNvSpPr>
          <p:nvPr/>
        </p:nvSpPr>
        <p:spPr>
          <a:xfrm>
            <a:off x="0" y="0"/>
            <a:ext cx="9144000" cy="5589240"/>
          </a:xfrm>
          <a:prstGeom prst="rect">
            <a:avLst/>
          </a:prstGeom>
          <a:gradFill flip="none" rotWithShape="1">
            <a:gsLst>
              <a:gs pos="100000">
                <a:srgbClr val="7030A0">
                  <a:alpha val="34000"/>
                </a:srgbClr>
              </a:gs>
              <a:gs pos="0">
                <a:schemeClr val="tx2">
                  <a:lumMod val="25000"/>
                  <a:alpha val="15000"/>
                </a:schemeClr>
              </a:gs>
              <a:gs pos="100000">
                <a:schemeClr val="accent4">
                  <a:lumMod val="75000"/>
                  <a:alpha val="77000"/>
                </a:schemeClr>
              </a:gs>
            </a:gsLst>
            <a:lin ang="16200000" scaled="1"/>
            <a:tileRect/>
          </a:gradFill>
        </p:spPr>
        <p:txBody>
          <a:bodyPr>
            <a:noAutofit/>
          </a:bodyPr>
          <a:lstStyle/>
          <a:p>
            <a:pPr marL="252000" lvl="0">
              <a:buClr>
                <a:schemeClr val="tx2"/>
              </a:buClr>
              <a:buSzPct val="95000"/>
              <a:defRPr/>
            </a:pPr>
            <a:r>
              <a:rPr lang="es-ES" sz="4800" b="1" dirty="0" smtClean="0"/>
              <a:t>Desacuerdos y Posible Consenso entre las Doctrinas de las Distintas Religiones</a:t>
            </a: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55576" y="1340768"/>
            <a:ext cx="7848872" cy="4893647"/>
          </a:xfrm>
          <a:prstGeom prst="rect">
            <a:avLst/>
          </a:prstGeom>
        </p:spPr>
        <p:txBody>
          <a:bodyPr wrap="square">
            <a:spAutoFit/>
          </a:bodyPr>
          <a:lstStyle/>
          <a:p>
            <a:pPr marL="668700" indent="-360000">
              <a:spcAft>
                <a:spcPts val="1200"/>
              </a:spcAft>
              <a:buFont typeface="+mj-lt"/>
              <a:buAutoNum type="arabicPeriod"/>
            </a:pPr>
            <a:r>
              <a:rPr lang="es-ES" sz="2200" b="1" i="1" dirty="0" smtClean="0">
                <a:solidFill>
                  <a:srgbClr val="FFFF00"/>
                </a:solidFill>
              </a:rPr>
              <a:t>¿Ley natural o legislación divina?</a:t>
            </a:r>
          </a:p>
          <a:p>
            <a:pPr marL="668700" indent="-360000">
              <a:spcAft>
                <a:spcPts val="1200"/>
              </a:spcAft>
              <a:buFont typeface="+mj-lt"/>
              <a:buAutoNum type="arabicPeriod"/>
            </a:pPr>
            <a:r>
              <a:rPr lang="es-ES" sz="2200" b="1" i="1" dirty="0" smtClean="0">
                <a:solidFill>
                  <a:srgbClr val="FFFF00"/>
                </a:solidFill>
              </a:rPr>
              <a:t>¿Mal ontológico o error humano?</a:t>
            </a:r>
          </a:p>
          <a:p>
            <a:pPr marL="668700" indent="-360000">
              <a:spcAft>
                <a:spcPts val="1200"/>
              </a:spcAft>
              <a:buFont typeface="+mj-lt"/>
              <a:buAutoNum type="arabicPeriod"/>
            </a:pPr>
            <a:r>
              <a:rPr lang="es-ES" sz="2200" b="1" i="1" dirty="0" smtClean="0">
                <a:solidFill>
                  <a:srgbClr val="FFFF00"/>
                </a:solidFill>
              </a:rPr>
              <a:t>¿Castigos divinos o malas consecuencias de las propias acciones?</a:t>
            </a:r>
          </a:p>
          <a:p>
            <a:pPr marL="668700" indent="-360000">
              <a:spcAft>
                <a:spcPts val="1200"/>
              </a:spcAft>
              <a:buFont typeface="+mj-lt"/>
              <a:buAutoNum type="arabicPeriod"/>
            </a:pPr>
            <a:r>
              <a:rPr lang="es-ES" sz="2200" b="1" i="1" dirty="0" smtClean="0">
                <a:solidFill>
                  <a:srgbClr val="FFFF00"/>
                </a:solidFill>
              </a:rPr>
              <a:t> Ventajas y dificultades de las dispares visiones de una justicia cósmica </a:t>
            </a:r>
          </a:p>
          <a:p>
            <a:pPr marL="668700" lvl="0" indent="-360000">
              <a:spcAft>
                <a:spcPts val="1200"/>
              </a:spcAft>
              <a:buFont typeface="+mj-lt"/>
              <a:buAutoNum type="arabicPeriod"/>
            </a:pPr>
            <a:r>
              <a:rPr lang="es-ES" sz="2200" b="1" i="1" dirty="0" smtClean="0">
                <a:solidFill>
                  <a:srgbClr val="FFFF00"/>
                </a:solidFill>
              </a:rPr>
              <a:t>Negación de los dioses o un Dios personal amante y bondadoso?</a:t>
            </a:r>
          </a:p>
          <a:p>
            <a:pPr marL="668700" indent="-360000">
              <a:spcAft>
                <a:spcPts val="1200"/>
              </a:spcAft>
              <a:buFont typeface="+mj-lt"/>
              <a:buAutoNum type="arabicPeriod"/>
            </a:pPr>
            <a:r>
              <a:rPr lang="es-ES" sz="2200" b="1" i="1" dirty="0" smtClean="0">
                <a:solidFill>
                  <a:srgbClr val="FFFF00"/>
                </a:solidFill>
              </a:rPr>
              <a:t>Tres niveles de moral religiosa</a:t>
            </a:r>
          </a:p>
          <a:p>
            <a:pPr marL="668700" indent="-360000">
              <a:spcAft>
                <a:spcPts val="1200"/>
              </a:spcAft>
              <a:buFont typeface="+mj-lt"/>
              <a:buAutoNum type="arabicPeriod"/>
            </a:pPr>
            <a:r>
              <a:rPr lang="es-ES" sz="2200" b="1" i="1" dirty="0" smtClean="0">
                <a:solidFill>
                  <a:srgbClr val="FFFF00"/>
                </a:solidFill>
              </a:rPr>
              <a:t>Liberación, salvación, ¿individual o familiar y social? </a:t>
            </a:r>
          </a:p>
          <a:p>
            <a:pPr marL="668700" indent="-360000">
              <a:spcAft>
                <a:spcPts val="1200"/>
              </a:spcAft>
              <a:buFont typeface="+mj-lt"/>
              <a:buAutoNum type="arabicPeriod"/>
            </a:pPr>
            <a:r>
              <a:rPr lang="es-ES" sz="2200" b="1" i="1" dirty="0" smtClean="0">
                <a:solidFill>
                  <a:srgbClr val="FFFF00"/>
                </a:solidFill>
              </a:rPr>
              <a:t>¿Extinción, reencarnación o vida eterna?</a:t>
            </a:r>
          </a:p>
        </p:txBody>
      </p:sp>
      <p:sp>
        <p:nvSpPr>
          <p:cNvPr id="8" name="7 Rectángulo"/>
          <p:cNvSpPr/>
          <p:nvPr/>
        </p:nvSpPr>
        <p:spPr>
          <a:xfrm>
            <a:off x="0" y="188640"/>
            <a:ext cx="9144000" cy="884070"/>
          </a:xfrm>
          <a:prstGeom prst="rect">
            <a:avLst/>
          </a:prstGeom>
          <a:solidFill>
            <a:schemeClr val="accent5">
              <a:lumMod val="50000"/>
            </a:schemeClr>
          </a:solidFill>
        </p:spPr>
        <p:txBody>
          <a:bodyPr wrap="square" lIns="432000" tIns="72000" rIns="720000" bIns="72000">
            <a:spAutoFit/>
          </a:bodyPr>
          <a:lstStyle/>
          <a:p>
            <a:r>
              <a:rPr lang="es-ES" sz="2400" b="1" cap="small" dirty="0" smtClean="0">
                <a:ln/>
                <a:latin typeface="Arial" pitchFamily="34" charset="0"/>
                <a:cs typeface="Arial" pitchFamily="34" charset="0"/>
              </a:rPr>
              <a:t>Capítulo 3 </a:t>
            </a:r>
            <a:r>
              <a:rPr lang="es-ES" sz="2400" b="1" cap="small" dirty="0" smtClean="0">
                <a:latin typeface="Arial" pitchFamily="34" charset="0"/>
                <a:cs typeface="Arial" pitchFamily="34" charset="0"/>
              </a:rPr>
              <a:t>Desacuerdos y Posible Consenso entre las Doctrinas de las Distintas Religiones</a:t>
            </a:r>
            <a:endParaRPr lang="es-ES" dirty="0"/>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88640"/>
            <a:ext cx="9144000" cy="523220"/>
          </a:xfrm>
          <a:prstGeom prst="rect">
            <a:avLst/>
          </a:prstGeom>
          <a:solidFill>
            <a:schemeClr val="accent2">
              <a:lumMod val="50000"/>
            </a:schemeClr>
          </a:solidFill>
        </p:spPr>
        <p:txBody>
          <a:bodyPr wrap="square" rtlCol="0">
            <a:spAutoFit/>
          </a:bodyPr>
          <a:lstStyle/>
          <a:p>
            <a:pPr marL="648000" lvl="0" hangingPunct="0"/>
            <a:r>
              <a:rPr lang="es-ES" sz="2800" b="1" cap="small" dirty="0" smtClean="0">
                <a:solidFill>
                  <a:srgbClr val="FFFF00"/>
                </a:solidFill>
              </a:rPr>
              <a:t>¿Ley natural o legislación divina?</a:t>
            </a:r>
          </a:p>
        </p:txBody>
      </p:sp>
      <p:sp>
        <p:nvSpPr>
          <p:cNvPr id="3" name="2 Rectángulo"/>
          <p:cNvSpPr/>
          <p:nvPr/>
        </p:nvSpPr>
        <p:spPr>
          <a:xfrm>
            <a:off x="431032" y="908720"/>
            <a:ext cx="8712968" cy="5816977"/>
          </a:xfrm>
          <a:prstGeom prst="rect">
            <a:avLst/>
          </a:prstGeom>
        </p:spPr>
        <p:txBody>
          <a:bodyPr wrap="square">
            <a:spAutoFit/>
          </a:bodyPr>
          <a:lstStyle/>
          <a:p>
            <a:pPr marL="457200" indent="-360000">
              <a:spcAft>
                <a:spcPts val="1200"/>
              </a:spcAft>
              <a:buFont typeface="Wingdings" pitchFamily="2" charset="2"/>
              <a:buChar char="ü"/>
            </a:pPr>
            <a:r>
              <a:rPr lang="es-ES" sz="2400" dirty="0" smtClean="0"/>
              <a:t>Un orden moral inherente a la naturaleza que rige tanto al cosmos como a la sociedad humana  </a:t>
            </a:r>
          </a:p>
          <a:p>
            <a:pPr marL="457200" indent="-360000">
              <a:spcAft>
                <a:spcPts val="1200"/>
              </a:spcAft>
              <a:buFont typeface="Wingdings" pitchFamily="2" charset="2"/>
              <a:buChar char="ü"/>
            </a:pPr>
            <a:r>
              <a:rPr lang="es-ES" sz="2400" dirty="0" smtClean="0"/>
              <a:t>Una ley moral natural no escrita   </a:t>
            </a:r>
          </a:p>
          <a:p>
            <a:pPr marL="457200" indent="-360000">
              <a:spcAft>
                <a:spcPts val="1200"/>
              </a:spcAft>
              <a:buFont typeface="Wingdings" pitchFamily="2" charset="2"/>
              <a:buChar char="ü"/>
            </a:pPr>
            <a:r>
              <a:rPr lang="es-ES" sz="2400" dirty="0" smtClean="0"/>
              <a:t>Un orden moral instaurado por una legislación promulgada por Dios   </a:t>
            </a:r>
          </a:p>
          <a:p>
            <a:pPr marL="457200" indent="-360000">
              <a:spcAft>
                <a:spcPts val="1200"/>
              </a:spcAft>
              <a:buFont typeface="Wingdings" pitchFamily="2" charset="2"/>
              <a:buChar char="ü"/>
            </a:pPr>
            <a:r>
              <a:rPr lang="es-ES" sz="2400" dirty="0" smtClean="0"/>
              <a:t>El  voluntarismo teísta   </a:t>
            </a:r>
          </a:p>
          <a:p>
            <a:pPr marL="457200" indent="-360000">
              <a:spcAft>
                <a:spcPts val="1200"/>
              </a:spcAft>
              <a:buFont typeface="Wingdings" pitchFamily="2" charset="2"/>
              <a:buChar char="ü"/>
            </a:pPr>
            <a:r>
              <a:rPr lang="es-ES" sz="2400" dirty="0" smtClean="0"/>
              <a:t>El problema de las religiones de identificar la literalidad de sus escrituras con la ley natural o divina   </a:t>
            </a:r>
          </a:p>
          <a:p>
            <a:pPr marL="457200" indent="-360000">
              <a:spcAft>
                <a:spcPts val="1200"/>
              </a:spcAft>
              <a:buFont typeface="Wingdings" pitchFamily="2" charset="2"/>
              <a:buChar char="ü"/>
            </a:pPr>
            <a:r>
              <a:rPr lang="es-ES" sz="2400" dirty="0" smtClean="0"/>
              <a:t>Una visión conciliadora: Un Dios absoluto, inmutable y eterno que creó el universo de acuerdo a un Principio absoluto, inmutable y eterno, que Dios mismo respeta </a:t>
            </a:r>
          </a:p>
          <a:p>
            <a:pPr marL="457200" indent="-360000">
              <a:spcAft>
                <a:spcPts val="1200"/>
              </a:spcAft>
              <a:buFont typeface="Wingdings" pitchFamily="2" charset="2"/>
              <a:buChar char="ü"/>
            </a:pPr>
            <a:r>
              <a:rPr lang="es-ES" sz="2400" dirty="0" smtClean="0"/>
              <a:t>Una ley natural o divina enunciada en la forma de principios éticos universales</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523220"/>
          </a:xfrm>
          <a:prstGeom prst="rect">
            <a:avLst/>
          </a:prstGeom>
          <a:solidFill>
            <a:schemeClr val="accent2">
              <a:lumMod val="50000"/>
            </a:schemeClr>
          </a:solidFill>
        </p:spPr>
        <p:txBody>
          <a:bodyPr wrap="square" rtlCol="0">
            <a:spAutoFit/>
          </a:bodyPr>
          <a:lstStyle/>
          <a:p>
            <a:pPr marL="648000" lvl="0" hangingPunct="0"/>
            <a:r>
              <a:rPr lang="es-ES" sz="2800" b="1" cap="small" dirty="0" smtClean="0">
                <a:solidFill>
                  <a:srgbClr val="FFFF00"/>
                </a:solidFill>
              </a:rPr>
              <a:t>¿Ley natural o legislación divina?</a:t>
            </a:r>
          </a:p>
        </p:txBody>
      </p:sp>
      <p:sp>
        <p:nvSpPr>
          <p:cNvPr id="5" name="4 Rectángulo"/>
          <p:cNvSpPr/>
          <p:nvPr/>
        </p:nvSpPr>
        <p:spPr>
          <a:xfrm>
            <a:off x="323528" y="620688"/>
            <a:ext cx="8640960" cy="1754326"/>
          </a:xfrm>
          <a:prstGeom prst="rect">
            <a:avLst/>
          </a:prstGeom>
        </p:spPr>
        <p:txBody>
          <a:bodyPr wrap="square">
            <a:spAutoFit/>
          </a:bodyPr>
          <a:lstStyle/>
          <a:p>
            <a:pPr indent="252000">
              <a:spcAft>
                <a:spcPts val="1200"/>
              </a:spcAft>
            </a:pPr>
            <a:r>
              <a:rPr lang="es-ES" dirty="0" smtClean="0">
                <a:cs typeface="Arial" pitchFamily="34" charset="0"/>
              </a:rPr>
              <a:t>A pesar de que todas las religiones comparten la creencia en que existe un orden moral objetivo en el universo, hay una diferencia entre las religiones y filosofías de las culturas hindú, china, persa y griega, en las que se identifica este orden moral con un principio cósmico, ley natural o logos inherente a la naturaleza que rige tanto el universo físico como a la sociedad humana, y las religiones de las culturas semitas que identifican este orden moral con una legislación divina instaurada por un Dios soberano y legislador.</a:t>
            </a:r>
          </a:p>
        </p:txBody>
      </p:sp>
      <p:sp>
        <p:nvSpPr>
          <p:cNvPr id="6" name="5 Rectángulo"/>
          <p:cNvSpPr/>
          <p:nvPr/>
        </p:nvSpPr>
        <p:spPr>
          <a:xfrm>
            <a:off x="0" y="2356222"/>
            <a:ext cx="9144000" cy="4501778"/>
          </a:xfrm>
          <a:prstGeom prst="rect">
            <a:avLst/>
          </a:prstGeom>
          <a:solidFill>
            <a:srgbClr val="002060"/>
          </a:solidFill>
        </p:spPr>
        <p:txBody>
          <a:bodyPr wrap="square" lIns="360000" tIns="108000" rIns="252000" bIns="144000">
            <a:spAutoFit/>
          </a:bodyPr>
          <a:lstStyle/>
          <a:p>
            <a:pPr indent="252000">
              <a:spcAft>
                <a:spcPts val="600"/>
              </a:spcAft>
            </a:pPr>
            <a:r>
              <a:rPr lang="es-ES" dirty="0" smtClean="0"/>
              <a:t>Martín Velasco explica las diferencias entre estos dos grupos de la siguiente manera: </a:t>
            </a:r>
            <a:r>
              <a:rPr lang="es-ES" dirty="0" smtClean="0">
                <a:solidFill>
                  <a:schemeClr val="accent4">
                    <a:lumMod val="60000"/>
                    <a:lumOff val="40000"/>
                  </a:schemeClr>
                </a:solidFill>
              </a:rPr>
              <a:t>«</a:t>
            </a:r>
            <a:r>
              <a:rPr lang="es-ES" i="1" dirty="0" smtClean="0">
                <a:solidFill>
                  <a:schemeClr val="accent4">
                    <a:lumMod val="60000"/>
                    <a:lumOff val="40000"/>
                  </a:schemeClr>
                </a:solidFill>
              </a:rPr>
              <a:t>el primero </a:t>
            </a:r>
            <a:r>
              <a:rPr lang="es-ES" dirty="0" smtClean="0">
                <a:solidFill>
                  <a:schemeClr val="accent4">
                    <a:lumMod val="60000"/>
                    <a:lumOff val="40000"/>
                  </a:schemeClr>
                </a:solidFill>
              </a:rPr>
              <a:t>comprende las religiones que fundamentan la rectitud de las acciones humanas en su conformidad con un principio superior a los hombres y a los propios dioses que constituye el orden superior que rige el conjunto del universo. (…) El orden moral que fundamenta la bondad de las acciones se confunde con el orden celestial y con el orden cósmico del que los hombres y los mismos dioses forman parte. El </a:t>
            </a:r>
            <a:r>
              <a:rPr lang="es-ES" i="1" dirty="0" err="1" smtClean="0">
                <a:solidFill>
                  <a:schemeClr val="accent4">
                    <a:lumMod val="60000"/>
                    <a:lumOff val="40000"/>
                  </a:schemeClr>
                </a:solidFill>
              </a:rPr>
              <a:t>rta</a:t>
            </a:r>
            <a:r>
              <a:rPr lang="es-ES" dirty="0" smtClean="0">
                <a:solidFill>
                  <a:schemeClr val="accent4">
                    <a:lumMod val="60000"/>
                    <a:lumOff val="40000"/>
                  </a:schemeClr>
                </a:solidFill>
              </a:rPr>
              <a:t> védico, el tao chino, el </a:t>
            </a:r>
            <a:r>
              <a:rPr lang="es-ES" i="1" dirty="0" err="1" smtClean="0">
                <a:solidFill>
                  <a:schemeClr val="accent4">
                    <a:lumMod val="60000"/>
                    <a:lumOff val="40000"/>
                  </a:schemeClr>
                </a:solidFill>
              </a:rPr>
              <a:t>asha</a:t>
            </a:r>
            <a:r>
              <a:rPr lang="es-ES" dirty="0" smtClean="0">
                <a:solidFill>
                  <a:schemeClr val="accent4">
                    <a:lumMod val="60000"/>
                    <a:lumOff val="40000"/>
                  </a:schemeClr>
                </a:solidFill>
              </a:rPr>
              <a:t> del irán y la misma </a:t>
            </a:r>
            <a:r>
              <a:rPr lang="es-ES" i="1" dirty="0" err="1" smtClean="0">
                <a:solidFill>
                  <a:schemeClr val="accent4">
                    <a:lumMod val="60000"/>
                    <a:lumOff val="40000"/>
                  </a:schemeClr>
                </a:solidFill>
              </a:rPr>
              <a:t>diké</a:t>
            </a:r>
            <a:r>
              <a:rPr lang="es-ES" dirty="0" smtClean="0">
                <a:solidFill>
                  <a:schemeClr val="accent4">
                    <a:lumMod val="60000"/>
                    <a:lumOff val="40000"/>
                  </a:schemeClr>
                </a:solidFill>
              </a:rPr>
              <a:t> griega son otras tantas expresiones de esta realidad que es al mismo tiempo la ley del universo y la de la conducta de los hombres. (…)</a:t>
            </a:r>
          </a:p>
          <a:p>
            <a:pPr indent="252000">
              <a:spcAft>
                <a:spcPts val="600"/>
              </a:spcAft>
            </a:pPr>
            <a:r>
              <a:rPr lang="es-ES" i="1" dirty="0" smtClean="0">
                <a:solidFill>
                  <a:schemeClr val="accent4">
                    <a:lumMod val="60000"/>
                    <a:lumOff val="40000"/>
                  </a:schemeClr>
                </a:solidFill>
              </a:rPr>
              <a:t>El segundo </a:t>
            </a:r>
            <a:r>
              <a:rPr lang="es-ES" dirty="0" smtClean="0">
                <a:solidFill>
                  <a:schemeClr val="accent4">
                    <a:lumMod val="60000"/>
                    <a:lumOff val="40000"/>
                  </a:schemeClr>
                </a:solidFill>
              </a:rPr>
              <a:t>grupo comprende las religiones que fundamentan la validez de la decisión ética no en la conformidad con un orden superior sino en la obediencia a un mandamiento divino. Lo decisivo no es aquí el orden, sino el Señor cuya voluntad lo determina. (…) La acción moral consistirá no en conformarse a un orden, sino en obedecer la ley y seguir a Dios.</a:t>
            </a: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rPr>
              <a:t> </a:t>
            </a:r>
          </a:p>
          <a:p>
            <a:pPr algn="r">
              <a:spcAft>
                <a:spcPts val="600"/>
              </a:spcAft>
            </a:pPr>
            <a:r>
              <a:rPr lang="es-ES" sz="1600" dirty="0" smtClean="0">
                <a:solidFill>
                  <a:schemeClr val="accent3">
                    <a:lumMod val="75000"/>
                  </a:schemeClr>
                </a:solidFill>
              </a:rPr>
              <a:t>                         Juan Martín Velasco, «Religión y moral», en </a:t>
            </a:r>
            <a:r>
              <a:rPr lang="es-ES" sz="1600" i="1" dirty="0" smtClean="0">
                <a:solidFill>
                  <a:schemeClr val="accent3">
                    <a:lumMod val="75000"/>
                  </a:schemeClr>
                </a:solidFill>
              </a:rPr>
              <a:t>Conceptos fundamentales de ética teológica</a:t>
            </a:r>
            <a:r>
              <a:rPr lang="es-ES" sz="1600" dirty="0" smtClean="0">
                <a:solidFill>
                  <a:schemeClr val="accent3">
                    <a:lumMod val="75000"/>
                  </a:schemeClr>
                </a:solidFill>
              </a:rPr>
              <a:t>, Vidal, M. ed., </a:t>
            </a:r>
            <a:r>
              <a:rPr lang="es-ES" sz="1600" dirty="0" err="1" smtClean="0">
                <a:solidFill>
                  <a:schemeClr val="accent3">
                    <a:lumMod val="75000"/>
                  </a:schemeClr>
                </a:solidFill>
              </a:rPr>
              <a:t>Trotta</a:t>
            </a:r>
            <a:r>
              <a:rPr lang="es-ES" sz="1600" dirty="0" smtClean="0">
                <a:solidFill>
                  <a:schemeClr val="accent3">
                    <a:lumMod val="75000"/>
                  </a:schemeClr>
                </a:solidFill>
              </a:rPr>
              <a:t>, Madrid, 1992, </a:t>
            </a:r>
            <a:r>
              <a:rPr lang="es-ES" sz="1600" dirty="0" err="1" smtClean="0">
                <a:solidFill>
                  <a:schemeClr val="accent3">
                    <a:lumMod val="75000"/>
                  </a:schemeClr>
                </a:solidFill>
              </a:rPr>
              <a:t>p.187</a:t>
            </a:r>
            <a:r>
              <a:rPr lang="es-ES" sz="1600" dirty="0" smtClean="0">
                <a:solidFill>
                  <a:schemeClr val="accent3">
                    <a:lumMod val="75000"/>
                  </a:schemeClr>
                </a:solidFill>
              </a:rPr>
              <a:t>.</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830997"/>
          </a:xfrm>
          <a:prstGeom prst="rect">
            <a:avLst/>
          </a:prstGeom>
          <a:solidFill>
            <a:schemeClr val="accent3">
              <a:lumMod val="50000"/>
            </a:schemeClr>
          </a:solidFill>
        </p:spPr>
        <p:txBody>
          <a:bodyPr wrap="square" rtlCol="0">
            <a:spAutoFit/>
          </a:bodyPr>
          <a:lstStyle/>
          <a:p>
            <a:pPr marL="360000" lvl="0" hangingPunct="0"/>
            <a:r>
              <a:rPr lang="es-ES" sz="2400" b="1" dirty="0" smtClean="0">
                <a:solidFill>
                  <a:srgbClr val="FFFF00"/>
                </a:solidFill>
              </a:rPr>
              <a:t>Un orden moral inherente a la naturaleza que rige tanto al cosmos como a la sociedad humana</a:t>
            </a:r>
            <a:endParaRPr lang="es-ES" sz="2400" b="1" cap="small" dirty="0" smtClean="0">
              <a:solidFill>
                <a:srgbClr val="FFFF00"/>
              </a:solidFill>
            </a:endParaRPr>
          </a:p>
        </p:txBody>
      </p:sp>
      <p:sp>
        <p:nvSpPr>
          <p:cNvPr id="5" name="4 Rectángulo"/>
          <p:cNvSpPr/>
          <p:nvPr/>
        </p:nvSpPr>
        <p:spPr>
          <a:xfrm>
            <a:off x="107504" y="980728"/>
            <a:ext cx="8928992" cy="3044080"/>
          </a:xfrm>
          <a:prstGeom prst="rect">
            <a:avLst/>
          </a:prstGeom>
          <a:noFill/>
        </p:spPr>
        <p:txBody>
          <a:bodyPr wrap="square" lIns="288000" tIns="108000" rIns="144000" bIns="72000">
            <a:spAutoFit/>
          </a:bodyPr>
          <a:lstStyle/>
          <a:p>
            <a:pPr indent="252000">
              <a:spcAft>
                <a:spcPts val="600"/>
              </a:spcAft>
            </a:pPr>
            <a:r>
              <a:rPr lang="es-ES" dirty="0" smtClean="0"/>
              <a:t>Sobre los conceptos hindúes de </a:t>
            </a:r>
            <a:r>
              <a:rPr lang="es-ES" dirty="0" err="1" smtClean="0"/>
              <a:t>rita</a:t>
            </a:r>
            <a:r>
              <a:rPr lang="es-ES" dirty="0" smtClean="0"/>
              <a:t> y </a:t>
            </a:r>
            <a:r>
              <a:rPr lang="es-ES" dirty="0" err="1" smtClean="0"/>
              <a:t>Dharma</a:t>
            </a:r>
            <a:r>
              <a:rPr lang="es-ES" dirty="0" smtClean="0"/>
              <a:t> </a:t>
            </a:r>
            <a:r>
              <a:rPr lang="es-ES" dirty="0" err="1" smtClean="0"/>
              <a:t>Purusottama</a:t>
            </a:r>
            <a:r>
              <a:rPr lang="es-ES" dirty="0" smtClean="0"/>
              <a:t> </a:t>
            </a:r>
            <a:r>
              <a:rPr lang="es-ES" dirty="0" err="1" smtClean="0"/>
              <a:t>Bilomoria</a:t>
            </a:r>
            <a:r>
              <a:rPr lang="es-ES" dirty="0" smtClean="0"/>
              <a:t> escribe: </a:t>
            </a: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rPr>
              <a:t>El bien supremo se identifica con la armonía total del orden cósmico o natural, caracterizado como </a:t>
            </a:r>
            <a:r>
              <a:rPr lang="es-ES" i="1" dirty="0" err="1" smtClean="0">
                <a:solidFill>
                  <a:schemeClr val="accent4">
                    <a:lumMod val="60000"/>
                    <a:lumOff val="40000"/>
                  </a:schemeClr>
                </a:solidFill>
              </a:rPr>
              <a:t>rita</a:t>
            </a:r>
            <a:r>
              <a:rPr lang="es-ES" dirty="0" smtClean="0">
                <a:solidFill>
                  <a:schemeClr val="accent4">
                    <a:lumMod val="60000"/>
                    <a:lumOff val="40000"/>
                  </a:schemeClr>
                </a:solidFill>
              </a:rPr>
              <a:t>: ésta es la finalidad creadora que circunscribe la conducta humana. Así el orden social y moral se concibe como un correlato del orden natural.» .</a:t>
            </a:r>
          </a:p>
          <a:p>
            <a:pPr indent="252000">
              <a:spcAft>
                <a:spcPts val="600"/>
              </a:spcAft>
            </a:pPr>
            <a:r>
              <a:rPr lang="es-ES" dirty="0" smtClean="0">
                <a:solidFill>
                  <a:schemeClr val="accent4">
                    <a:lumMod val="60000"/>
                    <a:lumOff val="40000"/>
                  </a:schemeClr>
                </a:solidFill>
              </a:rPr>
              <a:t>  </a:t>
            </a: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rPr>
              <a:t>El </a:t>
            </a:r>
            <a:r>
              <a:rPr lang="es-ES" i="1" dirty="0" err="1" smtClean="0">
                <a:solidFill>
                  <a:schemeClr val="accent4">
                    <a:lumMod val="60000"/>
                    <a:lumOff val="40000"/>
                  </a:schemeClr>
                </a:solidFill>
              </a:rPr>
              <a:t>Dharma</a:t>
            </a:r>
            <a:r>
              <a:rPr lang="es-ES" dirty="0" smtClean="0">
                <a:solidFill>
                  <a:schemeClr val="accent4">
                    <a:lumMod val="60000"/>
                    <a:lumOff val="40000"/>
                  </a:schemeClr>
                </a:solidFill>
              </a:rPr>
              <a:t> es una noción omnicomprensiva y quizás singular del pensamiento indio (…) El término deriva de la raíz sánscrita </a:t>
            </a:r>
            <a:r>
              <a:rPr lang="es-ES" dirty="0" err="1" smtClean="0">
                <a:solidFill>
                  <a:schemeClr val="accent4">
                    <a:lumMod val="60000"/>
                    <a:lumOff val="40000"/>
                  </a:schemeClr>
                </a:solidFill>
              </a:rPr>
              <a:t>Dhr</a:t>
            </a:r>
            <a:r>
              <a:rPr lang="es-ES" dirty="0" smtClean="0">
                <a:solidFill>
                  <a:schemeClr val="accent4">
                    <a:lumMod val="60000"/>
                    <a:lumOff val="40000"/>
                  </a:schemeClr>
                </a:solidFill>
              </a:rPr>
              <a:t>, que significa formar, defender, dar apoyo, sostener o mantener unido. Sin duda tiene la connotación de aquello que mantiene, da orden y cohesión (…) a la naturaleza, la sociedad y el individuo.</a:t>
            </a:r>
            <a:r>
              <a:rPr lang="es-ES" dirty="0" smtClean="0">
                <a:solidFill>
                  <a:schemeClr val="accent4">
                    <a:lumMod val="60000"/>
                    <a:lumOff val="40000"/>
                  </a:schemeClr>
                </a:solidFill>
                <a:latin typeface="Arial"/>
                <a:cs typeface="Arial"/>
              </a:rPr>
              <a:t>»</a:t>
            </a:r>
            <a:endParaRPr lang="es-ES" dirty="0" smtClean="0">
              <a:solidFill>
                <a:schemeClr val="accent4">
                  <a:lumMod val="60000"/>
                  <a:lumOff val="40000"/>
                </a:schemeClr>
              </a:solidFill>
            </a:endParaRPr>
          </a:p>
          <a:p>
            <a:pPr algn="r">
              <a:spcAft>
                <a:spcPts val="600"/>
              </a:spcAft>
            </a:pPr>
            <a:r>
              <a:rPr lang="es-ES" sz="1600" dirty="0" smtClean="0">
                <a:solidFill>
                  <a:schemeClr val="accent3">
                    <a:lumMod val="75000"/>
                  </a:schemeClr>
                </a:solidFill>
              </a:rPr>
              <a:t>                                            </a:t>
            </a:r>
            <a:r>
              <a:rPr lang="es-ES" sz="1600" dirty="0" err="1" smtClean="0">
                <a:solidFill>
                  <a:schemeClr val="accent3">
                    <a:lumMod val="75000"/>
                  </a:schemeClr>
                </a:solidFill>
              </a:rPr>
              <a:t>Purusottama</a:t>
            </a:r>
            <a:r>
              <a:rPr lang="es-ES" sz="1600" dirty="0" smtClean="0">
                <a:solidFill>
                  <a:schemeClr val="accent3">
                    <a:lumMod val="75000"/>
                  </a:schemeClr>
                </a:solidFill>
              </a:rPr>
              <a:t> </a:t>
            </a:r>
            <a:r>
              <a:rPr lang="es-ES" sz="1600" dirty="0" err="1" smtClean="0">
                <a:solidFill>
                  <a:schemeClr val="accent3">
                    <a:lumMod val="75000"/>
                  </a:schemeClr>
                </a:solidFill>
              </a:rPr>
              <a:t>Bilimoria</a:t>
            </a:r>
            <a:r>
              <a:rPr lang="es-ES" sz="1600" dirty="0" smtClean="0">
                <a:solidFill>
                  <a:schemeClr val="accent3">
                    <a:lumMod val="75000"/>
                  </a:schemeClr>
                </a:solidFill>
              </a:rPr>
              <a:t>, «La ética india», en Compendio de ética, Singer, P. ed., Alianza Editorial, Madrid, 1995, p. 82-85.</a:t>
            </a:r>
          </a:p>
        </p:txBody>
      </p:sp>
      <p:sp>
        <p:nvSpPr>
          <p:cNvPr id="6" name="5 Rectángulo"/>
          <p:cNvSpPr/>
          <p:nvPr/>
        </p:nvSpPr>
        <p:spPr>
          <a:xfrm>
            <a:off x="0" y="4005064"/>
            <a:ext cx="9144000" cy="2939024"/>
          </a:xfrm>
          <a:prstGeom prst="rect">
            <a:avLst/>
          </a:prstGeom>
          <a:solidFill>
            <a:srgbClr val="002060"/>
          </a:solidFill>
        </p:spPr>
        <p:txBody>
          <a:bodyPr wrap="square" lIns="360000" tIns="216000" rIns="144000" bIns="180000">
            <a:spAutoFit/>
          </a:bodyPr>
          <a:lstStyle/>
          <a:p>
            <a:pPr indent="252000">
              <a:spcAft>
                <a:spcPts val="600"/>
              </a:spcAft>
            </a:pPr>
            <a:r>
              <a:rPr lang="es-ES" dirty="0" smtClean="0"/>
              <a:t>Como explica Young </a:t>
            </a:r>
            <a:r>
              <a:rPr lang="es-ES" dirty="0" err="1" smtClean="0"/>
              <a:t>Oon</a:t>
            </a:r>
            <a:r>
              <a:rPr lang="es-ES" dirty="0" smtClean="0"/>
              <a:t> Kim, el concepto de un orden moral natural basado en la ley del karma es también un lugar común en la cultura hindú: </a:t>
            </a: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rPr>
              <a:t>En general los budistas y los hindúes están de acuerdo en su comprensión del karma, la ley férrea de causa y efecto, (...) Todo lo que el hombre cosecha, debe haberlo sembrado. Como una piedra arrojada a un estanque, cada acto tiene un efecto. En vez de acusar al Destino de lo que nos ocurre o depender del gobierno de la providencia de un Dios personal, los budistas </a:t>
            </a:r>
            <a:r>
              <a:rPr lang="es-ES" dirty="0" err="1" smtClean="0">
                <a:solidFill>
                  <a:schemeClr val="accent4">
                    <a:lumMod val="60000"/>
                    <a:lumOff val="40000"/>
                  </a:schemeClr>
                </a:solidFill>
              </a:rPr>
              <a:t>Theravada</a:t>
            </a:r>
            <a:r>
              <a:rPr lang="es-ES" dirty="0" smtClean="0">
                <a:solidFill>
                  <a:schemeClr val="accent4">
                    <a:lumMod val="60000"/>
                    <a:lumOff val="40000"/>
                  </a:schemeClr>
                </a:solidFill>
              </a:rPr>
              <a:t> explican que todo lo que acontece es el fruto de una ley moral natural de causa y efecto. Como el </a:t>
            </a:r>
            <a:r>
              <a:rPr lang="es-ES" i="1" dirty="0" err="1" smtClean="0">
                <a:solidFill>
                  <a:schemeClr val="accent4">
                    <a:lumMod val="60000"/>
                    <a:lumOff val="40000"/>
                  </a:schemeClr>
                </a:solidFill>
              </a:rPr>
              <a:t>Dhammapada</a:t>
            </a:r>
            <a:r>
              <a:rPr lang="es-ES" i="1" dirty="0" smtClean="0">
                <a:solidFill>
                  <a:schemeClr val="accent4">
                    <a:lumMod val="60000"/>
                    <a:lumOff val="40000"/>
                  </a:schemeClr>
                </a:solidFill>
              </a:rPr>
              <a:t> </a:t>
            </a:r>
            <a:r>
              <a:rPr lang="es-ES" dirty="0" smtClean="0">
                <a:solidFill>
                  <a:schemeClr val="accent4">
                    <a:lumMod val="60000"/>
                    <a:lumOff val="40000"/>
                  </a:schemeClr>
                </a:solidFill>
              </a:rPr>
              <a:t>indica, es uno mismo quien hace el mal y uno mismo quien sufre las consecuencias.</a:t>
            </a:r>
            <a:r>
              <a:rPr lang="es-ES" dirty="0" smtClean="0">
                <a:solidFill>
                  <a:schemeClr val="accent4">
                    <a:lumMod val="60000"/>
                    <a:lumOff val="40000"/>
                  </a:schemeClr>
                </a:solidFill>
                <a:latin typeface="Arial"/>
                <a:cs typeface="Arial"/>
              </a:rPr>
              <a:t>»</a:t>
            </a:r>
            <a:endParaRPr lang="es-ES" dirty="0" smtClean="0">
              <a:solidFill>
                <a:schemeClr val="accent4">
                  <a:lumMod val="60000"/>
                  <a:lumOff val="40000"/>
                </a:schemeClr>
              </a:solidFill>
            </a:endParaRPr>
          </a:p>
          <a:p>
            <a:pPr algn="r">
              <a:spcAft>
                <a:spcPts val="600"/>
              </a:spcAft>
            </a:pPr>
            <a:r>
              <a:rPr lang="es-ES" sz="1600" dirty="0" smtClean="0">
                <a:solidFill>
                  <a:schemeClr val="accent3">
                    <a:lumMod val="75000"/>
                  </a:schemeClr>
                </a:solidFill>
              </a:rPr>
              <a:t>Y.O. Kim, </a:t>
            </a:r>
            <a:r>
              <a:rPr lang="es-ES" sz="1600" dirty="0" err="1" smtClean="0">
                <a:solidFill>
                  <a:schemeClr val="accent3">
                    <a:lumMod val="75000"/>
                  </a:schemeClr>
                </a:solidFill>
              </a:rPr>
              <a:t>World</a:t>
            </a:r>
            <a:r>
              <a:rPr lang="es-ES" sz="1600" dirty="0" smtClean="0">
                <a:solidFill>
                  <a:schemeClr val="accent3">
                    <a:lumMod val="75000"/>
                  </a:schemeClr>
                </a:solidFill>
              </a:rPr>
              <a:t> </a:t>
            </a:r>
            <a:r>
              <a:rPr lang="es-ES" sz="1600" dirty="0" err="1" smtClean="0">
                <a:solidFill>
                  <a:schemeClr val="accent3">
                    <a:lumMod val="75000"/>
                  </a:schemeClr>
                </a:solidFill>
              </a:rPr>
              <a:t>Religions</a:t>
            </a:r>
            <a:r>
              <a:rPr lang="es-ES" sz="1600" dirty="0" smtClean="0">
                <a:solidFill>
                  <a:schemeClr val="accent3">
                    <a:lumMod val="75000"/>
                  </a:schemeClr>
                </a:solidFill>
              </a:rPr>
              <a:t>, vol. 1, </a:t>
            </a:r>
            <a:r>
              <a:rPr lang="es-ES" sz="1600" dirty="0" err="1" smtClean="0">
                <a:solidFill>
                  <a:schemeClr val="accent3">
                    <a:lumMod val="75000"/>
                  </a:schemeClr>
                </a:solidFill>
              </a:rPr>
              <a:t>Golden</a:t>
            </a:r>
            <a:r>
              <a:rPr lang="es-ES" sz="1600" dirty="0" smtClean="0">
                <a:solidFill>
                  <a:schemeClr val="accent3">
                    <a:lumMod val="75000"/>
                  </a:schemeClr>
                </a:solidFill>
              </a:rPr>
              <a:t> </a:t>
            </a:r>
            <a:r>
              <a:rPr lang="es-ES" sz="1600" dirty="0" err="1" smtClean="0">
                <a:solidFill>
                  <a:schemeClr val="accent3">
                    <a:lumMod val="75000"/>
                  </a:schemeClr>
                </a:solidFill>
              </a:rPr>
              <a:t>Gate</a:t>
            </a:r>
            <a:r>
              <a:rPr lang="es-ES" sz="1600" dirty="0" smtClean="0">
                <a:solidFill>
                  <a:schemeClr val="accent3">
                    <a:lumMod val="75000"/>
                  </a:schemeClr>
                </a:solidFill>
              </a:rPr>
              <a:t>, New York, 1976. pp. 153-154.</a:t>
            </a: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132856"/>
            <a:ext cx="9144000" cy="4725144"/>
          </a:xfrm>
          <a:prstGeom prst="rect">
            <a:avLst/>
          </a:prstGeom>
          <a:solidFill>
            <a:srgbClr val="002060"/>
          </a:solidFill>
        </p:spPr>
        <p:txBody>
          <a:bodyPr wrap="square" lIns="360000" tIns="144000" rIns="180000" bIns="108000">
            <a:spAutoFit/>
          </a:bodyPr>
          <a:lstStyle/>
          <a:p>
            <a:pPr indent="252000">
              <a:spcAft>
                <a:spcPts val="1200"/>
              </a:spcAft>
            </a:pPr>
            <a:r>
              <a:rPr lang="es-ES" dirty="0" smtClean="0"/>
              <a:t>En la cultura china, Lao </a:t>
            </a:r>
            <a:r>
              <a:rPr lang="es-ES" dirty="0" err="1" smtClean="0"/>
              <a:t>zi</a:t>
            </a:r>
            <a:r>
              <a:rPr lang="es-ES" dirty="0" smtClean="0"/>
              <a:t> y Confucio, a pesar de sus distintos conceptos del Tao o camino —para el primero un principio cósmico y para el segundo una norma moral, el mandato del Cielo— estaban de acuerdo en que el Tao gobierna tanto a la naturaleza como la sociedad humana. Según Pilar González España, para Lao </a:t>
            </a:r>
            <a:r>
              <a:rPr lang="es-ES" dirty="0" err="1" smtClean="0"/>
              <a:t>zi</a:t>
            </a:r>
            <a:r>
              <a:rPr lang="es-ES" dirty="0" smtClean="0"/>
              <a:t> </a:t>
            </a:r>
            <a:r>
              <a:rPr lang="es-ES" dirty="0" smtClean="0">
                <a:solidFill>
                  <a:schemeClr val="accent4">
                    <a:lumMod val="60000"/>
                    <a:lumOff val="40000"/>
                  </a:schemeClr>
                </a:solidFill>
              </a:rPr>
              <a:t>«aunque las cosas son cambiantes, las leyes que gobiernan sus cambios son inmutables. (…) El hombre debe conocer estas leyes naturales y conducirse en concordancia con ellas. No debe intervenir para modificarlas sino seguirlas, dejarse llevar por ellas.»</a:t>
            </a:r>
          </a:p>
          <a:p>
            <a:pPr indent="252000">
              <a:spcAft>
                <a:spcPts val="600"/>
              </a:spcAft>
            </a:pPr>
            <a:r>
              <a:rPr lang="es-ES" dirty="0" smtClean="0"/>
              <a:t> Y al hablar sobre el confucianismo explica: </a:t>
            </a:r>
            <a:r>
              <a:rPr lang="es-ES" dirty="0" smtClean="0">
                <a:solidFill>
                  <a:schemeClr val="accent4">
                    <a:lumMod val="60000"/>
                    <a:lumOff val="40000"/>
                  </a:schemeClr>
                </a:solidFill>
              </a:rPr>
              <a:t>«ya que el universo confuciano es un universo moral, los principios morales del hombre deben ser también los principios metafísicos del universo. La naturaleza humana (</a:t>
            </a:r>
            <a:r>
              <a:rPr lang="es-ES" dirty="0" err="1" smtClean="0">
                <a:solidFill>
                  <a:schemeClr val="accent4">
                    <a:lumMod val="60000"/>
                    <a:lumOff val="40000"/>
                  </a:schemeClr>
                </a:solidFill>
              </a:rPr>
              <a:t>xing</a:t>
            </a:r>
            <a:r>
              <a:rPr lang="es-ES" dirty="0" smtClean="0">
                <a:solidFill>
                  <a:schemeClr val="accent4">
                    <a:lumMod val="60000"/>
                    <a:lumOff val="40000"/>
                  </a:schemeClr>
                </a:solidFill>
              </a:rPr>
              <a:t>) debe ser la ejemplificación de esos principios. (…)  En cuanto a su propio destino, que no es otro que el Mandato del Cielo (</a:t>
            </a:r>
            <a:r>
              <a:rPr lang="es-ES" dirty="0" err="1" smtClean="0">
                <a:solidFill>
                  <a:schemeClr val="accent4">
                    <a:lumMod val="60000"/>
                    <a:lumOff val="40000"/>
                  </a:schemeClr>
                </a:solidFill>
              </a:rPr>
              <a:t>Tianming</a:t>
            </a:r>
            <a:r>
              <a:rPr lang="es-ES" dirty="0" smtClean="0">
                <a:solidFill>
                  <a:schemeClr val="accent4">
                    <a:lumMod val="60000"/>
                    <a:lumOff val="40000"/>
                  </a:schemeClr>
                </a:solidFill>
              </a:rPr>
              <a:t>), el hombre debe conocerlo. El Cielo, para </a:t>
            </a:r>
            <a:r>
              <a:rPr lang="es-ES" dirty="0" err="1" smtClean="0">
                <a:solidFill>
                  <a:schemeClr val="accent4">
                    <a:lumMod val="60000"/>
                    <a:lumOff val="40000"/>
                  </a:schemeClr>
                </a:solidFill>
              </a:rPr>
              <a:t>Mencio</a:t>
            </a:r>
            <a:r>
              <a:rPr lang="es-ES" dirty="0" smtClean="0">
                <a:solidFill>
                  <a:schemeClr val="accent4">
                    <a:lumMod val="60000"/>
                    <a:lumOff val="40000"/>
                  </a:schemeClr>
                </a:solidFill>
              </a:rPr>
              <a:t> y su escuela, es el universo moral y el que cultiva su espíritu personal… conoce entonces la naturaleza del Cielo.»</a:t>
            </a:r>
          </a:p>
          <a:p>
            <a:pPr algn="r">
              <a:spcAft>
                <a:spcPts val="600"/>
              </a:spcAft>
            </a:pPr>
            <a:r>
              <a:rPr lang="es-ES" dirty="0" smtClean="0"/>
              <a:t>                                                      </a:t>
            </a:r>
            <a:r>
              <a:rPr lang="es-ES" sz="1600" dirty="0" smtClean="0">
                <a:solidFill>
                  <a:schemeClr val="accent3">
                    <a:lumMod val="75000"/>
                  </a:schemeClr>
                </a:solidFill>
              </a:rPr>
              <a:t>Pilar González España, «La filosofía china», en Filosofías no occidentales, Miguel Cruz Hernández, ed., </a:t>
            </a:r>
            <a:r>
              <a:rPr lang="es-ES" sz="1600" dirty="0" err="1" smtClean="0">
                <a:solidFill>
                  <a:schemeClr val="accent3">
                    <a:lumMod val="75000"/>
                  </a:schemeClr>
                </a:solidFill>
              </a:rPr>
              <a:t>Trotta</a:t>
            </a:r>
            <a:r>
              <a:rPr lang="es-ES" sz="1600" dirty="0" smtClean="0">
                <a:solidFill>
                  <a:schemeClr val="accent3">
                    <a:lumMod val="75000"/>
                  </a:schemeClr>
                </a:solidFill>
              </a:rPr>
              <a:t>, Madrid, 1999, pp. 50-51. p. 45.</a:t>
            </a:r>
          </a:p>
        </p:txBody>
      </p:sp>
      <p:sp>
        <p:nvSpPr>
          <p:cNvPr id="6" name="5 Rectángulo"/>
          <p:cNvSpPr/>
          <p:nvPr/>
        </p:nvSpPr>
        <p:spPr>
          <a:xfrm>
            <a:off x="179512" y="260648"/>
            <a:ext cx="8784976" cy="1812974"/>
          </a:xfrm>
          <a:prstGeom prst="rect">
            <a:avLst/>
          </a:prstGeom>
          <a:noFill/>
        </p:spPr>
        <p:txBody>
          <a:bodyPr wrap="square" lIns="288000" tIns="108000" rIns="144000" bIns="72000">
            <a:spAutoFit/>
          </a:bodyPr>
          <a:lstStyle/>
          <a:p>
            <a:pPr indent="252000"/>
            <a:r>
              <a:rPr lang="es-ES" dirty="0" smtClean="0"/>
              <a:t>Y acerca del </a:t>
            </a:r>
            <a:r>
              <a:rPr lang="es-ES" dirty="0" err="1" smtClean="0"/>
              <a:t>janinismo</a:t>
            </a:r>
            <a:r>
              <a:rPr lang="es-ES" dirty="0" smtClean="0"/>
              <a:t>  Young </a:t>
            </a:r>
            <a:r>
              <a:rPr lang="es-ES" dirty="0" err="1" smtClean="0"/>
              <a:t>Oon</a:t>
            </a:r>
            <a:r>
              <a:rPr lang="es-ES" dirty="0" smtClean="0"/>
              <a:t> Kim explica que </a:t>
            </a: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rPr>
              <a:t>los </a:t>
            </a:r>
            <a:r>
              <a:rPr lang="es-ES" dirty="0" err="1" smtClean="0">
                <a:solidFill>
                  <a:schemeClr val="accent4">
                    <a:lumMod val="60000"/>
                    <a:lumOff val="40000"/>
                  </a:schemeClr>
                </a:solidFill>
              </a:rPr>
              <a:t>jainistas</a:t>
            </a:r>
            <a:r>
              <a:rPr lang="es-ES" dirty="0" smtClean="0">
                <a:solidFill>
                  <a:schemeClr val="accent4">
                    <a:lumMod val="60000"/>
                    <a:lumOff val="40000"/>
                  </a:schemeClr>
                </a:solidFill>
              </a:rPr>
              <a:t> enfatizaban la absoluta inmutabilidad de la ley del karma. El universo está controlado por una inviolable ley de causa y efecto. En opinión de los </a:t>
            </a:r>
            <a:r>
              <a:rPr lang="es-ES" dirty="0" err="1" smtClean="0">
                <a:solidFill>
                  <a:schemeClr val="accent4">
                    <a:lumMod val="60000"/>
                    <a:lumOff val="40000"/>
                  </a:schemeClr>
                </a:solidFill>
              </a:rPr>
              <a:t>jainistas</a:t>
            </a:r>
            <a:r>
              <a:rPr lang="es-ES" dirty="0" smtClean="0">
                <a:solidFill>
                  <a:schemeClr val="accent4">
                    <a:lumMod val="60000"/>
                    <a:lumOff val="40000"/>
                  </a:schemeClr>
                </a:solidFill>
              </a:rPr>
              <a:t>, no hay un Gobernante amable por encima de la ley </a:t>
            </a:r>
            <a:r>
              <a:rPr lang="es-ES" dirty="0" err="1" smtClean="0">
                <a:solidFill>
                  <a:schemeClr val="accent4">
                    <a:lumMod val="60000"/>
                    <a:lumOff val="40000"/>
                  </a:schemeClr>
                </a:solidFill>
              </a:rPr>
              <a:t>kármica</a:t>
            </a:r>
            <a:r>
              <a:rPr lang="es-ES" dirty="0" smtClean="0">
                <a:solidFill>
                  <a:schemeClr val="accent4">
                    <a:lumMod val="60000"/>
                    <a:lumOff val="40000"/>
                  </a:schemeClr>
                </a:solidFill>
              </a:rPr>
              <a:t> que pueda amañarla, torcerla, suavizarla o suspenderla temporalmente.</a:t>
            </a:r>
            <a:r>
              <a:rPr lang="es-ES" dirty="0" smtClean="0">
                <a:solidFill>
                  <a:schemeClr val="accent4">
                    <a:lumMod val="60000"/>
                    <a:lumOff val="40000"/>
                  </a:schemeClr>
                </a:solidFill>
                <a:latin typeface="Arial"/>
                <a:cs typeface="Arial"/>
              </a:rPr>
              <a:t>»</a:t>
            </a:r>
            <a:endParaRPr lang="es-ES" dirty="0" smtClean="0">
              <a:solidFill>
                <a:schemeClr val="accent4">
                  <a:lumMod val="60000"/>
                  <a:lumOff val="40000"/>
                </a:schemeClr>
              </a:solidFill>
            </a:endParaRPr>
          </a:p>
          <a:p>
            <a:pPr algn="r">
              <a:spcAft>
                <a:spcPts val="600"/>
              </a:spcAft>
            </a:pPr>
            <a:r>
              <a:rPr lang="es-ES" sz="1600" dirty="0" smtClean="0">
                <a:solidFill>
                  <a:schemeClr val="accent3">
                    <a:lumMod val="75000"/>
                  </a:schemeClr>
                </a:solidFill>
              </a:rPr>
              <a:t>Y.O. Kim, </a:t>
            </a:r>
            <a:r>
              <a:rPr lang="es-ES" sz="1600" dirty="0" err="1" smtClean="0">
                <a:solidFill>
                  <a:schemeClr val="accent3">
                    <a:lumMod val="75000"/>
                  </a:schemeClr>
                </a:solidFill>
              </a:rPr>
              <a:t>World</a:t>
            </a:r>
            <a:r>
              <a:rPr lang="es-ES" sz="1600" dirty="0" smtClean="0">
                <a:solidFill>
                  <a:schemeClr val="accent3">
                    <a:lumMod val="75000"/>
                  </a:schemeClr>
                </a:solidFill>
              </a:rPr>
              <a:t> </a:t>
            </a:r>
            <a:r>
              <a:rPr lang="es-ES" sz="1600" dirty="0" err="1" smtClean="0">
                <a:solidFill>
                  <a:schemeClr val="accent3">
                    <a:lumMod val="75000"/>
                  </a:schemeClr>
                </a:solidFill>
              </a:rPr>
              <a:t>Religions</a:t>
            </a:r>
            <a:r>
              <a:rPr lang="es-ES" sz="1600" dirty="0" smtClean="0">
                <a:solidFill>
                  <a:schemeClr val="accent3">
                    <a:lumMod val="75000"/>
                  </a:schemeClr>
                </a:solidFill>
              </a:rPr>
              <a:t>, vol. 1, </a:t>
            </a:r>
            <a:r>
              <a:rPr lang="es-ES" sz="1600" dirty="0" err="1" smtClean="0">
                <a:solidFill>
                  <a:schemeClr val="accent3">
                    <a:lumMod val="75000"/>
                  </a:schemeClr>
                </a:solidFill>
              </a:rPr>
              <a:t>Golden</a:t>
            </a:r>
            <a:r>
              <a:rPr lang="es-ES" sz="1600" dirty="0" smtClean="0">
                <a:solidFill>
                  <a:schemeClr val="accent3">
                    <a:lumMod val="75000"/>
                  </a:schemeClr>
                </a:solidFill>
              </a:rPr>
              <a:t> </a:t>
            </a:r>
            <a:r>
              <a:rPr lang="es-ES" sz="1600" dirty="0" err="1" smtClean="0">
                <a:solidFill>
                  <a:schemeClr val="accent3">
                    <a:lumMod val="75000"/>
                  </a:schemeClr>
                </a:solidFill>
              </a:rPr>
              <a:t>Gate</a:t>
            </a:r>
            <a:r>
              <a:rPr lang="es-ES" sz="1600" dirty="0" smtClean="0">
                <a:solidFill>
                  <a:schemeClr val="accent3">
                    <a:lumMod val="75000"/>
                  </a:schemeClr>
                </a:solidFill>
              </a:rPr>
              <a:t>, New York, 1976. p. 86.</a:t>
            </a:r>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461665"/>
          </a:xfrm>
          <a:prstGeom prst="rect">
            <a:avLst/>
          </a:prstGeom>
          <a:solidFill>
            <a:schemeClr val="accent3">
              <a:lumMod val="50000"/>
            </a:schemeClr>
          </a:solidFill>
        </p:spPr>
        <p:txBody>
          <a:bodyPr wrap="square" rtlCol="0">
            <a:spAutoFit/>
          </a:bodyPr>
          <a:lstStyle/>
          <a:p>
            <a:pPr marL="360000" lvl="0" hangingPunct="0"/>
            <a:r>
              <a:rPr lang="es-ES" sz="2400" b="1" dirty="0" smtClean="0">
                <a:solidFill>
                  <a:srgbClr val="FFFF00"/>
                </a:solidFill>
              </a:rPr>
              <a:t>Una ley moral natural no escrita</a:t>
            </a:r>
          </a:p>
        </p:txBody>
      </p:sp>
      <p:sp>
        <p:nvSpPr>
          <p:cNvPr id="5" name="4 Rectángulo"/>
          <p:cNvSpPr/>
          <p:nvPr/>
        </p:nvSpPr>
        <p:spPr>
          <a:xfrm>
            <a:off x="215008" y="476672"/>
            <a:ext cx="8928992" cy="4783017"/>
          </a:xfrm>
          <a:prstGeom prst="rect">
            <a:avLst/>
          </a:prstGeom>
          <a:noFill/>
        </p:spPr>
        <p:txBody>
          <a:bodyPr wrap="square" lIns="288000" tIns="108000" rIns="144000" bIns="72000">
            <a:spAutoFit/>
          </a:bodyPr>
          <a:lstStyle/>
          <a:p>
            <a:pPr indent="252000">
              <a:spcAft>
                <a:spcPts val="1200"/>
              </a:spcAft>
            </a:pPr>
            <a:r>
              <a:rPr lang="es-ES" dirty="0" smtClean="0"/>
              <a:t>En la cultura griega, además de los conceptos clásicos del hado o destino, la medida y la </a:t>
            </a:r>
            <a:r>
              <a:rPr lang="es-ES" dirty="0" err="1" smtClean="0"/>
              <a:t>diké</a:t>
            </a:r>
            <a:r>
              <a:rPr lang="es-ES" dirty="0" smtClean="0"/>
              <a:t>, en Sócrates y Platón —con sus defensas de la existencia de un Bien objetivo no convencional—  se encuentra ya el germen de la idea de una ley moral natural no escrita que luego desarrollaran los estoicos con su concepto de logos o razón. </a:t>
            </a:r>
          </a:p>
          <a:p>
            <a:pPr indent="252000"/>
            <a:r>
              <a:rPr lang="es-ES" dirty="0" smtClean="0"/>
              <a:t>Según </a:t>
            </a:r>
            <a:r>
              <a:rPr lang="es-ES" dirty="0" err="1" smtClean="0"/>
              <a:t>Buckle</a:t>
            </a:r>
            <a:r>
              <a:rPr lang="es-ES" dirty="0" smtClean="0"/>
              <a:t>, los estoicos </a:t>
            </a:r>
            <a:r>
              <a:rPr lang="es-ES" dirty="0" smtClean="0">
                <a:solidFill>
                  <a:schemeClr val="accent4">
                    <a:lumMod val="60000"/>
                    <a:lumOff val="40000"/>
                  </a:schemeClr>
                </a:solidFill>
              </a:rPr>
              <a:t>«formularon una concepción del cosmos explícitamente determinista, cuyo tema central era la unidad —y por lo tanto la interconexión— de todas las cosas. (...) Los estoicos concibieron a la naturaleza humana como una parte del orden natural. No obstante mantuvieron el énfasis de Aristóteles en la importancia de la razón en el ser humano, porque su cosmología situaba el orden racional en el corazón de las cosas. La razón humana era así una chispa del fuego creador, el </a:t>
            </a:r>
            <a:r>
              <a:rPr lang="es-ES" i="1" dirty="0" smtClean="0">
                <a:solidFill>
                  <a:schemeClr val="accent4">
                    <a:lumMod val="60000"/>
                    <a:lumOff val="40000"/>
                  </a:schemeClr>
                </a:solidFill>
              </a:rPr>
              <a:t>logos, </a:t>
            </a:r>
            <a:r>
              <a:rPr lang="es-ES" dirty="0" smtClean="0">
                <a:solidFill>
                  <a:schemeClr val="accent4">
                    <a:lumMod val="60000"/>
                    <a:lumOff val="40000"/>
                  </a:schemeClr>
                </a:solidFill>
              </a:rPr>
              <a:t>que ordenaba y unificaba el cosmos. Con esta vinculación fueron capaces de realizar su formulación característica de la ética </a:t>
            </a:r>
            <a:r>
              <a:rPr lang="es-ES" dirty="0" err="1" smtClean="0">
                <a:solidFill>
                  <a:schemeClr val="accent4">
                    <a:lumMod val="60000"/>
                    <a:lumOff val="40000"/>
                  </a:schemeClr>
                </a:solidFill>
              </a:rPr>
              <a:t>iusnaturalista</a:t>
            </a:r>
            <a:r>
              <a:rPr lang="es-ES" dirty="0" smtClean="0">
                <a:solidFill>
                  <a:schemeClr val="accent4">
                    <a:lumMod val="60000"/>
                    <a:lumOff val="40000"/>
                  </a:schemeClr>
                </a:solidFill>
              </a:rPr>
              <a:t>: la ley natural, la ley de la naturaleza, es la ley de la naturaleza </a:t>
            </a:r>
            <a:r>
              <a:rPr lang="es-ES" i="1" dirty="0" smtClean="0">
                <a:solidFill>
                  <a:schemeClr val="accent4">
                    <a:lumMod val="60000"/>
                    <a:lumOff val="40000"/>
                  </a:schemeClr>
                </a:solidFill>
              </a:rPr>
              <a:t>humana, </a:t>
            </a:r>
            <a:r>
              <a:rPr lang="es-ES" dirty="0" smtClean="0">
                <a:solidFill>
                  <a:schemeClr val="accent4">
                    <a:lumMod val="60000"/>
                    <a:lumOff val="40000"/>
                  </a:schemeClr>
                </a:solidFill>
              </a:rPr>
              <a:t>y esta ley es la razón.» </a:t>
            </a:r>
          </a:p>
          <a:p>
            <a:pPr algn="r">
              <a:spcAft>
                <a:spcPts val="600"/>
              </a:spcAft>
            </a:pPr>
            <a:r>
              <a:rPr lang="es-ES" sz="1600" dirty="0" smtClean="0">
                <a:solidFill>
                  <a:schemeClr val="accent3">
                    <a:lumMod val="75000"/>
                  </a:schemeClr>
                </a:solidFill>
              </a:rPr>
              <a:t>                                                    Stephen </a:t>
            </a:r>
            <a:r>
              <a:rPr lang="es-ES" sz="1600" dirty="0" err="1" smtClean="0">
                <a:solidFill>
                  <a:schemeClr val="accent3">
                    <a:lumMod val="75000"/>
                  </a:schemeClr>
                </a:solidFill>
              </a:rPr>
              <a:t>Buckle</a:t>
            </a:r>
            <a:r>
              <a:rPr lang="es-ES" sz="1600" dirty="0" smtClean="0">
                <a:solidFill>
                  <a:schemeClr val="accent3">
                    <a:lumMod val="75000"/>
                  </a:schemeClr>
                </a:solidFill>
              </a:rPr>
              <a:t>, «El derecho natural», en </a:t>
            </a:r>
            <a:r>
              <a:rPr lang="es-MX" sz="1600" i="1" dirty="0" smtClean="0">
                <a:solidFill>
                  <a:schemeClr val="accent3">
                    <a:lumMod val="75000"/>
                  </a:schemeClr>
                </a:solidFill>
              </a:rPr>
              <a:t>Compendio de ética</a:t>
            </a:r>
            <a:r>
              <a:rPr lang="es-MX" sz="1600" dirty="0" smtClean="0">
                <a:solidFill>
                  <a:schemeClr val="accent3">
                    <a:lumMod val="75000"/>
                  </a:schemeClr>
                </a:solidFill>
              </a:rPr>
              <a:t>, Singer, P. ed., Alianza Editorial, Madrid, 1995.</a:t>
            </a:r>
            <a:r>
              <a:rPr lang="es-ES" sz="1600" dirty="0" smtClean="0">
                <a:solidFill>
                  <a:schemeClr val="accent3">
                    <a:lumMod val="75000"/>
                  </a:schemeClr>
                </a:solidFill>
              </a:rPr>
              <a:t>, p. 238.</a:t>
            </a:r>
          </a:p>
          <a:p>
            <a:pPr indent="252000">
              <a:spcAft>
                <a:spcPts val="600"/>
              </a:spcAft>
            </a:pPr>
            <a:endParaRPr lang="es-ES" dirty="0" smtClean="0"/>
          </a:p>
        </p:txBody>
      </p:sp>
      <p:sp>
        <p:nvSpPr>
          <p:cNvPr id="6" name="5 Rectángulo"/>
          <p:cNvSpPr/>
          <p:nvPr/>
        </p:nvSpPr>
        <p:spPr>
          <a:xfrm>
            <a:off x="0" y="4905194"/>
            <a:ext cx="9144000" cy="1952806"/>
          </a:xfrm>
          <a:prstGeom prst="rect">
            <a:avLst/>
          </a:prstGeom>
          <a:solidFill>
            <a:srgbClr val="002060"/>
          </a:solidFill>
        </p:spPr>
        <p:txBody>
          <a:bodyPr wrap="square" lIns="360000" tIns="144000" rIns="144000" bIns="108000">
            <a:spAutoFit/>
          </a:bodyPr>
          <a:lstStyle/>
          <a:p>
            <a:pPr indent="252000" fontAlgn="base" hangingPunct="0"/>
            <a:r>
              <a:rPr lang="es-ES" dirty="0" smtClean="0"/>
              <a:t>La formulación clásica de la ley natural se encuentra en Cicerón: </a:t>
            </a:r>
            <a:r>
              <a:rPr lang="es-ES" dirty="0" smtClean="0">
                <a:solidFill>
                  <a:schemeClr val="accent4">
                    <a:lumMod val="60000"/>
                    <a:lumOff val="40000"/>
                  </a:schemeClr>
                </a:solidFill>
                <a:latin typeface="Arial"/>
                <a:cs typeface="Arial"/>
              </a:rPr>
              <a:t>«</a:t>
            </a:r>
            <a:r>
              <a:rPr lang="es-MX" dirty="0" smtClean="0">
                <a:solidFill>
                  <a:schemeClr val="accent4">
                    <a:lumMod val="60000"/>
                    <a:lumOff val="40000"/>
                  </a:schemeClr>
                </a:solidFill>
              </a:rPr>
              <a:t>La ley verdadera es la recta razón de conformidad con la naturaleza; tiene una aplicación universal, inmutable y perenne; mediante sus mandamientos nos insta a obrar debidamente, y mediante sus prohibiciones nos evita obrar mal. (…) Ni el senado ni el pueblo puede liberarnos de sus obligaciones, y no tenemos que mirar fuera de nosotros mismos para encontrar su expositor o intérprete.</a:t>
            </a:r>
            <a:r>
              <a:rPr lang="es-MX" dirty="0" smtClean="0">
                <a:solidFill>
                  <a:schemeClr val="accent4">
                    <a:lumMod val="60000"/>
                    <a:lumOff val="40000"/>
                  </a:schemeClr>
                </a:solidFill>
                <a:latin typeface="Arial"/>
                <a:cs typeface="Arial"/>
              </a:rPr>
              <a:t>»</a:t>
            </a:r>
            <a:r>
              <a:rPr lang="es-MX" dirty="0" smtClean="0">
                <a:solidFill>
                  <a:schemeClr val="accent4">
                    <a:lumMod val="60000"/>
                    <a:lumOff val="40000"/>
                  </a:schemeClr>
                </a:solidFill>
              </a:rPr>
              <a:t> </a:t>
            </a:r>
            <a:r>
              <a:rPr lang="es-MX" dirty="0" smtClean="0">
                <a:solidFill>
                  <a:schemeClr val="accent3">
                    <a:lumMod val="75000"/>
                  </a:schemeClr>
                </a:solidFill>
              </a:rPr>
              <a:t>(</a:t>
            </a:r>
            <a:r>
              <a:rPr lang="es-MX" i="1" dirty="0" smtClean="0">
                <a:solidFill>
                  <a:schemeClr val="accent3">
                    <a:lumMod val="75000"/>
                  </a:schemeClr>
                </a:solidFill>
              </a:rPr>
              <a:t>De Re Publica, </a:t>
            </a:r>
            <a:r>
              <a:rPr lang="es-MX" dirty="0" smtClean="0">
                <a:solidFill>
                  <a:schemeClr val="accent3">
                    <a:lumMod val="75000"/>
                  </a:schemeClr>
                </a:solidFill>
              </a:rPr>
              <a:t>III, XXII)</a:t>
            </a:r>
            <a:r>
              <a:rPr lang="es-ES" dirty="0" smtClean="0">
                <a:solidFill>
                  <a:schemeClr val="accent3">
                    <a:lumMod val="75000"/>
                  </a:schemeClr>
                </a:solidFill>
              </a:rPr>
              <a:t> </a:t>
            </a:r>
            <a:endParaRPr lang="es-ES" dirty="0">
              <a:solidFill>
                <a:schemeClr val="accent3">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430887"/>
          </a:xfrm>
          <a:prstGeom prst="rect">
            <a:avLst/>
          </a:prstGeom>
          <a:solidFill>
            <a:schemeClr val="accent3">
              <a:lumMod val="50000"/>
            </a:schemeClr>
          </a:solidFill>
        </p:spPr>
        <p:txBody>
          <a:bodyPr wrap="square" rtlCol="0">
            <a:spAutoFit/>
          </a:bodyPr>
          <a:lstStyle/>
          <a:p>
            <a:pPr marL="216000" lvl="0" hangingPunct="0"/>
            <a:r>
              <a:rPr lang="es-ES" sz="2200" b="1" dirty="0" smtClean="0">
                <a:solidFill>
                  <a:srgbClr val="FFFF00"/>
                </a:solidFill>
              </a:rPr>
              <a:t>Un orden moral instaurado por una legislación promulgada por Dios</a:t>
            </a:r>
            <a:endParaRPr lang="es-ES" sz="2200" b="1" cap="small" dirty="0" smtClean="0">
              <a:solidFill>
                <a:srgbClr val="FFFF00"/>
              </a:solidFill>
            </a:endParaRPr>
          </a:p>
        </p:txBody>
      </p:sp>
      <p:sp>
        <p:nvSpPr>
          <p:cNvPr id="5" name="4 Rectángulo"/>
          <p:cNvSpPr/>
          <p:nvPr/>
        </p:nvSpPr>
        <p:spPr>
          <a:xfrm>
            <a:off x="0" y="404664"/>
            <a:ext cx="9036496" cy="2751692"/>
          </a:xfrm>
          <a:prstGeom prst="rect">
            <a:avLst/>
          </a:prstGeom>
          <a:noFill/>
        </p:spPr>
        <p:txBody>
          <a:bodyPr wrap="square" lIns="288000" tIns="108000" rIns="144000" bIns="72000">
            <a:spAutoFit/>
          </a:bodyPr>
          <a:lstStyle/>
          <a:p>
            <a:pPr indent="252000">
              <a:spcAft>
                <a:spcPts val="600"/>
              </a:spcAft>
            </a:pPr>
            <a:r>
              <a:rPr lang="es-ES" dirty="0" smtClean="0"/>
              <a:t>En cambio, las culturas semitas —y en especial el judaísmo—  consideran que la sociedad humana es una institución divina en la que se instaura un orden moral a través de una legislación promulgada por Dios. </a:t>
            </a:r>
          </a:p>
          <a:p>
            <a:pPr indent="252000">
              <a:spcAft>
                <a:spcPts val="600"/>
              </a:spcAft>
            </a:pPr>
            <a:r>
              <a:rPr lang="es-ES" dirty="0" smtClean="0"/>
              <a:t>El cristianismo heredó dos visiones del orden moral del mundo a través, por una lado, de la ley natural griega y, por otro, de la ley divina judía. Como explica John </a:t>
            </a:r>
            <a:r>
              <a:rPr lang="es-ES" dirty="0" err="1" smtClean="0"/>
              <a:t>Haldane</a:t>
            </a:r>
            <a:r>
              <a:rPr lang="es-ES" dirty="0" smtClean="0"/>
              <a:t>, </a:t>
            </a:r>
            <a:r>
              <a:rPr lang="es-ES" dirty="0" smtClean="0">
                <a:solidFill>
                  <a:schemeClr val="accent4">
                    <a:lumMod val="60000"/>
                    <a:lumOff val="40000"/>
                  </a:schemeClr>
                </a:solidFill>
              </a:rPr>
              <a:t>«algunos suponían que el derecho natural se refiere a la estructura ordenada del mundo en la que encaja cada cosa (...) Sin embargo, de acuerdo con una segunda concepción, el derecho natural es precisamente el conjunto de normas legisladas por Dios y promulgadas a la humanidad por medio de la presentación del decálogo a Moisés, y mediante la revelación.</a:t>
            </a: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rPr>
              <a:t> </a:t>
            </a:r>
          </a:p>
        </p:txBody>
      </p:sp>
      <p:sp>
        <p:nvSpPr>
          <p:cNvPr id="6" name="5 Rectángulo"/>
          <p:cNvSpPr/>
          <p:nvPr/>
        </p:nvSpPr>
        <p:spPr>
          <a:xfrm>
            <a:off x="0" y="3096219"/>
            <a:ext cx="9144000" cy="3761781"/>
          </a:xfrm>
          <a:prstGeom prst="rect">
            <a:avLst/>
          </a:prstGeom>
          <a:solidFill>
            <a:srgbClr val="002060"/>
          </a:solidFill>
        </p:spPr>
        <p:txBody>
          <a:bodyPr wrap="square" lIns="288000" tIns="72000" rIns="144000" bIns="72000">
            <a:spAutoFit/>
          </a:bodyPr>
          <a:lstStyle/>
          <a:p>
            <a:pPr indent="252000">
              <a:spcAft>
                <a:spcPts val="600"/>
              </a:spcAft>
            </a:pPr>
            <a:r>
              <a:rPr lang="es-ES" dirty="0" smtClean="0"/>
              <a:t>Santo Tomás fue quién trató de unir estas dos visiones, como sigue explicando </a:t>
            </a:r>
            <a:r>
              <a:rPr lang="es-ES" dirty="0" err="1" smtClean="0"/>
              <a:t>Haldane</a:t>
            </a:r>
            <a:r>
              <a:rPr lang="es-ES" dirty="0" smtClean="0"/>
              <a:t>: </a:t>
            </a:r>
            <a:r>
              <a:rPr lang="es-ES" dirty="0" smtClean="0">
                <a:solidFill>
                  <a:schemeClr val="accent4">
                    <a:lumMod val="60000"/>
                    <a:lumOff val="40000"/>
                  </a:schemeClr>
                </a:solidFill>
              </a:rPr>
              <a:t>«Hablar de la “ley natural” es así referirse a aquella parte del orden general de las cosas que afecta al género humano y a su marcha hacia la perfección. (...) Además de esta fuente empírica de valores y exigencias morales está la “ley de Dios” promulgada a la humanidad mediante la ley </a:t>
            </a:r>
            <a:r>
              <a:rPr lang="es-ES" dirty="0" err="1" smtClean="0">
                <a:solidFill>
                  <a:schemeClr val="accent4">
                    <a:lumMod val="60000"/>
                    <a:lumOff val="40000"/>
                  </a:schemeClr>
                </a:solidFill>
              </a:rPr>
              <a:t>mosaica</a:t>
            </a:r>
            <a:r>
              <a:rPr lang="es-ES" dirty="0" smtClean="0">
                <a:solidFill>
                  <a:schemeClr val="accent4">
                    <a:lumMod val="60000"/>
                    <a:lumOff val="40000"/>
                  </a:schemeClr>
                </a:solidFill>
              </a:rPr>
              <a:t> y otras partes de la revelación de Dios.</a:t>
            </a: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rPr>
              <a:t> </a:t>
            </a:r>
          </a:p>
          <a:p>
            <a:pPr indent="252000"/>
            <a:r>
              <a:rPr lang="es-ES" dirty="0" smtClean="0"/>
              <a:t>Para Santo Tomás, la ley natural es natural porque está de acuerdo con la naturaleza humana, y esta naturaleza es una naturaleza racional: </a:t>
            </a: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rPr>
              <a:t>Lo que es contrario al orden de la razón es contrario a la naturaleza de los seres humanos como tales; y lo que es razonable está de acuerdo con la naturaleza humana como tal. El bien del ser humano es ser de acuerdo con la razón, y el mal humano es estar fuera del orden de lo razonable.» </a:t>
            </a:r>
            <a:r>
              <a:rPr lang="es-ES" dirty="0" smtClean="0">
                <a:solidFill>
                  <a:schemeClr val="accent3">
                    <a:lumMod val="75000"/>
                  </a:schemeClr>
                </a:solidFill>
              </a:rPr>
              <a:t>(</a:t>
            </a:r>
            <a:r>
              <a:rPr lang="es-ES" dirty="0" err="1" smtClean="0">
                <a:solidFill>
                  <a:schemeClr val="accent3">
                    <a:lumMod val="75000"/>
                  </a:schemeClr>
                </a:solidFill>
              </a:rPr>
              <a:t>ST</a:t>
            </a:r>
            <a:r>
              <a:rPr lang="es-ES" dirty="0" smtClean="0">
                <a:solidFill>
                  <a:schemeClr val="accent3">
                    <a:lumMod val="75000"/>
                  </a:schemeClr>
                </a:solidFill>
              </a:rPr>
              <a:t>, 1-II, </a:t>
            </a:r>
            <a:r>
              <a:rPr lang="es-ES" dirty="0" err="1" smtClean="0">
                <a:solidFill>
                  <a:schemeClr val="accent3">
                    <a:lumMod val="75000"/>
                  </a:schemeClr>
                </a:solidFill>
              </a:rPr>
              <a:t>Q.71</a:t>
            </a:r>
            <a:r>
              <a:rPr lang="es-ES" dirty="0" smtClean="0">
                <a:solidFill>
                  <a:schemeClr val="accent3">
                    <a:lumMod val="75000"/>
                  </a:schemeClr>
                </a:solidFill>
              </a:rPr>
              <a:t>, </a:t>
            </a:r>
            <a:r>
              <a:rPr lang="es-ES" dirty="0" err="1" smtClean="0">
                <a:solidFill>
                  <a:schemeClr val="accent3">
                    <a:lumMod val="75000"/>
                  </a:schemeClr>
                </a:solidFill>
              </a:rPr>
              <a:t>A.2</a:t>
            </a:r>
            <a:r>
              <a:rPr lang="es-ES" dirty="0" smtClean="0">
                <a:solidFill>
                  <a:schemeClr val="accent3">
                    <a:lumMod val="75000"/>
                  </a:schemeClr>
                </a:solidFill>
              </a:rPr>
              <a:t> C)</a:t>
            </a:r>
          </a:p>
          <a:p>
            <a:pPr algn="r">
              <a:spcAft>
                <a:spcPts val="600"/>
              </a:spcAft>
            </a:pPr>
            <a:r>
              <a:rPr lang="es-ES" sz="1600" dirty="0" smtClean="0">
                <a:solidFill>
                  <a:schemeClr val="accent3">
                    <a:lumMod val="75000"/>
                  </a:schemeClr>
                </a:solidFill>
              </a:rPr>
              <a:t>John </a:t>
            </a:r>
            <a:r>
              <a:rPr lang="es-ES" sz="1600" dirty="0" err="1" smtClean="0">
                <a:solidFill>
                  <a:schemeClr val="accent3">
                    <a:lumMod val="75000"/>
                  </a:schemeClr>
                </a:solidFill>
              </a:rPr>
              <a:t>Haldane</a:t>
            </a:r>
            <a:r>
              <a:rPr lang="es-ES" sz="1600" dirty="0" smtClean="0">
                <a:solidFill>
                  <a:schemeClr val="accent3">
                    <a:lumMod val="75000"/>
                  </a:schemeClr>
                </a:solidFill>
              </a:rPr>
              <a:t>, «La ética medieval y renacentista», en Compendio de ética, Singer, P. ed., Alianza Editorial, Madrid, 1995, pp. 203-210.</a:t>
            </a: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461665"/>
          </a:xfrm>
          <a:prstGeom prst="rect">
            <a:avLst/>
          </a:prstGeom>
          <a:solidFill>
            <a:schemeClr val="accent3">
              <a:lumMod val="50000"/>
            </a:schemeClr>
          </a:solidFill>
        </p:spPr>
        <p:txBody>
          <a:bodyPr wrap="square" rtlCol="0">
            <a:spAutoFit/>
          </a:bodyPr>
          <a:lstStyle/>
          <a:p>
            <a:pPr marL="360000" lvl="0" hangingPunct="0"/>
            <a:r>
              <a:rPr lang="es-ES" sz="2400" b="1" dirty="0" smtClean="0">
                <a:solidFill>
                  <a:srgbClr val="FFFF00"/>
                </a:solidFill>
              </a:rPr>
              <a:t>El voluntarismo teísta</a:t>
            </a:r>
            <a:endParaRPr lang="es-ES" sz="2400" b="1" cap="small" dirty="0" smtClean="0">
              <a:solidFill>
                <a:srgbClr val="FFFF00"/>
              </a:solidFill>
            </a:endParaRPr>
          </a:p>
        </p:txBody>
      </p:sp>
      <p:sp>
        <p:nvSpPr>
          <p:cNvPr id="5" name="4 Rectángulo"/>
          <p:cNvSpPr/>
          <p:nvPr/>
        </p:nvSpPr>
        <p:spPr>
          <a:xfrm>
            <a:off x="0" y="476672"/>
            <a:ext cx="9144000" cy="2951747"/>
          </a:xfrm>
          <a:prstGeom prst="rect">
            <a:avLst/>
          </a:prstGeom>
          <a:noFill/>
        </p:spPr>
        <p:txBody>
          <a:bodyPr wrap="square" lIns="288000" tIns="108000" rIns="144000" bIns="72000">
            <a:spAutoFit/>
          </a:bodyPr>
          <a:lstStyle/>
          <a:p>
            <a:pPr indent="252000">
              <a:spcAft>
                <a:spcPts val="600"/>
              </a:spcAft>
            </a:pPr>
            <a:r>
              <a:rPr lang="es-ES" dirty="0" smtClean="0"/>
              <a:t>Sin embargo, debido a que en el cristianismo la ley divina siempre se ha identificado con los mandamientos de ley </a:t>
            </a:r>
            <a:r>
              <a:rPr lang="es-ES" dirty="0" err="1" smtClean="0"/>
              <a:t>mosaica</a:t>
            </a:r>
            <a:r>
              <a:rPr lang="es-ES" dirty="0" smtClean="0"/>
              <a:t> y, por otro lado, en la Biblia a veces parece que Dios aprueba acciones contrarias a aquélla, muchos teólogos —con el fin de solucionar este problema y salvar la verdad de la literalidad de las escrituras— resaltaron la soberanía y omnipotencia absoluta de Dios y llegaron a la conclusión de que la voluntad soberana y legisladora de Dios y, no la naturaleza de las cosas, era la fuente última de la ley moral. Esta forma de pensar o concepción ética, conocida como </a:t>
            </a:r>
            <a:r>
              <a:rPr lang="es-ES" dirty="0" smtClean="0">
                <a:solidFill>
                  <a:srgbClr val="FFFF00"/>
                </a:solidFill>
              </a:rPr>
              <a:t>sobrenaturalismo</a:t>
            </a:r>
            <a:r>
              <a:rPr lang="es-ES" dirty="0" smtClean="0"/>
              <a:t> o </a:t>
            </a:r>
            <a:r>
              <a:rPr lang="es-ES" dirty="0" smtClean="0">
                <a:solidFill>
                  <a:srgbClr val="FFFF00"/>
                </a:solidFill>
              </a:rPr>
              <a:t>voluntarismo teísta</a:t>
            </a:r>
            <a:r>
              <a:rPr lang="es-ES" dirty="0" smtClean="0"/>
              <a:t>, según la cual una acción es buena si y sólo si Dios la ordena o la aprueba, tuvo sus orígenes en los escritos de los pensadores franciscanos,  en especial </a:t>
            </a:r>
            <a:r>
              <a:rPr lang="es-ES" dirty="0" err="1" smtClean="0"/>
              <a:t>Duns</a:t>
            </a:r>
            <a:r>
              <a:rPr lang="es-ES" dirty="0" smtClean="0"/>
              <a:t> Escoto y Guillermo de </a:t>
            </a:r>
            <a:r>
              <a:rPr lang="es-ES" dirty="0" err="1" smtClean="0"/>
              <a:t>Occam</a:t>
            </a:r>
            <a:r>
              <a:rPr lang="es-ES" dirty="0" smtClean="0"/>
              <a:t>. Esta visión fue muy popular entre los reformadores y teólogos protestantes.</a:t>
            </a:r>
          </a:p>
        </p:txBody>
      </p:sp>
      <p:sp>
        <p:nvSpPr>
          <p:cNvPr id="6" name="5 Rectángulo"/>
          <p:cNvSpPr/>
          <p:nvPr/>
        </p:nvSpPr>
        <p:spPr>
          <a:xfrm>
            <a:off x="0" y="3450162"/>
            <a:ext cx="9144000" cy="3407838"/>
          </a:xfrm>
          <a:prstGeom prst="rect">
            <a:avLst/>
          </a:prstGeom>
          <a:solidFill>
            <a:srgbClr val="002060"/>
          </a:solidFill>
        </p:spPr>
        <p:txBody>
          <a:bodyPr wrap="square" lIns="288000" tIns="72000" rIns="144000" bIns="72000">
            <a:spAutoFit/>
          </a:bodyPr>
          <a:lstStyle/>
          <a:p>
            <a:pPr indent="252000">
              <a:spcAft>
                <a:spcPts val="1200"/>
              </a:spcAft>
            </a:pPr>
            <a:r>
              <a:rPr lang="es-ES" dirty="0" smtClean="0"/>
              <a:t>Esta misma concepción ética es la más influyente en la ortodoxia islámica. Young </a:t>
            </a:r>
            <a:r>
              <a:rPr lang="es-ES" dirty="0" err="1" smtClean="0"/>
              <a:t>Oon</a:t>
            </a:r>
            <a:r>
              <a:rPr lang="es-ES" dirty="0" smtClean="0"/>
              <a:t> Kim refiriéndose al pensamiento de Al-</a:t>
            </a:r>
            <a:r>
              <a:rPr lang="es-ES" dirty="0" err="1" smtClean="0"/>
              <a:t>Ash’ari</a:t>
            </a:r>
            <a:r>
              <a:rPr lang="es-ES" dirty="0" smtClean="0"/>
              <a:t> se pregunta: </a:t>
            </a:r>
            <a:r>
              <a:rPr lang="es-ES" dirty="0" smtClean="0">
                <a:solidFill>
                  <a:schemeClr val="accent4">
                    <a:lumMod val="60000"/>
                    <a:lumOff val="40000"/>
                  </a:schemeClr>
                </a:solidFill>
                <a:latin typeface="Arial"/>
                <a:cs typeface="Arial"/>
              </a:rPr>
              <a:t>«</a:t>
            </a:r>
            <a:r>
              <a:rPr lang="es-ES" dirty="0" smtClean="0">
                <a:solidFill>
                  <a:schemeClr val="accent4">
                    <a:lumMod val="60000"/>
                    <a:lumOff val="40000"/>
                  </a:schemeClr>
                </a:solidFill>
              </a:rPr>
              <a:t>¿No hay límites —ni siquiera límites morales— al poder divino? Él no está sujeto a la Ley </a:t>
            </a:r>
            <a:r>
              <a:rPr lang="es-ES" dirty="0" err="1" smtClean="0">
                <a:solidFill>
                  <a:schemeClr val="accent4">
                    <a:lumMod val="60000"/>
                    <a:lumOff val="40000"/>
                  </a:schemeClr>
                </a:solidFill>
              </a:rPr>
              <a:t>Mosaica</a:t>
            </a:r>
            <a:r>
              <a:rPr lang="es-ES" dirty="0" smtClean="0">
                <a:solidFill>
                  <a:schemeClr val="accent4">
                    <a:lumMod val="60000"/>
                    <a:lumOff val="40000"/>
                  </a:schemeClr>
                </a:solidFill>
              </a:rPr>
              <a:t> del ojo por ojo, y diente por diente. Alá puede subordinar a algunas personas a otras sin razones aparentes. No sería algo malo que Dios crease a hombres e inmediatamente los colocara en el infierno.</a:t>
            </a:r>
            <a:r>
              <a:rPr lang="es-ES" dirty="0" smtClean="0">
                <a:solidFill>
                  <a:schemeClr val="accent4">
                    <a:lumMod val="60000"/>
                    <a:lumOff val="40000"/>
                  </a:schemeClr>
                </a:solidFill>
                <a:latin typeface="Arial"/>
                <a:cs typeface="Arial"/>
              </a:rPr>
              <a:t>»</a:t>
            </a:r>
            <a:endParaRPr lang="es-ES" dirty="0" smtClean="0">
              <a:solidFill>
                <a:schemeClr val="accent4">
                  <a:lumMod val="60000"/>
                  <a:lumOff val="40000"/>
                </a:schemeClr>
              </a:solidFill>
            </a:endParaRPr>
          </a:p>
          <a:p>
            <a:pPr marL="324000">
              <a:spcAft>
                <a:spcPts val="1200"/>
              </a:spcAft>
            </a:pPr>
            <a:r>
              <a:rPr lang="es-ES" dirty="0" smtClean="0">
                <a:solidFill>
                  <a:schemeClr val="accent4">
                    <a:lumMod val="60000"/>
                    <a:lumOff val="40000"/>
                  </a:schemeClr>
                </a:solidFill>
              </a:rPr>
              <a:t>“…ya que el creador no está sujeto a nadie ni sometido a ninguna orden, nada puede ser malo de su parte” </a:t>
            </a:r>
            <a:r>
              <a:rPr lang="es-ES" dirty="0" smtClean="0">
                <a:solidFill>
                  <a:schemeClr val="accent3">
                    <a:lumMod val="75000"/>
                  </a:schemeClr>
                </a:solidFill>
              </a:rPr>
              <a:t>(Al-</a:t>
            </a:r>
            <a:r>
              <a:rPr lang="es-ES" dirty="0" err="1" smtClean="0">
                <a:solidFill>
                  <a:schemeClr val="accent3">
                    <a:lumMod val="75000"/>
                  </a:schemeClr>
                </a:solidFill>
              </a:rPr>
              <a:t>Ash’ari</a:t>
            </a:r>
            <a:r>
              <a:rPr lang="es-ES" dirty="0" smtClean="0">
                <a:solidFill>
                  <a:schemeClr val="accent3">
                    <a:lumMod val="75000"/>
                  </a:schemeClr>
                </a:solidFill>
              </a:rPr>
              <a:t>, </a:t>
            </a:r>
            <a:r>
              <a:rPr lang="es-ES" dirty="0" err="1" smtClean="0">
                <a:solidFill>
                  <a:schemeClr val="accent3">
                    <a:lumMod val="75000"/>
                  </a:schemeClr>
                </a:solidFill>
              </a:rPr>
              <a:t>Kitab</a:t>
            </a:r>
            <a:r>
              <a:rPr lang="es-ES" dirty="0" smtClean="0">
                <a:solidFill>
                  <a:schemeClr val="accent3">
                    <a:lumMod val="75000"/>
                  </a:schemeClr>
                </a:solidFill>
              </a:rPr>
              <a:t> al-Luma 7:170).</a:t>
            </a:r>
          </a:p>
          <a:p>
            <a:pPr>
              <a:spcAft>
                <a:spcPts val="600"/>
              </a:spcAft>
            </a:pPr>
            <a:r>
              <a:rPr lang="es-ES" dirty="0" smtClean="0"/>
              <a:t> </a:t>
            </a:r>
            <a:r>
              <a:rPr lang="es-ES" sz="1400" dirty="0" smtClean="0">
                <a:solidFill>
                  <a:schemeClr val="accent3">
                    <a:lumMod val="75000"/>
                  </a:schemeClr>
                </a:solidFill>
              </a:rPr>
              <a:t>«Al-</a:t>
            </a:r>
            <a:r>
              <a:rPr lang="es-ES" sz="1400" dirty="0" err="1" smtClean="0">
                <a:solidFill>
                  <a:schemeClr val="accent3">
                    <a:lumMod val="75000"/>
                  </a:schemeClr>
                </a:solidFill>
              </a:rPr>
              <a:t>Ash’ari</a:t>
            </a:r>
            <a:r>
              <a:rPr lang="es-ES" sz="1400" dirty="0" smtClean="0">
                <a:solidFill>
                  <a:schemeClr val="accent3">
                    <a:lumMod val="75000"/>
                  </a:schemeClr>
                </a:solidFill>
              </a:rPr>
              <a:t> fue el fundador de la escuela más influyente de la ortodoxia sunita. Su libro </a:t>
            </a:r>
            <a:r>
              <a:rPr lang="es-ES" sz="1400" dirty="0" err="1" smtClean="0">
                <a:solidFill>
                  <a:schemeClr val="accent3">
                    <a:lumMod val="75000"/>
                  </a:schemeClr>
                </a:solidFill>
              </a:rPr>
              <a:t>Kitab</a:t>
            </a:r>
            <a:r>
              <a:rPr lang="es-ES" sz="1400" dirty="0" smtClean="0">
                <a:solidFill>
                  <a:schemeClr val="accent3">
                    <a:lumMod val="75000"/>
                  </a:schemeClr>
                </a:solidFill>
              </a:rPr>
              <a:t> al-Luna expresa claramente sus opiniones sobre la naturaleza y los atributos de Dios. Como un teólogo sistemático puede compararse con Santo Tomás de Aquino en la Iglesia Católica.»  Y.O. Kim, </a:t>
            </a:r>
            <a:r>
              <a:rPr lang="es-ES" sz="1400" dirty="0" err="1" smtClean="0">
                <a:solidFill>
                  <a:schemeClr val="accent3">
                    <a:lumMod val="75000"/>
                  </a:schemeClr>
                </a:solidFill>
              </a:rPr>
              <a:t>World</a:t>
            </a:r>
            <a:r>
              <a:rPr lang="es-ES" sz="1400" dirty="0" smtClean="0">
                <a:solidFill>
                  <a:schemeClr val="accent3">
                    <a:lumMod val="75000"/>
                  </a:schemeClr>
                </a:solidFill>
              </a:rPr>
              <a:t> </a:t>
            </a:r>
            <a:r>
              <a:rPr lang="es-ES" sz="1400" dirty="0" err="1" smtClean="0">
                <a:solidFill>
                  <a:schemeClr val="accent3">
                    <a:lumMod val="75000"/>
                  </a:schemeClr>
                </a:solidFill>
              </a:rPr>
              <a:t>Religions</a:t>
            </a:r>
            <a:r>
              <a:rPr lang="es-ES" sz="1400" dirty="0" smtClean="0">
                <a:solidFill>
                  <a:schemeClr val="accent3">
                    <a:lumMod val="75000"/>
                  </a:schemeClr>
                </a:solidFill>
              </a:rPr>
              <a:t>, vol. 1, </a:t>
            </a:r>
            <a:r>
              <a:rPr lang="es-ES" sz="1400" dirty="0" err="1" smtClean="0">
                <a:solidFill>
                  <a:schemeClr val="accent3">
                    <a:lumMod val="75000"/>
                  </a:schemeClr>
                </a:solidFill>
              </a:rPr>
              <a:t>Golden</a:t>
            </a:r>
            <a:r>
              <a:rPr lang="es-ES" sz="1400" dirty="0" smtClean="0">
                <a:solidFill>
                  <a:schemeClr val="accent3">
                    <a:lumMod val="75000"/>
                  </a:schemeClr>
                </a:solidFill>
              </a:rPr>
              <a:t> </a:t>
            </a:r>
            <a:r>
              <a:rPr lang="es-ES" sz="1400" dirty="0" err="1" smtClean="0">
                <a:solidFill>
                  <a:schemeClr val="accent3">
                    <a:lumMod val="75000"/>
                  </a:schemeClr>
                </a:solidFill>
              </a:rPr>
              <a:t>Gate</a:t>
            </a:r>
            <a:r>
              <a:rPr lang="es-ES" sz="1400" dirty="0" smtClean="0">
                <a:solidFill>
                  <a:schemeClr val="accent3">
                    <a:lumMod val="75000"/>
                  </a:schemeClr>
                </a:solidFill>
              </a:rPr>
              <a:t>, New York, 1976, p. 205-206.</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Personalizado 2">
      <a:dk1>
        <a:srgbClr val="00192E"/>
      </a:dk1>
      <a:lt1>
        <a:sysClr val="window" lastClr="FFFFFF"/>
      </a:lt1>
      <a:dk2>
        <a:srgbClr val="2C3F71"/>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6747</TotalTime>
  <Words>40136</Words>
  <Application>Microsoft Macintosh PowerPoint</Application>
  <PresentationFormat>Presentación en pantalla (4:3)</PresentationFormat>
  <Paragraphs>1254</Paragraphs>
  <Slides>173</Slides>
  <Notes>54</Notes>
  <HiddenSlides>0</HiddenSlides>
  <MMClips>0</MMClips>
  <ScaleCrop>false</ScaleCrop>
  <HeadingPairs>
    <vt:vector size="4" baseType="variant">
      <vt:variant>
        <vt:lpstr>Tema</vt:lpstr>
      </vt:variant>
      <vt:variant>
        <vt:i4>1</vt:i4>
      </vt:variant>
      <vt:variant>
        <vt:lpstr>Títulos de diapositiva</vt:lpstr>
      </vt:variant>
      <vt:variant>
        <vt:i4>173</vt:i4>
      </vt:variant>
    </vt:vector>
  </HeadingPairs>
  <TitlesOfParts>
    <vt:vector size="174" baseType="lpstr">
      <vt:lpstr>Metro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MIGUEL</dc:creator>
  <cp:lastModifiedBy>Bruno Travi</cp:lastModifiedBy>
  <cp:revision>484</cp:revision>
  <dcterms:created xsi:type="dcterms:W3CDTF">2016-01-25T15:16:44Z</dcterms:created>
  <dcterms:modified xsi:type="dcterms:W3CDTF">2016-05-11T13:25:21Z</dcterms:modified>
</cp:coreProperties>
</file>